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1" r:id="rId3"/>
  </p:sldMasterIdLst>
  <p:notesMasterIdLst>
    <p:notesMasterId r:id="rId39"/>
  </p:notesMasterIdLst>
  <p:handoutMasterIdLst>
    <p:handoutMasterId r:id="rId40"/>
  </p:handoutMasterIdLst>
  <p:sldIdLst>
    <p:sldId id="256" r:id="rId4"/>
    <p:sldId id="277" r:id="rId5"/>
    <p:sldId id="309" r:id="rId6"/>
    <p:sldId id="279" r:id="rId7"/>
    <p:sldId id="289" r:id="rId8"/>
    <p:sldId id="290" r:id="rId9"/>
    <p:sldId id="312" r:id="rId10"/>
    <p:sldId id="314" r:id="rId11"/>
    <p:sldId id="310" r:id="rId12"/>
    <p:sldId id="291" r:id="rId13"/>
    <p:sldId id="292" r:id="rId14"/>
    <p:sldId id="293" r:id="rId15"/>
    <p:sldId id="294" r:id="rId16"/>
    <p:sldId id="295"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E32486"/>
    <a:srgbClr val="33BBB1"/>
    <a:srgbClr val="A25BA0"/>
    <a:srgbClr val="0091C9"/>
    <a:srgbClr val="4F81BD"/>
    <a:srgbClr val="003893"/>
    <a:srgbClr val="04AAA2"/>
    <a:srgbClr val="E1E8F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56" autoAdjust="0"/>
    <p:restoredTop sz="50000" autoAdjust="0"/>
  </p:normalViewPr>
  <p:slideViewPr>
    <p:cSldViewPr showGuides="1">
      <p:cViewPr>
        <p:scale>
          <a:sx n="80" d="100"/>
          <a:sy n="80" d="100"/>
        </p:scale>
        <p:origin x="-2056" y="-304"/>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swanston\AppData\Local\Microsoft\Windows\Temporary%20Internet%20Files\Content.Outlook\5MACW0W3\Pharmacy%20Asthma%20Audit_S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pivotSource>
    <c:name>[Pharmacy Asthma Audit_SR.xlsx]Contacts Pivots1!PivotTable24</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s>
    <c:plotArea>
      <c:layout/>
      <c:barChart>
        <c:barDir val="col"/>
        <c:grouping val="clustered"/>
        <c:varyColors val="0"/>
        <c:ser>
          <c:idx val="0"/>
          <c:order val="0"/>
          <c:tx>
            <c:strRef>
              <c:f>'Contacts Pivots1'!$B$51</c:f>
              <c:strCache>
                <c:ptCount val="1"/>
                <c:pt idx="0">
                  <c:v>Total</c:v>
                </c:pt>
              </c:strCache>
            </c:strRef>
          </c:tx>
          <c:invertIfNegative val="0"/>
          <c:cat>
            <c:strRef>
              <c:f>'Contacts Pivots1'!$A$52:$A$84</c:f>
              <c:strCache>
                <c:ptCount val="33"/>
                <c:pt idx="0">
                  <c:v>Barking and Dagenham</c:v>
                </c:pt>
                <c:pt idx="1">
                  <c:v>Hackney</c:v>
                </c:pt>
                <c:pt idx="2">
                  <c:v>Lewisham</c:v>
                </c:pt>
                <c:pt idx="3">
                  <c:v>Newham</c:v>
                </c:pt>
                <c:pt idx="4">
                  <c:v>Islington</c:v>
                </c:pt>
                <c:pt idx="5">
                  <c:v>Lambeth</c:v>
                </c:pt>
                <c:pt idx="6">
                  <c:v>City of London</c:v>
                </c:pt>
                <c:pt idx="7">
                  <c:v>Tower Hamlets</c:v>
                </c:pt>
                <c:pt idx="8">
                  <c:v>Bromley</c:v>
                </c:pt>
                <c:pt idx="9">
                  <c:v>Greenwich</c:v>
                </c:pt>
                <c:pt idx="10">
                  <c:v>Redbridge</c:v>
                </c:pt>
                <c:pt idx="11">
                  <c:v>Camden</c:v>
                </c:pt>
                <c:pt idx="12">
                  <c:v>Merton</c:v>
                </c:pt>
                <c:pt idx="13">
                  <c:v>Waltham Forest</c:v>
                </c:pt>
                <c:pt idx="14">
                  <c:v>Croydon</c:v>
                </c:pt>
                <c:pt idx="15">
                  <c:v>Bexley</c:v>
                </c:pt>
                <c:pt idx="16">
                  <c:v>Southwark</c:v>
                </c:pt>
                <c:pt idx="17">
                  <c:v>Kingston upon Thames</c:v>
                </c:pt>
                <c:pt idx="18">
                  <c:v>Sutton</c:v>
                </c:pt>
                <c:pt idx="19">
                  <c:v>Wandsworth</c:v>
                </c:pt>
                <c:pt idx="20">
                  <c:v>Havering</c:v>
                </c:pt>
                <c:pt idx="21">
                  <c:v>Richmond upon Thames</c:v>
                </c:pt>
                <c:pt idx="22">
                  <c:v>Barnet</c:v>
                </c:pt>
                <c:pt idx="23">
                  <c:v>Hillingdon</c:v>
                </c:pt>
                <c:pt idx="24">
                  <c:v>Enfield</c:v>
                </c:pt>
                <c:pt idx="25">
                  <c:v>Kensington and Chelsea</c:v>
                </c:pt>
                <c:pt idx="26">
                  <c:v>Westminster</c:v>
                </c:pt>
                <c:pt idx="27">
                  <c:v>Hammersmith and Fulham</c:v>
                </c:pt>
                <c:pt idx="28">
                  <c:v>Haringey</c:v>
                </c:pt>
                <c:pt idx="29">
                  <c:v>Ealing</c:v>
                </c:pt>
                <c:pt idx="30">
                  <c:v>Harrow</c:v>
                </c:pt>
                <c:pt idx="31">
                  <c:v>Brent</c:v>
                </c:pt>
                <c:pt idx="32">
                  <c:v>Hounslow</c:v>
                </c:pt>
              </c:strCache>
            </c:strRef>
          </c:cat>
          <c:val>
            <c:numRef>
              <c:f>'Contacts Pivots1'!$B$52:$B$84</c:f>
              <c:numCache>
                <c:formatCode>0.0%</c:formatCode>
                <c:ptCount val="33"/>
                <c:pt idx="0">
                  <c:v>0.789473684210526</c:v>
                </c:pt>
                <c:pt idx="1">
                  <c:v>0.775510204081632</c:v>
                </c:pt>
                <c:pt idx="2">
                  <c:v>0.771929824561404</c:v>
                </c:pt>
                <c:pt idx="3">
                  <c:v>0.768115942028986</c:v>
                </c:pt>
                <c:pt idx="4">
                  <c:v>0.765957446808511</c:v>
                </c:pt>
                <c:pt idx="5">
                  <c:v>0.753846153846154</c:v>
                </c:pt>
                <c:pt idx="6">
                  <c:v>0.75</c:v>
                </c:pt>
                <c:pt idx="7">
                  <c:v>0.75</c:v>
                </c:pt>
                <c:pt idx="8">
                  <c:v>0.716666666666667</c:v>
                </c:pt>
                <c:pt idx="9">
                  <c:v>0.709677419354839</c:v>
                </c:pt>
                <c:pt idx="10">
                  <c:v>0.708333333333333</c:v>
                </c:pt>
                <c:pt idx="11">
                  <c:v>0.705882352941177</c:v>
                </c:pt>
                <c:pt idx="12">
                  <c:v>0.634146341463415</c:v>
                </c:pt>
                <c:pt idx="13">
                  <c:v>0.633333333333333</c:v>
                </c:pt>
                <c:pt idx="14">
                  <c:v>0.631578947368421</c:v>
                </c:pt>
                <c:pt idx="15">
                  <c:v>0.627906976744186</c:v>
                </c:pt>
                <c:pt idx="16">
                  <c:v>0.622950819672131</c:v>
                </c:pt>
                <c:pt idx="17">
                  <c:v>0.61764705882353</c:v>
                </c:pt>
                <c:pt idx="18">
                  <c:v>0.613636363636363</c:v>
                </c:pt>
                <c:pt idx="19">
                  <c:v>0.573770491803279</c:v>
                </c:pt>
                <c:pt idx="20">
                  <c:v>0.551020408163265</c:v>
                </c:pt>
                <c:pt idx="21">
                  <c:v>0.51063829787234</c:v>
                </c:pt>
                <c:pt idx="22">
                  <c:v>0.506493506493507</c:v>
                </c:pt>
                <c:pt idx="23">
                  <c:v>0.492537313432836</c:v>
                </c:pt>
                <c:pt idx="24">
                  <c:v>0.491803278688525</c:v>
                </c:pt>
                <c:pt idx="25">
                  <c:v>0.488372093023256</c:v>
                </c:pt>
                <c:pt idx="26">
                  <c:v>0.478723404255319</c:v>
                </c:pt>
                <c:pt idx="27">
                  <c:v>0.475</c:v>
                </c:pt>
                <c:pt idx="28">
                  <c:v>0.45</c:v>
                </c:pt>
                <c:pt idx="29">
                  <c:v>0.435897435897436</c:v>
                </c:pt>
                <c:pt idx="30">
                  <c:v>0.396825396825397</c:v>
                </c:pt>
                <c:pt idx="31">
                  <c:v>0.394736842105263</c:v>
                </c:pt>
                <c:pt idx="32">
                  <c:v>0.357142857142857</c:v>
                </c:pt>
              </c:numCache>
            </c:numRef>
          </c:val>
        </c:ser>
        <c:dLbls>
          <c:showLegendKey val="0"/>
          <c:showVal val="0"/>
          <c:showCatName val="0"/>
          <c:showSerName val="0"/>
          <c:showPercent val="0"/>
          <c:showBubbleSize val="0"/>
        </c:dLbls>
        <c:gapWidth val="150"/>
        <c:axId val="-2126932600"/>
        <c:axId val="-2126937656"/>
      </c:barChart>
      <c:catAx>
        <c:axId val="-2126932600"/>
        <c:scaling>
          <c:orientation val="minMax"/>
        </c:scaling>
        <c:delete val="0"/>
        <c:axPos val="b"/>
        <c:majorTickMark val="out"/>
        <c:minorTickMark val="none"/>
        <c:tickLblPos val="nextTo"/>
        <c:txPr>
          <a:bodyPr/>
          <a:lstStyle/>
          <a:p>
            <a:pPr>
              <a:defRPr sz="500"/>
            </a:pPr>
            <a:endParaRPr lang="en-US"/>
          </a:p>
        </c:txPr>
        <c:crossAx val="-2126937656"/>
        <c:crosses val="autoZero"/>
        <c:auto val="1"/>
        <c:lblAlgn val="ctr"/>
        <c:lblOffset val="100"/>
        <c:noMultiLvlLbl val="0"/>
      </c:catAx>
      <c:valAx>
        <c:axId val="-2126937656"/>
        <c:scaling>
          <c:orientation val="minMax"/>
        </c:scaling>
        <c:delete val="0"/>
        <c:axPos val="l"/>
        <c:majorGridlines/>
        <c:numFmt formatCode="0.0%" sourceLinked="0"/>
        <c:majorTickMark val="out"/>
        <c:minorTickMark val="none"/>
        <c:tickLblPos val="nextTo"/>
        <c:txPr>
          <a:bodyPr/>
          <a:lstStyle/>
          <a:p>
            <a:pPr>
              <a:defRPr sz="800"/>
            </a:pPr>
            <a:endParaRPr lang="en-US"/>
          </a:p>
        </c:txPr>
        <c:crossAx val="-2126932600"/>
        <c:crosses val="autoZero"/>
        <c:crossBetween val="between"/>
      </c:valAx>
    </c:plotArea>
    <c:plotVisOnly val="1"/>
    <c:dispBlanksAs val="gap"/>
    <c:showDLblsOverMax val="0"/>
  </c:chart>
  <c:spPr>
    <a:ln>
      <a:solidFill>
        <a:schemeClr val="accent2"/>
      </a:solidFill>
    </a:ln>
  </c:spPr>
  <c:txPr>
    <a:bodyPr/>
    <a:lstStyle/>
    <a:p>
      <a:pPr>
        <a:defRPr sz="18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D3CC3-AC74-4514-AF37-9AD60DB2507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82BD15D-2F1A-4168-A22E-722E0E45C1E1}">
      <dgm:prSet phldrT="[Text]"/>
      <dgm:spPr/>
      <dgm:t>
        <a:bodyPr/>
        <a:lstStyle/>
        <a:p>
          <a:r>
            <a:rPr lang="en-GB" dirty="0" smtClean="0"/>
            <a:t>Nurse led acute illness team (Primary care)</a:t>
          </a:r>
        </a:p>
        <a:p>
          <a:r>
            <a:rPr lang="en-GB" dirty="0" smtClean="0"/>
            <a:t>14.1% </a:t>
          </a:r>
          <a:endParaRPr lang="en-GB" dirty="0"/>
        </a:p>
      </dgm:t>
    </dgm:pt>
    <dgm:pt modelId="{9722E4F1-F8B2-48A5-A616-BD6A9E4AC2A7}" type="parTrans" cxnId="{D0076431-ED1F-4475-BDF8-E4FB22BFAC95}">
      <dgm:prSet/>
      <dgm:spPr/>
      <dgm:t>
        <a:bodyPr/>
        <a:lstStyle/>
        <a:p>
          <a:endParaRPr lang="en-GB"/>
        </a:p>
      </dgm:t>
    </dgm:pt>
    <dgm:pt modelId="{EED0ACB1-E438-4C57-AB61-647E90EC446A}" type="sibTrans" cxnId="{D0076431-ED1F-4475-BDF8-E4FB22BFAC95}">
      <dgm:prSet/>
      <dgm:spPr/>
      <dgm:t>
        <a:bodyPr/>
        <a:lstStyle/>
        <a:p>
          <a:endParaRPr lang="en-GB"/>
        </a:p>
      </dgm:t>
    </dgm:pt>
    <dgm:pt modelId="{A0B2BF89-7ADD-43A2-8B1B-C05EB9A0A760}">
      <dgm:prSet phldrT="[Text]"/>
      <dgm:spPr/>
      <dgm:t>
        <a:bodyPr/>
        <a:lstStyle/>
        <a:p>
          <a:r>
            <a:rPr lang="en-GB" dirty="0" smtClean="0"/>
            <a:t>Community walk in centre for illness</a:t>
          </a:r>
        </a:p>
        <a:p>
          <a:r>
            <a:rPr lang="en-GB" dirty="0" smtClean="0"/>
            <a:t>28.4% </a:t>
          </a:r>
          <a:endParaRPr lang="en-GB" dirty="0"/>
        </a:p>
      </dgm:t>
    </dgm:pt>
    <dgm:pt modelId="{38BCADEF-B09F-4CFD-B3A3-BB512B2CDF17}" type="parTrans" cxnId="{0989EF8A-B7FD-42BA-8E7F-DF79232A1CAC}">
      <dgm:prSet/>
      <dgm:spPr/>
      <dgm:t>
        <a:bodyPr/>
        <a:lstStyle/>
        <a:p>
          <a:endParaRPr lang="en-GB"/>
        </a:p>
      </dgm:t>
    </dgm:pt>
    <dgm:pt modelId="{CB6FEC00-0913-4CD4-967B-2B287B496AC6}" type="sibTrans" cxnId="{0989EF8A-B7FD-42BA-8E7F-DF79232A1CAC}">
      <dgm:prSet/>
      <dgm:spPr/>
      <dgm:t>
        <a:bodyPr/>
        <a:lstStyle/>
        <a:p>
          <a:endParaRPr lang="en-GB"/>
        </a:p>
      </dgm:t>
    </dgm:pt>
    <dgm:pt modelId="{07FBD045-FF47-4589-845B-1E1367DE301C}">
      <dgm:prSet phldrT="[Text]"/>
      <dgm:spPr/>
      <dgm:t>
        <a:bodyPr/>
        <a:lstStyle/>
        <a:p>
          <a:r>
            <a:rPr lang="en-GB" dirty="0" smtClean="0"/>
            <a:t>MCP for CYP</a:t>
          </a:r>
        </a:p>
        <a:p>
          <a:r>
            <a:rPr lang="en-GB" dirty="0" smtClean="0"/>
            <a:t>25.7% </a:t>
          </a:r>
          <a:endParaRPr lang="en-GB" dirty="0"/>
        </a:p>
      </dgm:t>
    </dgm:pt>
    <dgm:pt modelId="{A3050189-5E75-40DF-BDC6-D58843EA4F9B}" type="parTrans" cxnId="{E0EF7BC7-62F0-4209-9852-D8F9BB09E104}">
      <dgm:prSet/>
      <dgm:spPr/>
      <dgm:t>
        <a:bodyPr/>
        <a:lstStyle/>
        <a:p>
          <a:endParaRPr lang="en-GB"/>
        </a:p>
      </dgm:t>
    </dgm:pt>
    <dgm:pt modelId="{26065934-81C2-4EB1-A29E-A3BE07C9C580}" type="sibTrans" cxnId="{E0EF7BC7-62F0-4209-9852-D8F9BB09E104}">
      <dgm:prSet/>
      <dgm:spPr/>
      <dgm:t>
        <a:bodyPr/>
        <a:lstStyle/>
        <a:p>
          <a:endParaRPr lang="en-GB"/>
        </a:p>
      </dgm:t>
    </dgm:pt>
    <dgm:pt modelId="{DA86EC41-0E0A-4F60-BFD8-C3E36E42E0E9}">
      <dgm:prSet phldrT="[Text]"/>
      <dgm:spPr/>
      <dgm:t>
        <a:bodyPr/>
        <a:lstStyle/>
        <a:p>
          <a:r>
            <a:rPr lang="en-GB" dirty="0" smtClean="0"/>
            <a:t>Enhanced GP practice </a:t>
          </a:r>
        </a:p>
        <a:p>
          <a:r>
            <a:rPr lang="en-GB" dirty="0" smtClean="0"/>
            <a:t>28.4%</a:t>
          </a:r>
          <a:endParaRPr lang="en-GB" dirty="0"/>
        </a:p>
      </dgm:t>
    </dgm:pt>
    <dgm:pt modelId="{FFABD0E4-4E74-40C9-A67F-D7A0EB7A6672}" type="parTrans" cxnId="{016F4E5F-862C-4AB0-8CA8-0F1F228128F1}">
      <dgm:prSet/>
      <dgm:spPr/>
      <dgm:t>
        <a:bodyPr/>
        <a:lstStyle/>
        <a:p>
          <a:endParaRPr lang="en-GB"/>
        </a:p>
      </dgm:t>
    </dgm:pt>
    <dgm:pt modelId="{17856ED3-4792-4DFD-8739-12998020BA64}" type="sibTrans" cxnId="{016F4E5F-862C-4AB0-8CA8-0F1F228128F1}">
      <dgm:prSet/>
      <dgm:spPr/>
      <dgm:t>
        <a:bodyPr/>
        <a:lstStyle/>
        <a:p>
          <a:endParaRPr lang="en-GB"/>
        </a:p>
      </dgm:t>
    </dgm:pt>
    <dgm:pt modelId="{47982379-9CAF-4942-95A2-18CC2BACF9E6}">
      <dgm:prSet phldrT="[Text]"/>
      <dgm:spPr/>
      <dgm:t>
        <a:bodyPr/>
        <a:lstStyle/>
        <a:p>
          <a:r>
            <a:rPr lang="en-GB" dirty="0" smtClean="0"/>
            <a:t>GP confederation with enhanced paediatric skills </a:t>
          </a:r>
        </a:p>
        <a:p>
          <a:r>
            <a:rPr lang="en-GB" dirty="0" smtClean="0"/>
            <a:t>44.6% </a:t>
          </a:r>
          <a:endParaRPr lang="en-GB" dirty="0"/>
        </a:p>
      </dgm:t>
    </dgm:pt>
    <dgm:pt modelId="{6FC10B0B-49D8-487D-88AC-B85B0D1FEACF}" type="parTrans" cxnId="{F4323E9A-F96C-4AC6-BD8A-961BF26A910E}">
      <dgm:prSet/>
      <dgm:spPr/>
      <dgm:t>
        <a:bodyPr/>
        <a:lstStyle/>
        <a:p>
          <a:endParaRPr lang="en-GB"/>
        </a:p>
      </dgm:t>
    </dgm:pt>
    <dgm:pt modelId="{C149C654-B907-4666-9C21-451CF5E7E44F}" type="sibTrans" cxnId="{F4323E9A-F96C-4AC6-BD8A-961BF26A910E}">
      <dgm:prSet/>
      <dgm:spPr/>
      <dgm:t>
        <a:bodyPr/>
        <a:lstStyle/>
        <a:p>
          <a:endParaRPr lang="en-GB"/>
        </a:p>
      </dgm:t>
    </dgm:pt>
    <dgm:pt modelId="{AD79A879-94D2-488D-98C1-1F050115D6CB}">
      <dgm:prSet/>
      <dgm:spPr/>
      <dgm:t>
        <a:bodyPr/>
        <a:lstStyle/>
        <a:p>
          <a:r>
            <a:rPr lang="en-GB" dirty="0" smtClean="0"/>
            <a:t>Community walk in centre for illness and injury</a:t>
          </a:r>
        </a:p>
        <a:p>
          <a:r>
            <a:rPr lang="en-GB" dirty="0" smtClean="0"/>
            <a:t>64.3%</a:t>
          </a:r>
          <a:endParaRPr lang="en-GB" dirty="0"/>
        </a:p>
      </dgm:t>
    </dgm:pt>
    <dgm:pt modelId="{D89CC53F-BF2E-488C-8568-AB75C7A788B1}" type="parTrans" cxnId="{ED7E45F1-B704-480B-94EB-FD45FA77549C}">
      <dgm:prSet/>
      <dgm:spPr/>
      <dgm:t>
        <a:bodyPr/>
        <a:lstStyle/>
        <a:p>
          <a:endParaRPr lang="en-GB"/>
        </a:p>
      </dgm:t>
    </dgm:pt>
    <dgm:pt modelId="{AEFEA765-E48E-4697-8CED-B4DABC8CF5FD}" type="sibTrans" cxnId="{ED7E45F1-B704-480B-94EB-FD45FA77549C}">
      <dgm:prSet/>
      <dgm:spPr/>
      <dgm:t>
        <a:bodyPr/>
        <a:lstStyle/>
        <a:p>
          <a:endParaRPr lang="en-GB"/>
        </a:p>
      </dgm:t>
    </dgm:pt>
    <dgm:pt modelId="{062427CF-98CB-41E2-A70E-6358B3FFD481}">
      <dgm:prSet/>
      <dgm:spPr/>
      <dgm:t>
        <a:bodyPr/>
        <a:lstStyle/>
        <a:p>
          <a:r>
            <a:rPr lang="en-GB" dirty="0" smtClean="0"/>
            <a:t>PACs system for CYP </a:t>
          </a:r>
        </a:p>
        <a:p>
          <a:r>
            <a:rPr lang="en-GB" dirty="0" smtClean="0"/>
            <a:t>75.5%</a:t>
          </a:r>
          <a:endParaRPr lang="en-GB" dirty="0"/>
        </a:p>
      </dgm:t>
    </dgm:pt>
    <dgm:pt modelId="{7FA474E2-C218-4C56-9083-B72129954B26}" type="parTrans" cxnId="{49D66309-5DF6-45FF-89A4-60850CFA0736}">
      <dgm:prSet/>
      <dgm:spPr/>
      <dgm:t>
        <a:bodyPr/>
        <a:lstStyle/>
        <a:p>
          <a:endParaRPr lang="en-GB"/>
        </a:p>
      </dgm:t>
    </dgm:pt>
    <dgm:pt modelId="{A84C534B-DE17-4674-AA83-6FB9F1AABBED}" type="sibTrans" cxnId="{49D66309-5DF6-45FF-89A4-60850CFA0736}">
      <dgm:prSet/>
      <dgm:spPr/>
      <dgm:t>
        <a:bodyPr/>
        <a:lstStyle/>
        <a:p>
          <a:endParaRPr lang="en-GB"/>
        </a:p>
      </dgm:t>
    </dgm:pt>
    <dgm:pt modelId="{3585048F-E2C0-4A42-877F-F20C43FB6157}">
      <dgm:prSet/>
      <dgm:spPr/>
      <dgm:t>
        <a:bodyPr/>
        <a:lstStyle/>
        <a:p>
          <a:r>
            <a:rPr lang="en-GB" dirty="0" smtClean="0"/>
            <a:t>Community pharmacy </a:t>
          </a:r>
        </a:p>
        <a:p>
          <a:r>
            <a:rPr lang="en-GB" dirty="0" smtClean="0"/>
            <a:t>9.5%</a:t>
          </a:r>
          <a:endParaRPr lang="en-GB" dirty="0"/>
        </a:p>
      </dgm:t>
    </dgm:pt>
    <dgm:pt modelId="{DE74DE4A-F1C8-485D-A1CC-4D80D306F976}" type="parTrans" cxnId="{B481D8DA-D0F6-45F1-96A2-C434FD0EB872}">
      <dgm:prSet/>
      <dgm:spPr/>
      <dgm:t>
        <a:bodyPr/>
        <a:lstStyle/>
        <a:p>
          <a:endParaRPr lang="en-GB"/>
        </a:p>
      </dgm:t>
    </dgm:pt>
    <dgm:pt modelId="{ABCE98CF-8C94-4DBA-B154-7CF9F9FF6785}" type="sibTrans" cxnId="{B481D8DA-D0F6-45F1-96A2-C434FD0EB872}">
      <dgm:prSet/>
      <dgm:spPr/>
      <dgm:t>
        <a:bodyPr/>
        <a:lstStyle/>
        <a:p>
          <a:endParaRPr lang="en-GB"/>
        </a:p>
      </dgm:t>
    </dgm:pt>
    <dgm:pt modelId="{928E82CF-196A-4438-B45F-C069DCC83E6A}">
      <dgm:prSet/>
      <dgm:spPr/>
      <dgm:t>
        <a:bodyPr/>
        <a:lstStyle/>
        <a:p>
          <a:r>
            <a:rPr lang="en-GB" dirty="0" smtClean="0"/>
            <a:t>Current GP practice</a:t>
          </a:r>
        </a:p>
        <a:p>
          <a:r>
            <a:rPr lang="en-GB" dirty="0" smtClean="0"/>
            <a:t>21.1%</a:t>
          </a:r>
          <a:endParaRPr lang="en-GB" dirty="0"/>
        </a:p>
      </dgm:t>
    </dgm:pt>
    <dgm:pt modelId="{1EC14AB4-EA47-4D36-982F-087079CCF9A0}" type="parTrans" cxnId="{1FFCE16D-BBE3-4639-B568-AAB7BE446346}">
      <dgm:prSet/>
      <dgm:spPr/>
      <dgm:t>
        <a:bodyPr/>
        <a:lstStyle/>
        <a:p>
          <a:endParaRPr lang="en-GB"/>
        </a:p>
      </dgm:t>
    </dgm:pt>
    <dgm:pt modelId="{E59A6452-3104-4B15-A751-A5FC26CE6B8C}" type="sibTrans" cxnId="{1FFCE16D-BBE3-4639-B568-AAB7BE446346}">
      <dgm:prSet/>
      <dgm:spPr/>
      <dgm:t>
        <a:bodyPr/>
        <a:lstStyle/>
        <a:p>
          <a:endParaRPr lang="en-GB"/>
        </a:p>
      </dgm:t>
    </dgm:pt>
    <dgm:pt modelId="{F6A888AD-5ADF-4BBE-B539-B23E203A406A}" type="pres">
      <dgm:prSet presAssocID="{F6BD3CC3-AC74-4514-AF37-9AD60DB25079}" presName="diagram" presStyleCnt="0">
        <dgm:presLayoutVars>
          <dgm:dir/>
          <dgm:resizeHandles val="exact"/>
        </dgm:presLayoutVars>
      </dgm:prSet>
      <dgm:spPr/>
      <dgm:t>
        <a:bodyPr/>
        <a:lstStyle/>
        <a:p>
          <a:endParaRPr lang="en-GB"/>
        </a:p>
      </dgm:t>
    </dgm:pt>
    <dgm:pt modelId="{2A2616D5-B571-4477-A232-070FCE07BD83}" type="pres">
      <dgm:prSet presAssocID="{182BD15D-2F1A-4168-A22E-722E0E45C1E1}" presName="node" presStyleLbl="node1" presStyleIdx="0" presStyleCnt="9">
        <dgm:presLayoutVars>
          <dgm:bulletEnabled val="1"/>
        </dgm:presLayoutVars>
      </dgm:prSet>
      <dgm:spPr/>
      <dgm:t>
        <a:bodyPr/>
        <a:lstStyle/>
        <a:p>
          <a:endParaRPr lang="en-GB"/>
        </a:p>
      </dgm:t>
    </dgm:pt>
    <dgm:pt modelId="{E2A760BF-F6A1-456F-AE28-BD8B55CE7921}" type="pres">
      <dgm:prSet presAssocID="{EED0ACB1-E438-4C57-AB61-647E90EC446A}" presName="sibTrans" presStyleCnt="0"/>
      <dgm:spPr/>
    </dgm:pt>
    <dgm:pt modelId="{2F9D019D-5CC1-434B-B823-7C8E8742FE17}" type="pres">
      <dgm:prSet presAssocID="{A0B2BF89-7ADD-43A2-8B1B-C05EB9A0A760}" presName="node" presStyleLbl="node1" presStyleIdx="1" presStyleCnt="9">
        <dgm:presLayoutVars>
          <dgm:bulletEnabled val="1"/>
        </dgm:presLayoutVars>
      </dgm:prSet>
      <dgm:spPr/>
      <dgm:t>
        <a:bodyPr/>
        <a:lstStyle/>
        <a:p>
          <a:endParaRPr lang="en-GB"/>
        </a:p>
      </dgm:t>
    </dgm:pt>
    <dgm:pt modelId="{B4E450D9-BE39-4425-8CAD-58DB86AFAA48}" type="pres">
      <dgm:prSet presAssocID="{CB6FEC00-0913-4CD4-967B-2B287B496AC6}" presName="sibTrans" presStyleCnt="0"/>
      <dgm:spPr/>
    </dgm:pt>
    <dgm:pt modelId="{7A3BD304-6F54-4A0B-A958-42493853CAD8}" type="pres">
      <dgm:prSet presAssocID="{07FBD045-FF47-4589-845B-1E1367DE301C}" presName="node" presStyleLbl="node1" presStyleIdx="2" presStyleCnt="9">
        <dgm:presLayoutVars>
          <dgm:bulletEnabled val="1"/>
        </dgm:presLayoutVars>
      </dgm:prSet>
      <dgm:spPr/>
      <dgm:t>
        <a:bodyPr/>
        <a:lstStyle/>
        <a:p>
          <a:endParaRPr lang="en-GB"/>
        </a:p>
      </dgm:t>
    </dgm:pt>
    <dgm:pt modelId="{A0BA7F9B-A390-4E94-8E77-BA2B58E172ED}" type="pres">
      <dgm:prSet presAssocID="{26065934-81C2-4EB1-A29E-A3BE07C9C580}" presName="sibTrans" presStyleCnt="0"/>
      <dgm:spPr/>
    </dgm:pt>
    <dgm:pt modelId="{39E0F1FA-A423-485A-B589-A1CC98A43972}" type="pres">
      <dgm:prSet presAssocID="{DA86EC41-0E0A-4F60-BFD8-C3E36E42E0E9}" presName="node" presStyleLbl="node1" presStyleIdx="3" presStyleCnt="9">
        <dgm:presLayoutVars>
          <dgm:bulletEnabled val="1"/>
        </dgm:presLayoutVars>
      </dgm:prSet>
      <dgm:spPr/>
      <dgm:t>
        <a:bodyPr/>
        <a:lstStyle/>
        <a:p>
          <a:endParaRPr lang="en-GB"/>
        </a:p>
      </dgm:t>
    </dgm:pt>
    <dgm:pt modelId="{0378AEFE-9B28-4842-9E84-693FF48CE906}" type="pres">
      <dgm:prSet presAssocID="{17856ED3-4792-4DFD-8739-12998020BA64}" presName="sibTrans" presStyleCnt="0"/>
      <dgm:spPr/>
    </dgm:pt>
    <dgm:pt modelId="{80045793-09B7-4DFD-A258-AD009249F91D}" type="pres">
      <dgm:prSet presAssocID="{47982379-9CAF-4942-95A2-18CC2BACF9E6}" presName="node" presStyleLbl="node1" presStyleIdx="4" presStyleCnt="9">
        <dgm:presLayoutVars>
          <dgm:bulletEnabled val="1"/>
        </dgm:presLayoutVars>
      </dgm:prSet>
      <dgm:spPr/>
      <dgm:t>
        <a:bodyPr/>
        <a:lstStyle/>
        <a:p>
          <a:endParaRPr lang="en-GB"/>
        </a:p>
      </dgm:t>
    </dgm:pt>
    <dgm:pt modelId="{C21F8057-1E6F-4D4E-B751-2E9B159E76D1}" type="pres">
      <dgm:prSet presAssocID="{C149C654-B907-4666-9C21-451CF5E7E44F}" presName="sibTrans" presStyleCnt="0"/>
      <dgm:spPr/>
    </dgm:pt>
    <dgm:pt modelId="{9ABBA4EF-A918-4381-8509-B0623DF7E091}" type="pres">
      <dgm:prSet presAssocID="{AD79A879-94D2-488D-98C1-1F050115D6CB}" presName="node" presStyleLbl="node1" presStyleIdx="5" presStyleCnt="9">
        <dgm:presLayoutVars>
          <dgm:bulletEnabled val="1"/>
        </dgm:presLayoutVars>
      </dgm:prSet>
      <dgm:spPr/>
      <dgm:t>
        <a:bodyPr/>
        <a:lstStyle/>
        <a:p>
          <a:endParaRPr lang="en-GB"/>
        </a:p>
      </dgm:t>
    </dgm:pt>
    <dgm:pt modelId="{79F59BF8-13FE-43AB-BFDC-757F06318091}" type="pres">
      <dgm:prSet presAssocID="{AEFEA765-E48E-4697-8CED-B4DABC8CF5FD}" presName="sibTrans" presStyleCnt="0"/>
      <dgm:spPr/>
    </dgm:pt>
    <dgm:pt modelId="{D5610392-0C4C-4E66-B5CC-602D39D9B38F}" type="pres">
      <dgm:prSet presAssocID="{062427CF-98CB-41E2-A70E-6358B3FFD481}" presName="node" presStyleLbl="node1" presStyleIdx="6" presStyleCnt="9">
        <dgm:presLayoutVars>
          <dgm:bulletEnabled val="1"/>
        </dgm:presLayoutVars>
      </dgm:prSet>
      <dgm:spPr/>
      <dgm:t>
        <a:bodyPr/>
        <a:lstStyle/>
        <a:p>
          <a:endParaRPr lang="en-GB"/>
        </a:p>
      </dgm:t>
    </dgm:pt>
    <dgm:pt modelId="{CC7E9381-4BEC-4D08-80CE-1839CB46DE6C}" type="pres">
      <dgm:prSet presAssocID="{A84C534B-DE17-4674-AA83-6FB9F1AABBED}" presName="sibTrans" presStyleCnt="0"/>
      <dgm:spPr/>
    </dgm:pt>
    <dgm:pt modelId="{4E46C50E-7F6D-4D64-9CE7-55B950C13732}" type="pres">
      <dgm:prSet presAssocID="{3585048F-E2C0-4A42-877F-F20C43FB6157}" presName="node" presStyleLbl="node1" presStyleIdx="7" presStyleCnt="9">
        <dgm:presLayoutVars>
          <dgm:bulletEnabled val="1"/>
        </dgm:presLayoutVars>
      </dgm:prSet>
      <dgm:spPr/>
      <dgm:t>
        <a:bodyPr/>
        <a:lstStyle/>
        <a:p>
          <a:endParaRPr lang="en-GB"/>
        </a:p>
      </dgm:t>
    </dgm:pt>
    <dgm:pt modelId="{1703A446-39EB-418D-B694-F7337136DA04}" type="pres">
      <dgm:prSet presAssocID="{ABCE98CF-8C94-4DBA-B154-7CF9F9FF6785}" presName="sibTrans" presStyleCnt="0"/>
      <dgm:spPr/>
    </dgm:pt>
    <dgm:pt modelId="{EA45B942-D83A-4CCB-8BF6-AB18B163A9C7}" type="pres">
      <dgm:prSet presAssocID="{928E82CF-196A-4438-B45F-C069DCC83E6A}" presName="node" presStyleLbl="node1" presStyleIdx="8" presStyleCnt="9">
        <dgm:presLayoutVars>
          <dgm:bulletEnabled val="1"/>
        </dgm:presLayoutVars>
      </dgm:prSet>
      <dgm:spPr/>
      <dgm:t>
        <a:bodyPr/>
        <a:lstStyle/>
        <a:p>
          <a:endParaRPr lang="en-GB"/>
        </a:p>
      </dgm:t>
    </dgm:pt>
  </dgm:ptLst>
  <dgm:cxnLst>
    <dgm:cxn modelId="{ED7E45F1-B704-480B-94EB-FD45FA77549C}" srcId="{F6BD3CC3-AC74-4514-AF37-9AD60DB25079}" destId="{AD79A879-94D2-488D-98C1-1F050115D6CB}" srcOrd="5" destOrd="0" parTransId="{D89CC53F-BF2E-488C-8568-AB75C7A788B1}" sibTransId="{AEFEA765-E48E-4697-8CED-B4DABC8CF5FD}"/>
    <dgm:cxn modelId="{57353D61-FA22-E84C-832D-EF837AFE1138}" type="presOf" srcId="{A0B2BF89-7ADD-43A2-8B1B-C05EB9A0A760}" destId="{2F9D019D-5CC1-434B-B823-7C8E8742FE17}" srcOrd="0" destOrd="0" presId="urn:microsoft.com/office/officeart/2005/8/layout/default"/>
    <dgm:cxn modelId="{0989EF8A-B7FD-42BA-8E7F-DF79232A1CAC}" srcId="{F6BD3CC3-AC74-4514-AF37-9AD60DB25079}" destId="{A0B2BF89-7ADD-43A2-8B1B-C05EB9A0A760}" srcOrd="1" destOrd="0" parTransId="{38BCADEF-B09F-4CFD-B3A3-BB512B2CDF17}" sibTransId="{CB6FEC00-0913-4CD4-967B-2B287B496AC6}"/>
    <dgm:cxn modelId="{D3500A71-666E-4446-B978-7696A8D1448F}" type="presOf" srcId="{3585048F-E2C0-4A42-877F-F20C43FB6157}" destId="{4E46C50E-7F6D-4D64-9CE7-55B950C13732}" srcOrd="0" destOrd="0" presId="urn:microsoft.com/office/officeart/2005/8/layout/default"/>
    <dgm:cxn modelId="{622D826A-201A-2A40-BC5F-ADBBB67F2E42}" type="presOf" srcId="{07FBD045-FF47-4589-845B-1E1367DE301C}" destId="{7A3BD304-6F54-4A0B-A958-42493853CAD8}" srcOrd="0" destOrd="0" presId="urn:microsoft.com/office/officeart/2005/8/layout/default"/>
    <dgm:cxn modelId="{D0076431-ED1F-4475-BDF8-E4FB22BFAC95}" srcId="{F6BD3CC3-AC74-4514-AF37-9AD60DB25079}" destId="{182BD15D-2F1A-4168-A22E-722E0E45C1E1}" srcOrd="0" destOrd="0" parTransId="{9722E4F1-F8B2-48A5-A616-BD6A9E4AC2A7}" sibTransId="{EED0ACB1-E438-4C57-AB61-647E90EC446A}"/>
    <dgm:cxn modelId="{E0EF7BC7-62F0-4209-9852-D8F9BB09E104}" srcId="{F6BD3CC3-AC74-4514-AF37-9AD60DB25079}" destId="{07FBD045-FF47-4589-845B-1E1367DE301C}" srcOrd="2" destOrd="0" parTransId="{A3050189-5E75-40DF-BDC6-D58843EA4F9B}" sibTransId="{26065934-81C2-4EB1-A29E-A3BE07C9C580}"/>
    <dgm:cxn modelId="{B481D8DA-D0F6-45F1-96A2-C434FD0EB872}" srcId="{F6BD3CC3-AC74-4514-AF37-9AD60DB25079}" destId="{3585048F-E2C0-4A42-877F-F20C43FB6157}" srcOrd="7" destOrd="0" parTransId="{DE74DE4A-F1C8-485D-A1CC-4D80D306F976}" sibTransId="{ABCE98CF-8C94-4DBA-B154-7CF9F9FF6785}"/>
    <dgm:cxn modelId="{04FA65A0-26A3-6443-933B-F4ED7A8737C3}" type="presOf" srcId="{DA86EC41-0E0A-4F60-BFD8-C3E36E42E0E9}" destId="{39E0F1FA-A423-485A-B589-A1CC98A43972}" srcOrd="0" destOrd="0" presId="urn:microsoft.com/office/officeart/2005/8/layout/default"/>
    <dgm:cxn modelId="{D7547B40-A178-9F4B-9075-AE57FEFCD174}" type="presOf" srcId="{47982379-9CAF-4942-95A2-18CC2BACF9E6}" destId="{80045793-09B7-4DFD-A258-AD009249F91D}" srcOrd="0" destOrd="0" presId="urn:microsoft.com/office/officeart/2005/8/layout/default"/>
    <dgm:cxn modelId="{3D1895C7-41B4-004D-8D1D-A3C6CBC986D9}" type="presOf" srcId="{AD79A879-94D2-488D-98C1-1F050115D6CB}" destId="{9ABBA4EF-A918-4381-8509-B0623DF7E091}" srcOrd="0" destOrd="0" presId="urn:microsoft.com/office/officeart/2005/8/layout/default"/>
    <dgm:cxn modelId="{016F4E5F-862C-4AB0-8CA8-0F1F228128F1}" srcId="{F6BD3CC3-AC74-4514-AF37-9AD60DB25079}" destId="{DA86EC41-0E0A-4F60-BFD8-C3E36E42E0E9}" srcOrd="3" destOrd="0" parTransId="{FFABD0E4-4E74-40C9-A67F-D7A0EB7A6672}" sibTransId="{17856ED3-4792-4DFD-8739-12998020BA64}"/>
    <dgm:cxn modelId="{1FFCE16D-BBE3-4639-B568-AAB7BE446346}" srcId="{F6BD3CC3-AC74-4514-AF37-9AD60DB25079}" destId="{928E82CF-196A-4438-B45F-C069DCC83E6A}" srcOrd="8" destOrd="0" parTransId="{1EC14AB4-EA47-4D36-982F-087079CCF9A0}" sibTransId="{E59A6452-3104-4B15-A751-A5FC26CE6B8C}"/>
    <dgm:cxn modelId="{700234FB-68B6-264D-B803-49E4281309D0}" type="presOf" srcId="{062427CF-98CB-41E2-A70E-6358B3FFD481}" destId="{D5610392-0C4C-4E66-B5CC-602D39D9B38F}" srcOrd="0" destOrd="0" presId="urn:microsoft.com/office/officeart/2005/8/layout/default"/>
    <dgm:cxn modelId="{F2071661-0C24-6E44-B1C7-28B32C840EE6}" type="presOf" srcId="{F6BD3CC3-AC74-4514-AF37-9AD60DB25079}" destId="{F6A888AD-5ADF-4BBE-B539-B23E203A406A}" srcOrd="0" destOrd="0" presId="urn:microsoft.com/office/officeart/2005/8/layout/default"/>
    <dgm:cxn modelId="{E718981F-422D-0F48-ADFD-A0F0C24C621F}" type="presOf" srcId="{182BD15D-2F1A-4168-A22E-722E0E45C1E1}" destId="{2A2616D5-B571-4477-A232-070FCE07BD83}" srcOrd="0" destOrd="0" presId="urn:microsoft.com/office/officeart/2005/8/layout/default"/>
    <dgm:cxn modelId="{49D66309-5DF6-45FF-89A4-60850CFA0736}" srcId="{F6BD3CC3-AC74-4514-AF37-9AD60DB25079}" destId="{062427CF-98CB-41E2-A70E-6358B3FFD481}" srcOrd="6" destOrd="0" parTransId="{7FA474E2-C218-4C56-9083-B72129954B26}" sibTransId="{A84C534B-DE17-4674-AA83-6FB9F1AABBED}"/>
    <dgm:cxn modelId="{31853E99-8D07-8E43-A389-4E14706D5233}" type="presOf" srcId="{928E82CF-196A-4438-B45F-C069DCC83E6A}" destId="{EA45B942-D83A-4CCB-8BF6-AB18B163A9C7}" srcOrd="0" destOrd="0" presId="urn:microsoft.com/office/officeart/2005/8/layout/default"/>
    <dgm:cxn modelId="{F4323E9A-F96C-4AC6-BD8A-961BF26A910E}" srcId="{F6BD3CC3-AC74-4514-AF37-9AD60DB25079}" destId="{47982379-9CAF-4942-95A2-18CC2BACF9E6}" srcOrd="4" destOrd="0" parTransId="{6FC10B0B-49D8-487D-88AC-B85B0D1FEACF}" sibTransId="{C149C654-B907-4666-9C21-451CF5E7E44F}"/>
    <dgm:cxn modelId="{702B8494-BFA2-C242-BADD-1F7DE01CEC02}" type="presParOf" srcId="{F6A888AD-5ADF-4BBE-B539-B23E203A406A}" destId="{2A2616D5-B571-4477-A232-070FCE07BD83}" srcOrd="0" destOrd="0" presId="urn:microsoft.com/office/officeart/2005/8/layout/default"/>
    <dgm:cxn modelId="{A911EF59-BFFE-674A-835E-BB1FCAA1C621}" type="presParOf" srcId="{F6A888AD-5ADF-4BBE-B539-B23E203A406A}" destId="{E2A760BF-F6A1-456F-AE28-BD8B55CE7921}" srcOrd="1" destOrd="0" presId="urn:microsoft.com/office/officeart/2005/8/layout/default"/>
    <dgm:cxn modelId="{CF577624-866B-F948-A07F-A302E52FC482}" type="presParOf" srcId="{F6A888AD-5ADF-4BBE-B539-B23E203A406A}" destId="{2F9D019D-5CC1-434B-B823-7C8E8742FE17}" srcOrd="2" destOrd="0" presId="urn:microsoft.com/office/officeart/2005/8/layout/default"/>
    <dgm:cxn modelId="{13E82F0A-D7EE-8749-82F0-36280A53A03E}" type="presParOf" srcId="{F6A888AD-5ADF-4BBE-B539-B23E203A406A}" destId="{B4E450D9-BE39-4425-8CAD-58DB86AFAA48}" srcOrd="3" destOrd="0" presId="urn:microsoft.com/office/officeart/2005/8/layout/default"/>
    <dgm:cxn modelId="{65A5F8FD-9035-D245-8292-B83BEACB5741}" type="presParOf" srcId="{F6A888AD-5ADF-4BBE-B539-B23E203A406A}" destId="{7A3BD304-6F54-4A0B-A958-42493853CAD8}" srcOrd="4" destOrd="0" presId="urn:microsoft.com/office/officeart/2005/8/layout/default"/>
    <dgm:cxn modelId="{0CF51752-8A61-4249-8ABA-C9711F0BFB37}" type="presParOf" srcId="{F6A888AD-5ADF-4BBE-B539-B23E203A406A}" destId="{A0BA7F9B-A390-4E94-8E77-BA2B58E172ED}" srcOrd="5" destOrd="0" presId="urn:microsoft.com/office/officeart/2005/8/layout/default"/>
    <dgm:cxn modelId="{8FC9F09F-858C-404A-B038-427D237767FE}" type="presParOf" srcId="{F6A888AD-5ADF-4BBE-B539-B23E203A406A}" destId="{39E0F1FA-A423-485A-B589-A1CC98A43972}" srcOrd="6" destOrd="0" presId="urn:microsoft.com/office/officeart/2005/8/layout/default"/>
    <dgm:cxn modelId="{66EDD292-B18E-F447-95F5-C0B1C3CD5E03}" type="presParOf" srcId="{F6A888AD-5ADF-4BBE-B539-B23E203A406A}" destId="{0378AEFE-9B28-4842-9E84-693FF48CE906}" srcOrd="7" destOrd="0" presId="urn:microsoft.com/office/officeart/2005/8/layout/default"/>
    <dgm:cxn modelId="{D7994C02-D708-444A-9C40-1B2D29EDF9AE}" type="presParOf" srcId="{F6A888AD-5ADF-4BBE-B539-B23E203A406A}" destId="{80045793-09B7-4DFD-A258-AD009249F91D}" srcOrd="8" destOrd="0" presId="urn:microsoft.com/office/officeart/2005/8/layout/default"/>
    <dgm:cxn modelId="{15EF82F4-5C2B-C44E-841B-55E6E6FF539C}" type="presParOf" srcId="{F6A888AD-5ADF-4BBE-B539-B23E203A406A}" destId="{C21F8057-1E6F-4D4E-B751-2E9B159E76D1}" srcOrd="9" destOrd="0" presId="urn:microsoft.com/office/officeart/2005/8/layout/default"/>
    <dgm:cxn modelId="{3A43ABF5-94FB-B74D-A801-B3DD77DE7261}" type="presParOf" srcId="{F6A888AD-5ADF-4BBE-B539-B23E203A406A}" destId="{9ABBA4EF-A918-4381-8509-B0623DF7E091}" srcOrd="10" destOrd="0" presId="urn:microsoft.com/office/officeart/2005/8/layout/default"/>
    <dgm:cxn modelId="{C756A2EF-E5C5-5240-A12B-C7F11D4DF4E6}" type="presParOf" srcId="{F6A888AD-5ADF-4BBE-B539-B23E203A406A}" destId="{79F59BF8-13FE-43AB-BFDC-757F06318091}" srcOrd="11" destOrd="0" presId="urn:microsoft.com/office/officeart/2005/8/layout/default"/>
    <dgm:cxn modelId="{7EA50A0C-0589-A646-81A2-7D05BBC5F242}" type="presParOf" srcId="{F6A888AD-5ADF-4BBE-B539-B23E203A406A}" destId="{D5610392-0C4C-4E66-B5CC-602D39D9B38F}" srcOrd="12" destOrd="0" presId="urn:microsoft.com/office/officeart/2005/8/layout/default"/>
    <dgm:cxn modelId="{F2A20316-8CD7-9143-9F5C-6DE610E84EE1}" type="presParOf" srcId="{F6A888AD-5ADF-4BBE-B539-B23E203A406A}" destId="{CC7E9381-4BEC-4D08-80CE-1839CB46DE6C}" srcOrd="13" destOrd="0" presId="urn:microsoft.com/office/officeart/2005/8/layout/default"/>
    <dgm:cxn modelId="{38045557-AFBC-F24D-8843-37B0EB2BE887}" type="presParOf" srcId="{F6A888AD-5ADF-4BBE-B539-B23E203A406A}" destId="{4E46C50E-7F6D-4D64-9CE7-55B950C13732}" srcOrd="14" destOrd="0" presId="urn:microsoft.com/office/officeart/2005/8/layout/default"/>
    <dgm:cxn modelId="{589AC5E5-2F1E-6245-B14B-8B5FD93B9FF0}" type="presParOf" srcId="{F6A888AD-5ADF-4BBE-B539-B23E203A406A}" destId="{1703A446-39EB-418D-B694-F7337136DA04}" srcOrd="15" destOrd="0" presId="urn:microsoft.com/office/officeart/2005/8/layout/default"/>
    <dgm:cxn modelId="{0CAA3DB0-D6AD-C141-885F-2453993E19E8}" type="presParOf" srcId="{F6A888AD-5ADF-4BBE-B539-B23E203A406A}" destId="{EA45B942-D83A-4CCB-8BF6-AB18B163A9C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16D5-B571-4477-A232-070FCE07BD83}">
      <dsp:nvSpPr>
        <dsp:cNvPr id="0" name=""/>
        <dsp:cNvSpPr/>
      </dsp:nvSpPr>
      <dsp:spPr>
        <a:xfrm>
          <a:off x="351095" y="2343"/>
          <a:ext cx="2481299" cy="14887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Nurse led acute illness team (Primary care)</a:t>
          </a:r>
        </a:p>
        <a:p>
          <a:pPr lvl="0" algn="ctr" defTabSz="933450">
            <a:lnSpc>
              <a:spcPct val="90000"/>
            </a:lnSpc>
            <a:spcBef>
              <a:spcPct val="0"/>
            </a:spcBef>
            <a:spcAft>
              <a:spcPct val="35000"/>
            </a:spcAft>
          </a:pPr>
          <a:r>
            <a:rPr lang="en-GB" sz="2100" kern="1200" dirty="0" smtClean="0"/>
            <a:t>14.1% </a:t>
          </a:r>
          <a:endParaRPr lang="en-GB" sz="2100" kern="1200" dirty="0"/>
        </a:p>
      </dsp:txBody>
      <dsp:txXfrm>
        <a:off x="351095" y="2343"/>
        <a:ext cx="2481299" cy="1488779"/>
      </dsp:txXfrm>
    </dsp:sp>
    <dsp:sp modelId="{2F9D019D-5CC1-434B-B823-7C8E8742FE17}">
      <dsp:nvSpPr>
        <dsp:cNvPr id="0" name=""/>
        <dsp:cNvSpPr/>
      </dsp:nvSpPr>
      <dsp:spPr>
        <a:xfrm>
          <a:off x="3080525" y="2343"/>
          <a:ext cx="2481299" cy="14887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Community walk in centre for illness</a:t>
          </a:r>
        </a:p>
        <a:p>
          <a:pPr lvl="0" algn="ctr" defTabSz="933450">
            <a:lnSpc>
              <a:spcPct val="90000"/>
            </a:lnSpc>
            <a:spcBef>
              <a:spcPct val="0"/>
            </a:spcBef>
            <a:spcAft>
              <a:spcPct val="35000"/>
            </a:spcAft>
          </a:pPr>
          <a:r>
            <a:rPr lang="en-GB" sz="2100" kern="1200" dirty="0" smtClean="0"/>
            <a:t>28.4% </a:t>
          </a:r>
          <a:endParaRPr lang="en-GB" sz="2100" kern="1200" dirty="0"/>
        </a:p>
      </dsp:txBody>
      <dsp:txXfrm>
        <a:off x="3080525" y="2343"/>
        <a:ext cx="2481299" cy="1488779"/>
      </dsp:txXfrm>
    </dsp:sp>
    <dsp:sp modelId="{7A3BD304-6F54-4A0B-A958-42493853CAD8}">
      <dsp:nvSpPr>
        <dsp:cNvPr id="0" name=""/>
        <dsp:cNvSpPr/>
      </dsp:nvSpPr>
      <dsp:spPr>
        <a:xfrm>
          <a:off x="5809954" y="2343"/>
          <a:ext cx="2481299" cy="14887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MCP for CYP</a:t>
          </a:r>
        </a:p>
        <a:p>
          <a:pPr lvl="0" algn="ctr" defTabSz="933450">
            <a:lnSpc>
              <a:spcPct val="90000"/>
            </a:lnSpc>
            <a:spcBef>
              <a:spcPct val="0"/>
            </a:spcBef>
            <a:spcAft>
              <a:spcPct val="35000"/>
            </a:spcAft>
          </a:pPr>
          <a:r>
            <a:rPr lang="en-GB" sz="2100" kern="1200" dirty="0" smtClean="0"/>
            <a:t>25.7% </a:t>
          </a:r>
          <a:endParaRPr lang="en-GB" sz="2100" kern="1200" dirty="0"/>
        </a:p>
      </dsp:txBody>
      <dsp:txXfrm>
        <a:off x="5809954" y="2343"/>
        <a:ext cx="2481299" cy="1488779"/>
      </dsp:txXfrm>
    </dsp:sp>
    <dsp:sp modelId="{39E0F1FA-A423-485A-B589-A1CC98A43972}">
      <dsp:nvSpPr>
        <dsp:cNvPr id="0" name=""/>
        <dsp:cNvSpPr/>
      </dsp:nvSpPr>
      <dsp:spPr>
        <a:xfrm>
          <a:off x="351095" y="1739253"/>
          <a:ext cx="2481299" cy="14887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Enhanced GP practice </a:t>
          </a:r>
        </a:p>
        <a:p>
          <a:pPr lvl="0" algn="ctr" defTabSz="933450">
            <a:lnSpc>
              <a:spcPct val="90000"/>
            </a:lnSpc>
            <a:spcBef>
              <a:spcPct val="0"/>
            </a:spcBef>
            <a:spcAft>
              <a:spcPct val="35000"/>
            </a:spcAft>
          </a:pPr>
          <a:r>
            <a:rPr lang="en-GB" sz="2100" kern="1200" dirty="0" smtClean="0"/>
            <a:t>28.4%</a:t>
          </a:r>
          <a:endParaRPr lang="en-GB" sz="2100" kern="1200" dirty="0"/>
        </a:p>
      </dsp:txBody>
      <dsp:txXfrm>
        <a:off x="351095" y="1739253"/>
        <a:ext cx="2481299" cy="1488779"/>
      </dsp:txXfrm>
    </dsp:sp>
    <dsp:sp modelId="{80045793-09B7-4DFD-A258-AD009249F91D}">
      <dsp:nvSpPr>
        <dsp:cNvPr id="0" name=""/>
        <dsp:cNvSpPr/>
      </dsp:nvSpPr>
      <dsp:spPr>
        <a:xfrm>
          <a:off x="3080525" y="1739253"/>
          <a:ext cx="2481299" cy="148877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GP confederation with enhanced paediatric skills </a:t>
          </a:r>
        </a:p>
        <a:p>
          <a:pPr lvl="0" algn="ctr" defTabSz="933450">
            <a:lnSpc>
              <a:spcPct val="90000"/>
            </a:lnSpc>
            <a:spcBef>
              <a:spcPct val="0"/>
            </a:spcBef>
            <a:spcAft>
              <a:spcPct val="35000"/>
            </a:spcAft>
          </a:pPr>
          <a:r>
            <a:rPr lang="en-GB" sz="2100" kern="1200" dirty="0" smtClean="0"/>
            <a:t>44.6% </a:t>
          </a:r>
          <a:endParaRPr lang="en-GB" sz="2100" kern="1200" dirty="0"/>
        </a:p>
      </dsp:txBody>
      <dsp:txXfrm>
        <a:off x="3080525" y="1739253"/>
        <a:ext cx="2481299" cy="1488779"/>
      </dsp:txXfrm>
    </dsp:sp>
    <dsp:sp modelId="{9ABBA4EF-A918-4381-8509-B0623DF7E091}">
      <dsp:nvSpPr>
        <dsp:cNvPr id="0" name=""/>
        <dsp:cNvSpPr/>
      </dsp:nvSpPr>
      <dsp:spPr>
        <a:xfrm>
          <a:off x="5809954" y="1739253"/>
          <a:ext cx="2481299" cy="14887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Community walk in centre for illness and injury</a:t>
          </a:r>
        </a:p>
        <a:p>
          <a:pPr lvl="0" algn="ctr" defTabSz="933450">
            <a:lnSpc>
              <a:spcPct val="90000"/>
            </a:lnSpc>
            <a:spcBef>
              <a:spcPct val="0"/>
            </a:spcBef>
            <a:spcAft>
              <a:spcPct val="35000"/>
            </a:spcAft>
          </a:pPr>
          <a:r>
            <a:rPr lang="en-GB" sz="2100" kern="1200" dirty="0" smtClean="0"/>
            <a:t>64.3%</a:t>
          </a:r>
          <a:endParaRPr lang="en-GB" sz="2100" kern="1200" dirty="0"/>
        </a:p>
      </dsp:txBody>
      <dsp:txXfrm>
        <a:off x="5809954" y="1739253"/>
        <a:ext cx="2481299" cy="1488779"/>
      </dsp:txXfrm>
    </dsp:sp>
    <dsp:sp modelId="{D5610392-0C4C-4E66-B5CC-602D39D9B38F}">
      <dsp:nvSpPr>
        <dsp:cNvPr id="0" name=""/>
        <dsp:cNvSpPr/>
      </dsp:nvSpPr>
      <dsp:spPr>
        <a:xfrm>
          <a:off x="351095" y="3476163"/>
          <a:ext cx="2481299" cy="148877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PACs system for CYP </a:t>
          </a:r>
        </a:p>
        <a:p>
          <a:pPr lvl="0" algn="ctr" defTabSz="933450">
            <a:lnSpc>
              <a:spcPct val="90000"/>
            </a:lnSpc>
            <a:spcBef>
              <a:spcPct val="0"/>
            </a:spcBef>
            <a:spcAft>
              <a:spcPct val="35000"/>
            </a:spcAft>
          </a:pPr>
          <a:r>
            <a:rPr lang="en-GB" sz="2100" kern="1200" dirty="0" smtClean="0"/>
            <a:t>75.5%</a:t>
          </a:r>
          <a:endParaRPr lang="en-GB" sz="2100" kern="1200" dirty="0"/>
        </a:p>
      </dsp:txBody>
      <dsp:txXfrm>
        <a:off x="351095" y="3476163"/>
        <a:ext cx="2481299" cy="1488779"/>
      </dsp:txXfrm>
    </dsp:sp>
    <dsp:sp modelId="{4E46C50E-7F6D-4D64-9CE7-55B950C13732}">
      <dsp:nvSpPr>
        <dsp:cNvPr id="0" name=""/>
        <dsp:cNvSpPr/>
      </dsp:nvSpPr>
      <dsp:spPr>
        <a:xfrm>
          <a:off x="3080525" y="3476163"/>
          <a:ext cx="2481299" cy="148877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Community pharmacy </a:t>
          </a:r>
        </a:p>
        <a:p>
          <a:pPr lvl="0" algn="ctr" defTabSz="933450">
            <a:lnSpc>
              <a:spcPct val="90000"/>
            </a:lnSpc>
            <a:spcBef>
              <a:spcPct val="0"/>
            </a:spcBef>
            <a:spcAft>
              <a:spcPct val="35000"/>
            </a:spcAft>
          </a:pPr>
          <a:r>
            <a:rPr lang="en-GB" sz="2100" kern="1200" dirty="0" smtClean="0"/>
            <a:t>9.5%</a:t>
          </a:r>
          <a:endParaRPr lang="en-GB" sz="2100" kern="1200" dirty="0"/>
        </a:p>
      </dsp:txBody>
      <dsp:txXfrm>
        <a:off x="3080525" y="3476163"/>
        <a:ext cx="2481299" cy="1488779"/>
      </dsp:txXfrm>
    </dsp:sp>
    <dsp:sp modelId="{EA45B942-D83A-4CCB-8BF6-AB18B163A9C7}">
      <dsp:nvSpPr>
        <dsp:cNvPr id="0" name=""/>
        <dsp:cNvSpPr/>
      </dsp:nvSpPr>
      <dsp:spPr>
        <a:xfrm>
          <a:off x="5809954" y="3476163"/>
          <a:ext cx="2481299" cy="14887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Current GP practice</a:t>
          </a:r>
        </a:p>
        <a:p>
          <a:pPr lvl="0" algn="ctr" defTabSz="933450">
            <a:lnSpc>
              <a:spcPct val="90000"/>
            </a:lnSpc>
            <a:spcBef>
              <a:spcPct val="0"/>
            </a:spcBef>
            <a:spcAft>
              <a:spcPct val="35000"/>
            </a:spcAft>
          </a:pPr>
          <a:r>
            <a:rPr lang="en-GB" sz="2100" kern="1200" dirty="0" smtClean="0"/>
            <a:t>21.1%</a:t>
          </a:r>
          <a:endParaRPr lang="en-GB" sz="2100" kern="1200" dirty="0"/>
        </a:p>
      </dsp:txBody>
      <dsp:txXfrm>
        <a:off x="5809954" y="3476163"/>
        <a:ext cx="2481299" cy="14887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612" cy="496174"/>
          </a:xfrm>
          <a:prstGeom prst="rect">
            <a:avLst/>
          </a:prstGeom>
        </p:spPr>
        <p:txBody>
          <a:bodyPr vert="horz" lIns="90599" tIns="45299" rIns="90599" bIns="45299" rtlCol="0"/>
          <a:lstStyle>
            <a:lvl1pPr algn="l">
              <a:defRPr sz="1200"/>
            </a:lvl1pPr>
          </a:lstStyle>
          <a:p>
            <a:endParaRPr lang="en-GB"/>
          </a:p>
        </p:txBody>
      </p:sp>
      <p:sp>
        <p:nvSpPr>
          <p:cNvPr id="3" name="Date Placeholder 2"/>
          <p:cNvSpPr>
            <a:spLocks noGrp="1"/>
          </p:cNvSpPr>
          <p:nvPr>
            <p:ph type="dt" sz="quarter" idx="1"/>
          </p:nvPr>
        </p:nvSpPr>
        <p:spPr>
          <a:xfrm>
            <a:off x="3776921" y="0"/>
            <a:ext cx="2890611" cy="496174"/>
          </a:xfrm>
          <a:prstGeom prst="rect">
            <a:avLst/>
          </a:prstGeom>
        </p:spPr>
        <p:txBody>
          <a:bodyPr vert="horz" lIns="90599" tIns="45299" rIns="90599" bIns="45299" rtlCol="0"/>
          <a:lstStyle>
            <a:lvl1pPr algn="r">
              <a:defRPr sz="1200"/>
            </a:lvl1pPr>
          </a:lstStyle>
          <a:p>
            <a:fld id="{06C62706-8662-4AC5-863F-A2960AEB4C10}" type="datetimeFigureOut">
              <a:rPr lang="en-GB" smtClean="0"/>
              <a:t>08/02/18</a:t>
            </a:fld>
            <a:endParaRPr lang="en-GB"/>
          </a:p>
        </p:txBody>
      </p:sp>
      <p:sp>
        <p:nvSpPr>
          <p:cNvPr id="4" name="Footer Placeholder 3"/>
          <p:cNvSpPr>
            <a:spLocks noGrp="1"/>
          </p:cNvSpPr>
          <p:nvPr>
            <p:ph type="ftr" sz="quarter" idx="2"/>
          </p:nvPr>
        </p:nvSpPr>
        <p:spPr>
          <a:xfrm>
            <a:off x="1" y="9428879"/>
            <a:ext cx="2890612" cy="496174"/>
          </a:xfrm>
          <a:prstGeom prst="rect">
            <a:avLst/>
          </a:prstGeom>
        </p:spPr>
        <p:txBody>
          <a:bodyPr vert="horz" lIns="90599" tIns="45299" rIns="90599" bIns="45299" rtlCol="0" anchor="b"/>
          <a:lstStyle>
            <a:lvl1pPr algn="l">
              <a:defRPr sz="1200"/>
            </a:lvl1pPr>
          </a:lstStyle>
          <a:p>
            <a:endParaRPr lang="en-GB"/>
          </a:p>
        </p:txBody>
      </p:sp>
      <p:sp>
        <p:nvSpPr>
          <p:cNvPr id="5" name="Slide Number Placeholder 4"/>
          <p:cNvSpPr>
            <a:spLocks noGrp="1"/>
          </p:cNvSpPr>
          <p:nvPr>
            <p:ph type="sldNum" sz="quarter" idx="3"/>
          </p:nvPr>
        </p:nvSpPr>
        <p:spPr>
          <a:xfrm>
            <a:off x="3776921" y="9428879"/>
            <a:ext cx="2890611" cy="496174"/>
          </a:xfrm>
          <a:prstGeom prst="rect">
            <a:avLst/>
          </a:prstGeom>
        </p:spPr>
        <p:txBody>
          <a:bodyPr vert="horz" lIns="90599" tIns="45299" rIns="90599" bIns="45299" rtlCol="0" anchor="b"/>
          <a:lstStyle>
            <a:lvl1pPr algn="r">
              <a:defRPr sz="1200"/>
            </a:lvl1pPr>
          </a:lstStyle>
          <a:p>
            <a:fld id="{658CE6FE-4910-4AEA-B107-81415886F418}" type="slidenum">
              <a:rPr lang="en-GB" smtClean="0"/>
              <a:t>‹#›</a:t>
            </a:fld>
            <a:endParaRPr lang="en-GB"/>
          </a:p>
        </p:txBody>
      </p:sp>
    </p:spTree>
    <p:extLst>
      <p:ext uri="{BB962C8B-B14F-4D97-AF65-F5344CB8AC3E}">
        <p14:creationId xmlns:p14="http://schemas.microsoft.com/office/powerpoint/2010/main" val="3027596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5772" tIns="47886" rIns="95772" bIns="47886" rtlCol="0"/>
          <a:lstStyle>
            <a:lvl1pPr algn="l">
              <a:defRPr sz="13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5772" tIns="47886" rIns="95772" bIns="47886" rtlCol="0"/>
          <a:lstStyle>
            <a:lvl1pPr algn="r">
              <a:defRPr sz="1300"/>
            </a:lvl1pPr>
          </a:lstStyle>
          <a:p>
            <a:fld id="{32B44091-A4D1-4654-AD67-10CC05CE485F}" type="datetimeFigureOut">
              <a:rPr lang="en-GB" smtClean="0"/>
              <a:t>08/02/18</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5772" tIns="47886" rIns="95772" bIns="47886" rtlCol="0" anchor="ctr"/>
          <a:lstStyle/>
          <a:p>
            <a:endParaRPr lang="en-GB" dirty="0"/>
          </a:p>
        </p:txBody>
      </p:sp>
      <p:sp>
        <p:nvSpPr>
          <p:cNvPr id="5" name="Notes Placeholder 4"/>
          <p:cNvSpPr>
            <a:spLocks noGrp="1"/>
          </p:cNvSpPr>
          <p:nvPr>
            <p:ph type="body" sz="quarter" idx="3"/>
          </p:nvPr>
        </p:nvSpPr>
        <p:spPr>
          <a:xfrm>
            <a:off x="666909" y="4715154"/>
            <a:ext cx="5335270" cy="4466987"/>
          </a:xfrm>
          <a:prstGeom prst="rect">
            <a:avLst/>
          </a:prstGeom>
        </p:spPr>
        <p:txBody>
          <a:bodyPr vert="horz" lIns="95772" tIns="47886" rIns="95772" bIns="478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889938" cy="496332"/>
          </a:xfrm>
          <a:prstGeom prst="rect">
            <a:avLst/>
          </a:prstGeom>
        </p:spPr>
        <p:txBody>
          <a:bodyPr vert="horz" lIns="95772" tIns="47886" rIns="95772" bIns="47886" rtlCol="0" anchor="b"/>
          <a:lstStyle>
            <a:lvl1pPr algn="l">
              <a:defRPr sz="1300"/>
            </a:lvl1pPr>
          </a:lstStyle>
          <a:p>
            <a:endParaRPr lang="en-GB" dirty="0"/>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5772" tIns="47886" rIns="95772" bIns="47886"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8E094A2-AA90-44EF-A93F-004BEBB5AB6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95568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7219" indent="-283546" eaLnBrk="0" hangingPunct="0">
              <a:defRPr>
                <a:solidFill>
                  <a:schemeClr val="tx1"/>
                </a:solidFill>
                <a:latin typeface="Arial" charset="0"/>
              </a:defRPr>
            </a:lvl2pPr>
            <a:lvl3pPr marL="1134184" indent="-226837" eaLnBrk="0" hangingPunct="0">
              <a:defRPr>
                <a:solidFill>
                  <a:schemeClr val="tx1"/>
                </a:solidFill>
                <a:latin typeface="Arial" charset="0"/>
              </a:defRPr>
            </a:lvl3pPr>
            <a:lvl4pPr marL="1587856" indent="-226837" eaLnBrk="0" hangingPunct="0">
              <a:defRPr>
                <a:solidFill>
                  <a:schemeClr val="tx1"/>
                </a:solidFill>
                <a:latin typeface="Arial" charset="0"/>
              </a:defRPr>
            </a:lvl4pPr>
            <a:lvl5pPr marL="2041530" indent="-226837" eaLnBrk="0" hangingPunct="0">
              <a:defRPr>
                <a:solidFill>
                  <a:schemeClr val="tx1"/>
                </a:solidFill>
                <a:latin typeface="Arial" charset="0"/>
              </a:defRPr>
            </a:lvl5pPr>
            <a:lvl6pPr marL="2495203" indent="-226837" eaLnBrk="0" fontAlgn="base" hangingPunct="0">
              <a:spcBef>
                <a:spcPct val="0"/>
              </a:spcBef>
              <a:spcAft>
                <a:spcPct val="0"/>
              </a:spcAft>
              <a:defRPr>
                <a:solidFill>
                  <a:schemeClr val="tx1"/>
                </a:solidFill>
                <a:latin typeface="Arial" charset="0"/>
              </a:defRPr>
            </a:lvl6pPr>
            <a:lvl7pPr marL="2948876" indent="-226837" eaLnBrk="0" fontAlgn="base" hangingPunct="0">
              <a:spcBef>
                <a:spcPct val="0"/>
              </a:spcBef>
              <a:spcAft>
                <a:spcPct val="0"/>
              </a:spcAft>
              <a:defRPr>
                <a:solidFill>
                  <a:schemeClr val="tx1"/>
                </a:solidFill>
                <a:latin typeface="Arial" charset="0"/>
              </a:defRPr>
            </a:lvl7pPr>
            <a:lvl8pPr marL="3402550" indent="-226837" eaLnBrk="0" fontAlgn="base" hangingPunct="0">
              <a:spcBef>
                <a:spcPct val="0"/>
              </a:spcBef>
              <a:spcAft>
                <a:spcPct val="0"/>
              </a:spcAft>
              <a:defRPr>
                <a:solidFill>
                  <a:schemeClr val="tx1"/>
                </a:solidFill>
                <a:latin typeface="Arial" charset="0"/>
              </a:defRPr>
            </a:lvl8pPr>
            <a:lvl9pPr marL="3856222" indent="-226837" eaLnBrk="0" fontAlgn="base" hangingPunct="0">
              <a:spcBef>
                <a:spcPct val="0"/>
              </a:spcBef>
              <a:spcAft>
                <a:spcPct val="0"/>
              </a:spcAft>
              <a:defRPr>
                <a:solidFill>
                  <a:schemeClr val="tx1"/>
                </a:solidFill>
                <a:latin typeface="Arial" charset="0"/>
              </a:defRPr>
            </a:lvl9pPr>
          </a:lstStyle>
          <a:p>
            <a:pPr eaLnBrk="1" hangingPunct="1"/>
            <a:fld id="{EA81F9E5-1EA2-4F53-820B-5B1A69037355}" type="slidenum">
              <a:rPr lang="en-GB">
                <a:solidFill>
                  <a:prstClr val="black"/>
                </a:solidFill>
              </a:rPr>
              <a:pPr eaLnBrk="1" hangingPunct="1"/>
              <a:t>26</a:t>
            </a:fld>
            <a:endParaRPr lang="en-GB">
              <a:solidFill>
                <a:prstClr val="black"/>
              </a:solidFill>
            </a:endParaRPr>
          </a:p>
        </p:txBody>
      </p:sp>
      <p:sp>
        <p:nvSpPr>
          <p:cNvPr id="81923" name="Rectangle 2"/>
          <p:cNvSpPr>
            <a:spLocks noGrp="1" noRot="1" noChangeAspect="1" noChangeArrowheads="1" noTextEdit="1"/>
          </p:cNvSpPr>
          <p:nvPr>
            <p:ph type="sldImg"/>
          </p:nvPr>
        </p:nvSpPr>
        <p:spPr>
          <a:xfrm>
            <a:off x="-2343150" y="1274764"/>
            <a:ext cx="11309350" cy="8482011"/>
          </a:xfrm>
          <a:ln/>
        </p:spPr>
      </p:sp>
      <p:sp>
        <p:nvSpPr>
          <p:cNvPr id="81924" name="Rectangle 3"/>
          <p:cNvSpPr>
            <a:spLocks noGrp="1" noChangeArrowheads="1"/>
          </p:cNvSpPr>
          <p:nvPr>
            <p:ph type="body" idx="1"/>
          </p:nvPr>
        </p:nvSpPr>
        <p:spPr>
          <a:xfrm>
            <a:off x="797432" y="368300"/>
            <a:ext cx="5100716"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1C383-336F-4DE0-ADA1-77EDE3DB89D4}" type="slidenum">
              <a:rPr lang="en-GB" smtClean="0"/>
              <a:t>33</a:t>
            </a:fld>
            <a:endParaRPr lang="en-GB"/>
          </a:p>
        </p:txBody>
      </p:sp>
    </p:spTree>
    <p:extLst>
      <p:ext uri="{BB962C8B-B14F-4D97-AF65-F5344CB8AC3E}">
        <p14:creationId xmlns:p14="http://schemas.microsoft.com/office/powerpoint/2010/main" val="32276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Visually pleasing, able to host multiple care plans, able to record patient symptoms, days off school, medication use and more, easy access to emergency plan, links to educational resources. </a:t>
            </a:r>
          </a:p>
          <a:p>
            <a:endParaRPr lang="x-none" dirty="0"/>
          </a:p>
        </p:txBody>
      </p:sp>
      <p:sp>
        <p:nvSpPr>
          <p:cNvPr id="4" name="Slide Number Placeholder 3"/>
          <p:cNvSpPr>
            <a:spLocks noGrp="1"/>
          </p:cNvSpPr>
          <p:nvPr>
            <p:ph type="sldNum" sz="quarter" idx="10"/>
          </p:nvPr>
        </p:nvSpPr>
        <p:spPr/>
        <p:txBody>
          <a:bodyPr/>
          <a:lstStyle/>
          <a:p>
            <a:fld id="{BA45CE81-BDC5-4244-BA01-8C69DE7CA1B1}" type="slidenum">
              <a:rPr lang="en-GB" smtClean="0"/>
              <a:t>34</a:t>
            </a:fld>
            <a:endParaRPr lang="en-GB"/>
          </a:p>
        </p:txBody>
      </p:sp>
    </p:spTree>
    <p:extLst>
      <p:ext uri="{BB962C8B-B14F-4D97-AF65-F5344CB8AC3E}">
        <p14:creationId xmlns:p14="http://schemas.microsoft.com/office/powerpoint/2010/main" val="241463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094A2-AA90-44EF-A93F-004BEBB5AB6E}"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1492794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8" name="Rectangle 17"/>
          <p:cNvSpPr/>
          <p:nvPr userDrawn="1"/>
        </p:nvSpPr>
        <p:spPr>
          <a:xfrm>
            <a:off x="0" y="5013176"/>
            <a:ext cx="9144000" cy="13681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smtClean="0">
                <a:solidFill>
                  <a:schemeClr val="accent5">
                    <a:lumMod val="60000"/>
                    <a:lumOff val="40000"/>
                  </a:schemeClr>
                </a:solidFill>
              </a:rPr>
              <a:t>Supported by and</a:t>
            </a:r>
            <a:r>
              <a:rPr lang="en-US" sz="1400" i="0" baseline="0" dirty="0" smtClean="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schemeClr val="bg1"/>
                </a:solidFill>
              </a:rPr>
              <a:t>London’s NHS organisations </a:t>
            </a:r>
            <a:r>
              <a:rPr lang="en-US" sz="1400" b="1" baseline="0" dirty="0" smtClean="0">
                <a:solidFill>
                  <a:schemeClr val="bg1"/>
                </a:solidFill>
              </a:rPr>
              <a:t>include all of London’s CCGs, </a:t>
            </a:r>
            <a:r>
              <a:rPr lang="en-US" sz="1400" b="1" baseline="0" smtClean="0">
                <a:solidFill>
                  <a:schemeClr val="bg1"/>
                </a:solidFill>
              </a:rPr>
              <a:t>NHS England and Health </a:t>
            </a:r>
            <a:r>
              <a:rPr lang="en-US" sz="1400" b="1" baseline="0" dirty="0" smtClean="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95432" y="4487075"/>
            <a:ext cx="4505160" cy="253190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8201" y="5381815"/>
            <a:ext cx="992842" cy="720000"/>
          </a:xfrm>
          <a:prstGeom prst="rect">
            <a:avLst/>
          </a:prstGeom>
        </p:spPr>
      </p:pic>
    </p:spTree>
    <p:extLst>
      <p:ext uri="{BB962C8B-B14F-4D97-AF65-F5344CB8AC3E}">
        <p14:creationId xmlns:p14="http://schemas.microsoft.com/office/powerpoint/2010/main" val="179813038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246653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584359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339754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8786001"/>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0524370"/>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9053168"/>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2753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0282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970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030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1689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661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0655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30154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8836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3875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4429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A6161457-CCE8-4AA5-922F-041759C4EBFD}" type="datetime1">
              <a:rPr lang="en-GB" smtClean="0">
                <a:solidFill>
                  <a:prstClr val="black">
                    <a:tint val="75000"/>
                  </a:prstClr>
                </a:solidFill>
              </a:rPr>
              <a:pPr/>
              <a:t>08/02/18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NHS | Presentation to [XXXX Company] | [Type Date]</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prstClr val="black">
                    <a:tint val="75000"/>
                  </a:prstClr>
                </a:solidFill>
              </a:rPr>
              <a:pPr/>
              <a:t>‹#›</a:t>
            </a:fld>
            <a:endParaRPr lang="en-GB">
              <a:solidFill>
                <a:prstClr val="black">
                  <a:tint val="75000"/>
                </a:prstClr>
              </a:solidFill>
            </a:endParaRPr>
          </a:p>
        </p:txBody>
      </p:sp>
      <p:sp>
        <p:nvSpPr>
          <p:cNvPr id="7" name="Picture Placeholder 21"/>
          <p:cNvSpPr>
            <a:spLocks noGrp="1"/>
          </p:cNvSpPr>
          <p:nvPr>
            <p:ph type="pic" sz="quarter" idx="14"/>
          </p:nvPr>
        </p:nvSpPr>
        <p:spPr>
          <a:xfrm>
            <a:off x="358775" y="4320000"/>
            <a:ext cx="1314450" cy="1587500"/>
          </a:xfrm>
        </p:spPr>
        <p:txBody>
          <a:bodyPr/>
          <a:lstStyle>
            <a:lvl1pPr>
              <a:buFontTx/>
              <a:buNone/>
              <a:defRPr/>
            </a:lvl1pPr>
          </a:lstStyle>
          <a:p>
            <a:r>
              <a:rPr lang="en-US" smtClean="0"/>
              <a:t>Click icon to add picture</a:t>
            </a:r>
            <a:endParaRPr lang="en-GB"/>
          </a:p>
        </p:txBody>
      </p:sp>
      <p:sp>
        <p:nvSpPr>
          <p:cNvPr id="8" name="Picture Placeholder 21"/>
          <p:cNvSpPr>
            <a:spLocks noGrp="1"/>
          </p:cNvSpPr>
          <p:nvPr>
            <p:ph type="pic" sz="quarter" idx="15"/>
          </p:nvPr>
        </p:nvSpPr>
        <p:spPr>
          <a:xfrm>
            <a:off x="1780725" y="4320000"/>
            <a:ext cx="2736850" cy="1587500"/>
          </a:xfrm>
        </p:spPr>
        <p:txBody>
          <a:bodyPr/>
          <a:lstStyle>
            <a:lvl1pPr>
              <a:buFontTx/>
              <a:buNone/>
              <a:defRPr/>
            </a:lvl1pPr>
          </a:lstStyle>
          <a:p>
            <a:r>
              <a:rPr lang="en-US" smtClean="0"/>
              <a:t>Click icon to add picture</a:t>
            </a:r>
            <a:endParaRPr lang="en-GB"/>
          </a:p>
        </p:txBody>
      </p:sp>
      <p:sp>
        <p:nvSpPr>
          <p:cNvPr id="9" name="Picture Placeholder 21"/>
          <p:cNvSpPr>
            <a:spLocks noGrp="1"/>
          </p:cNvSpPr>
          <p:nvPr>
            <p:ph type="pic" sz="quarter" idx="16"/>
          </p:nvPr>
        </p:nvSpPr>
        <p:spPr>
          <a:xfrm>
            <a:off x="4624326" y="4320000"/>
            <a:ext cx="1314450" cy="1587500"/>
          </a:xfrm>
        </p:spPr>
        <p:txBody>
          <a:bodyPr/>
          <a:lstStyle>
            <a:lvl1pPr>
              <a:buFontTx/>
              <a:buNone/>
              <a:defRPr/>
            </a:lvl1pPr>
          </a:lstStyle>
          <a:p>
            <a:r>
              <a:rPr lang="en-US" smtClean="0"/>
              <a:t>Click icon to add picture</a:t>
            </a:r>
            <a:endParaRPr lang="en-GB"/>
          </a:p>
        </p:txBody>
      </p:sp>
    </p:spTree>
    <p:extLst>
      <p:ext uri="{BB962C8B-B14F-4D97-AF65-F5344CB8AC3E}">
        <p14:creationId xmlns:p14="http://schemas.microsoft.com/office/powerpoint/2010/main" val="1708302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895615" y="6678000"/>
            <a:ext cx="900000" cy="180000"/>
          </a:xfrm>
        </p:spPr>
        <p:txBody>
          <a:bodyPr/>
          <a:lstStyle/>
          <a:p>
            <a:fld id="{59CA2686-856A-4D61-932F-087427C3A7B6}" type="datetime1">
              <a:rPr lang="en-GB" smtClean="0">
                <a:solidFill>
                  <a:prstClr val="black">
                    <a:tint val="75000"/>
                  </a:prstClr>
                </a:solidFill>
              </a:rPr>
              <a:pPr/>
              <a:t>08/02/18</a:t>
            </a:fld>
            <a:endParaRPr lang="en-GB">
              <a:solidFill>
                <a:prstClr val="black">
                  <a:tint val="75000"/>
                </a:prstClr>
              </a:solidFill>
            </a:endParaRPr>
          </a:p>
        </p:txBody>
      </p:sp>
      <p:sp>
        <p:nvSpPr>
          <p:cNvPr id="8" name="Footer Placeholder 4"/>
          <p:cNvSpPr>
            <a:spLocks noGrp="1"/>
          </p:cNvSpPr>
          <p:nvPr>
            <p:ph type="ftr" sz="quarter" idx="11"/>
          </p:nvPr>
        </p:nvSpPr>
        <p:spPr>
          <a:xfrm>
            <a:off x="655202" y="6678000"/>
            <a:ext cx="7240415" cy="180000"/>
          </a:xfrm>
        </p:spPr>
        <p:txBody>
          <a:bodyPr/>
          <a:lstStyle>
            <a:lvl1pPr>
              <a:defRPr>
                <a:solidFill>
                  <a:schemeClr val="bg1"/>
                </a:solidFill>
              </a:defRPr>
            </a:lvl1pPr>
          </a:lstStyle>
          <a:p>
            <a:r>
              <a:rPr lang="en-GB" smtClean="0">
                <a:solidFill>
                  <a:prstClr val="white"/>
                </a:solidFill>
              </a:rPr>
              <a:t>NHS | Presentation to [XXXX Company] | [Type Date]</a:t>
            </a:r>
            <a:endParaRPr lang="en-GB">
              <a:solidFill>
                <a:prstClr val="white"/>
              </a:solidFill>
            </a:endParaRPr>
          </a:p>
        </p:txBody>
      </p:sp>
      <p:sp>
        <p:nvSpPr>
          <p:cNvPr id="10" name="Title 1"/>
          <p:cNvSpPr>
            <a:spLocks noGrp="1"/>
          </p:cNvSpPr>
          <p:nvPr>
            <p:ph type="ctrTitle" hasCustomPrompt="1"/>
          </p:nvPr>
        </p:nvSpPr>
        <p:spPr>
          <a:xfrm>
            <a:off x="358774" y="1494002"/>
            <a:ext cx="7002463" cy="3293491"/>
          </a:xfrm>
        </p:spPr>
        <p:txBody>
          <a:bodyPr lIns="107961" tIns="71974"/>
          <a:lstStyle>
            <a:lvl1pPr>
              <a:lnSpc>
                <a:spcPts val="4799"/>
              </a:lnSpc>
              <a:defRPr sz="4000"/>
            </a:lvl1pPr>
          </a:lstStyle>
          <a:p>
            <a:r>
              <a:rPr lang="en-GB" noProof="0" dirty="0" smtClean="0"/>
              <a:t>Click to edit Section title</a:t>
            </a:r>
            <a:endParaRPr lang="en-GB" noProof="0" dirty="0"/>
          </a:p>
        </p:txBody>
      </p:sp>
      <p:sp>
        <p:nvSpPr>
          <p:cNvPr id="11" name="Subtitle 2"/>
          <p:cNvSpPr>
            <a:spLocks noGrp="1"/>
          </p:cNvSpPr>
          <p:nvPr>
            <p:ph type="subTitle" idx="1" hasCustomPrompt="1"/>
          </p:nvPr>
        </p:nvSpPr>
        <p:spPr>
          <a:xfrm>
            <a:off x="358775" y="2160000"/>
            <a:ext cx="5580000" cy="921600"/>
          </a:xfrm>
          <a:noFill/>
        </p:spPr>
        <p:txBody>
          <a:bodyPr lIns="107961"/>
          <a:lstStyle>
            <a:lvl1pPr marL="0" indent="0" algn="l">
              <a:lnSpc>
                <a:spcPts val="3000"/>
              </a:lnSpc>
              <a:spcBef>
                <a:spcPts val="0"/>
              </a:spcBef>
              <a:buNone/>
              <a:defRPr>
                <a:solidFill>
                  <a:schemeClr val="bg1"/>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en-GB" noProof="0" dirty="0" smtClean="0"/>
              <a:t>Click to edit Section subtitle</a:t>
            </a:r>
            <a:endParaRPr lang="en-GB" noProof="0" dirty="0"/>
          </a:p>
        </p:txBody>
      </p:sp>
    </p:spTree>
    <p:extLst>
      <p:ext uri="{BB962C8B-B14F-4D97-AF65-F5344CB8AC3E}">
        <p14:creationId xmlns:p14="http://schemas.microsoft.com/office/powerpoint/2010/main" val="1810011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5871" b="12239"/>
          <a:stretch/>
        </p:blipFill>
        <p:spPr>
          <a:xfrm>
            <a:off x="0" y="2636912"/>
            <a:ext cx="9144000" cy="4244455"/>
          </a:xfrm>
          <a:prstGeom prst="rect">
            <a:avLst/>
          </a:prstGeom>
        </p:spPr>
      </p:pic>
      <p:sp>
        <p:nvSpPr>
          <p:cNvPr id="6" name="Title 5"/>
          <p:cNvSpPr>
            <a:spLocks noGrp="1"/>
          </p:cNvSpPr>
          <p:nvPr>
            <p:ph type="title" hasCustomPrompt="1"/>
          </p:nvPr>
        </p:nvSpPr>
        <p:spPr>
          <a:xfrm>
            <a:off x="251520" y="1124744"/>
            <a:ext cx="8241688" cy="1008112"/>
          </a:xfrm>
          <a:prstGeom prst="rect">
            <a:avLst/>
          </a:prstGeom>
          <a:noFill/>
        </p:spPr>
        <p:txBody>
          <a:bodyPr>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2204864"/>
            <a:ext cx="7344815" cy="504825"/>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9297" y="476672"/>
            <a:ext cx="1067159" cy="432048"/>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9847505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smtClean="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rgbClr val="0091C9"/>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38"/>
            <a:ext cx="8642350" cy="518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95448249"/>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56674165"/>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13346629"/>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5785821"/>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6295736"/>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17780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7" name="Text Placeholder 6"/>
          <p:cNvSpPr>
            <a:spLocks noGrp="1"/>
          </p:cNvSpPr>
          <p:nvPr>
            <p:ph type="body" sz="quarter" idx="13"/>
          </p:nvPr>
        </p:nvSpPr>
        <p:spPr>
          <a:xfrm>
            <a:off x="250825" y="1341439"/>
            <a:ext cx="8642350" cy="5039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38614774"/>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3024776"/>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19971104"/>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74348627"/>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112680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6181183"/>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4445626"/>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44891906"/>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9395132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855901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2.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4.xml"/><Relationship Id="rId20" Type="http://schemas.openxmlformats.org/officeDocument/2006/relationships/slideLayout" Target="../slideLayouts/slideLayout65.xml"/><Relationship Id="rId21" Type="http://schemas.openxmlformats.org/officeDocument/2006/relationships/slideLayout" Target="../slideLayouts/slideLayout66.xml"/><Relationship Id="rId22" Type="http://schemas.openxmlformats.org/officeDocument/2006/relationships/slideLayout" Target="../slideLayouts/slideLayout67.xml"/><Relationship Id="rId23" Type="http://schemas.openxmlformats.org/officeDocument/2006/relationships/slideLayout" Target="../slideLayouts/slideLayout68.xml"/><Relationship Id="rId24" Type="http://schemas.openxmlformats.org/officeDocument/2006/relationships/slideLayout" Target="../slideLayouts/slideLayout69.xml"/><Relationship Id="rId25" Type="http://schemas.openxmlformats.org/officeDocument/2006/relationships/slideLayout" Target="../slideLayouts/slideLayout70.xml"/><Relationship Id="rId26" Type="http://schemas.openxmlformats.org/officeDocument/2006/relationships/slideLayout" Target="../slideLayouts/slideLayout71.xml"/><Relationship Id="rId27" Type="http://schemas.openxmlformats.org/officeDocument/2006/relationships/slideLayout" Target="../slideLayouts/slideLayout72.xml"/><Relationship Id="rId28" Type="http://schemas.openxmlformats.org/officeDocument/2006/relationships/theme" Target="../theme/theme3.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Relationship Id="rId16" Type="http://schemas.openxmlformats.org/officeDocument/2006/relationships/slideLayout" Target="../slideLayouts/slideLayout61.xml"/><Relationship Id="rId17" Type="http://schemas.openxmlformats.org/officeDocument/2006/relationships/slideLayout" Target="../slideLayouts/slideLayout62.xml"/><Relationship Id="rId18" Type="http://schemas.openxmlformats.org/officeDocument/2006/relationships/slideLayout" Target="../slideLayouts/slideLayout63.xml"/><Relationship Id="rId19" Type="http://schemas.openxmlformats.org/officeDocument/2006/relationships/slideLayout" Target="../slideLayouts/slideLayout64.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750" r:id="rId7"/>
    <p:sldLayoutId id="2147483751" r:id="rId8"/>
    <p:sldLayoutId id="2147483752" r:id="rId9"/>
    <p:sldLayoutId id="2147483753" r:id="rId10"/>
    <p:sldLayoutId id="2147483657" r:id="rId11"/>
    <p:sldLayoutId id="2147483766" r:id="rId12"/>
    <p:sldLayoutId id="2147483767" r:id="rId13"/>
    <p:sldLayoutId id="2147483768" r:id="rId14"/>
    <p:sldLayoutId id="2147483769" r:id="rId15"/>
    <p:sldLayoutId id="2147483658" r:id="rId16"/>
    <p:sldLayoutId id="2147483754" r:id="rId17"/>
    <p:sldLayoutId id="2147483755" r:id="rId18"/>
    <p:sldLayoutId id="2147483756" r:id="rId19"/>
    <p:sldLayoutId id="2147483757" r:id="rId20"/>
    <p:sldLayoutId id="2147483659" r:id="rId21"/>
    <p:sldLayoutId id="2147483758" r:id="rId22"/>
    <p:sldLayoutId id="2147483759" r:id="rId23"/>
    <p:sldLayoutId id="2147483760" r:id="rId24"/>
    <p:sldLayoutId id="2147483761" r:id="rId25"/>
    <p:sldLayoutId id="2147483660" r:id="rId26"/>
    <p:sldLayoutId id="2147483762" r:id="rId27"/>
    <p:sldLayoutId id="2147483763" r:id="rId28"/>
    <p:sldLayoutId id="2147483764" r:id="rId29"/>
    <p:sldLayoutId id="2147483765" r:id="rId30"/>
    <p:sldLayoutId id="2147483661" r:id="rId31"/>
    <p:sldLayoutId id="2147483689" r:id="rId32"/>
    <p:sldLayoutId id="2147483691" r:id="rId33"/>
    <p:sldLayoutId id="2147483737" r:id="rId34"/>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3AC34-D23F-4C2F-90DB-DDD856282339}" type="datetimeFigureOut">
              <a:rPr lang="en-GB" smtClean="0">
                <a:solidFill>
                  <a:prstClr val="black">
                    <a:tint val="75000"/>
                  </a:prstClr>
                </a:solidFill>
              </a:rPr>
              <a:pPr/>
              <a:t>08/02/18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1CD25-86C0-4D26-9331-B7566069FD0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654046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826"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 id="2147483838" r:id="rId26"/>
    <p:sldLayoutId id="2147483839"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emf"/><Relationship Id="rId1" Type="http://schemas.openxmlformats.org/officeDocument/2006/relationships/slideLayout" Target="../slideLayouts/slideLayout47.xml"/><Relationship Id="rId2"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47.xml"/><Relationship Id="rId2" Type="http://schemas.openxmlformats.org/officeDocument/2006/relationships/image" Target="../media/image3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36.png"/><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3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4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slideLayout" Target="../slideLayouts/slideLayout65.xml"/><Relationship Id="rId6" Type="http://schemas.openxmlformats.org/officeDocument/2006/relationships/notesSlide" Target="../notesSlides/notesSlide2.xml"/><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1.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7.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3.xml"/><Relationship Id="rId3" Type="http://schemas.openxmlformats.org/officeDocument/2006/relationships/hyperlink" Target="https://www.england.nhs.uk/london/wp-content/uploads/sites/8/2017/04/Child-Sexual-Abuse-Hub-Toolkit-March-2017.pdfhttps:/www.england.nhs.uk/london/wp-content/uploads/sites/8/2017/04/Child-Sexual-Abuse-Hub-Toolkit-March-2017.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england.nhs.uk/wp-content/uploads/2014/10/5yfv-web.pdf" TargetMode="External"/><Relationship Id="rId4" Type="http://schemas.openxmlformats.org/officeDocument/2006/relationships/hyperlink" Target="https://www.gov.uk/government/uploads/system/uploads/attachment_data/file/384650/NIB_Report.pdf" TargetMode="External"/><Relationship Id="rId5" Type="http://schemas.openxmlformats.org/officeDocument/2006/relationships/hyperlink" Target="https://www.england.nhs.uk/publication/dig-maturity-guid-11-15/" TargetMode="External"/><Relationship Id="rId1" Type="http://schemas.openxmlformats.org/officeDocument/2006/relationships/slideLayout" Target="../slideLayouts/slideLayout60.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1.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Transforming care for Children and Young People in London </a:t>
            </a:r>
            <a:br>
              <a:rPr lang="en-GB" dirty="0" smtClean="0"/>
            </a:br>
            <a:r>
              <a:rPr lang="en-GB" dirty="0" smtClean="0"/>
              <a:t/>
            </a:r>
            <a:br>
              <a:rPr lang="en-GB" dirty="0" smtClean="0"/>
            </a:br>
            <a:r>
              <a:rPr lang="en-GB" sz="2000" dirty="0" smtClean="0"/>
              <a:t>Eugenia Lee GP Lead, Children and Young People’s team HLP</a:t>
            </a:r>
            <a:r>
              <a:rPr lang="en-GB" dirty="0" smtClean="0"/>
              <a:t/>
            </a:r>
            <a:br>
              <a:rPr lang="en-GB" dirty="0" smtClean="0"/>
            </a:br>
            <a:endParaRPr lang="en-GB" dirty="0"/>
          </a:p>
        </p:txBody>
      </p:sp>
      <p:sp>
        <p:nvSpPr>
          <p:cNvPr id="3" name="Text Placeholder 2"/>
          <p:cNvSpPr>
            <a:spLocks noGrp="1"/>
          </p:cNvSpPr>
          <p:nvPr>
            <p:ph type="body" sz="quarter" idx="10"/>
          </p:nvPr>
        </p:nvSpPr>
        <p:spPr>
          <a:xfrm>
            <a:off x="251520" y="3789040"/>
            <a:ext cx="8484418" cy="936873"/>
          </a:xfrm>
        </p:spPr>
        <p:txBody>
          <a:bodyPr/>
          <a:lstStyle/>
          <a:p>
            <a:r>
              <a:rPr lang="en-GB" dirty="0" smtClean="0"/>
              <a:t>PICH</a:t>
            </a:r>
          </a:p>
          <a:p>
            <a:r>
              <a:rPr lang="en-GB" dirty="0" smtClean="0"/>
              <a:t>February 7</a:t>
            </a:r>
            <a:r>
              <a:rPr lang="en-GB" baseline="30000" dirty="0" smtClean="0"/>
              <a:t>th</a:t>
            </a:r>
            <a:r>
              <a:rPr lang="en-GB" dirty="0" smtClean="0"/>
              <a:t> 2018</a:t>
            </a:r>
            <a:endParaRPr lang="en-GB" dirty="0"/>
          </a:p>
        </p:txBody>
      </p:sp>
    </p:spTree>
    <p:extLst>
      <p:ext uri="{BB962C8B-B14F-4D97-AF65-F5344CB8AC3E}">
        <p14:creationId xmlns:p14="http://schemas.microsoft.com/office/powerpoint/2010/main" val="32675129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5400600" cy="646331"/>
          </a:xfrm>
          <a:prstGeom prst="rect">
            <a:avLst/>
          </a:prstGeom>
        </p:spPr>
        <p:txBody>
          <a:bodyPr wrap="square">
            <a:spAutoFit/>
          </a:bodyPr>
          <a:lstStyle/>
          <a:p>
            <a:r>
              <a:rPr lang="en-GB" b="1" dirty="0" smtClean="0">
                <a:solidFill>
                  <a:srgbClr val="5D5E60"/>
                </a:solidFill>
                <a:latin typeface="Frutiger-Bold"/>
              </a:rPr>
              <a:t>Healthy London Partnership – </a:t>
            </a:r>
          </a:p>
          <a:p>
            <a:r>
              <a:rPr lang="en-GB" b="1" dirty="0" smtClean="0">
                <a:solidFill>
                  <a:srgbClr val="5D5E60"/>
                </a:solidFill>
                <a:latin typeface="Frutiger-Bold"/>
              </a:rPr>
              <a:t>Children and Young People’s programme</a:t>
            </a:r>
          </a:p>
        </p:txBody>
      </p:sp>
      <p:sp>
        <p:nvSpPr>
          <p:cNvPr id="5" name="Rectangle 4"/>
          <p:cNvSpPr/>
          <p:nvPr/>
        </p:nvSpPr>
        <p:spPr>
          <a:xfrm>
            <a:off x="179512" y="692696"/>
            <a:ext cx="4271362" cy="369332"/>
          </a:xfrm>
          <a:prstGeom prst="rect">
            <a:avLst/>
          </a:prstGeom>
        </p:spPr>
        <p:txBody>
          <a:bodyPr wrap="none">
            <a:spAutoFit/>
          </a:bodyPr>
          <a:lstStyle/>
          <a:p>
            <a:r>
              <a:rPr lang="en-GB" dirty="0" smtClean="0">
                <a:solidFill>
                  <a:srgbClr val="A21E58"/>
                </a:solidFill>
                <a:latin typeface="Frutiger-Roman"/>
              </a:rPr>
              <a:t>Children’s services in London: </a:t>
            </a:r>
            <a:r>
              <a:rPr lang="en-GB" i="1" dirty="0" smtClean="0">
                <a:solidFill>
                  <a:srgbClr val="A21E58"/>
                </a:solidFill>
                <a:latin typeface="Frutiger-Italic"/>
              </a:rPr>
              <a:t>Key facts</a:t>
            </a:r>
            <a:endParaRPr lang="en-GB" dirty="0">
              <a:solidFill>
                <a:prstClr val="black"/>
              </a:solidFill>
            </a:endParaRPr>
          </a:p>
        </p:txBody>
      </p:sp>
      <p:pic>
        <p:nvPicPr>
          <p:cNvPr id="1030" name="Picture 6"/>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940134" y="3664957"/>
            <a:ext cx="1476654" cy="9355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990402" y="3642098"/>
            <a:ext cx="1348663" cy="45719"/>
          </a:xfrm>
          <a:prstGeom prst="rect">
            <a:avLst/>
          </a:prstGeom>
          <a:solidFill>
            <a:srgbClr val="4B6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A21E58"/>
              </a:solidFill>
            </a:endParaRPr>
          </a:p>
        </p:txBody>
      </p:sp>
      <p:sp>
        <p:nvSpPr>
          <p:cNvPr id="7" name="Rectangle 6"/>
          <p:cNvSpPr/>
          <p:nvPr/>
        </p:nvSpPr>
        <p:spPr>
          <a:xfrm>
            <a:off x="8907764" y="692696"/>
            <a:ext cx="236236" cy="489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1547664" y="1096288"/>
            <a:ext cx="2088232" cy="892552"/>
          </a:xfrm>
          <a:prstGeom prst="rect">
            <a:avLst/>
          </a:prstGeom>
        </p:spPr>
        <p:txBody>
          <a:bodyPr wrap="square">
            <a:spAutoFit/>
          </a:bodyPr>
          <a:lstStyle/>
          <a:p>
            <a:r>
              <a:rPr lang="en-GB" sz="2800" b="1" dirty="0">
                <a:solidFill>
                  <a:srgbClr val="A21E58"/>
                </a:solidFill>
                <a:latin typeface="TrajanPro-Bold"/>
              </a:rPr>
              <a:t>8.2 million</a:t>
            </a:r>
          </a:p>
          <a:p>
            <a:pPr algn="ctr"/>
            <a:r>
              <a:rPr lang="en-GB" sz="1200" dirty="0">
                <a:solidFill>
                  <a:srgbClr val="5D5E60"/>
                </a:solidFill>
                <a:latin typeface="Frutiger-Roman"/>
              </a:rPr>
              <a:t>people live in London</a:t>
            </a:r>
          </a:p>
          <a:p>
            <a:pPr algn="ctr"/>
            <a:r>
              <a:rPr lang="en-GB" sz="1200" dirty="0">
                <a:solidFill>
                  <a:srgbClr val="5D5E60"/>
                </a:solidFill>
                <a:latin typeface="Frutiger-Roman"/>
              </a:rPr>
              <a:t>of which</a:t>
            </a:r>
          </a:p>
        </p:txBody>
      </p:sp>
      <p:sp>
        <p:nvSpPr>
          <p:cNvPr id="9" name="Rectangle 8"/>
          <p:cNvSpPr/>
          <p:nvPr/>
        </p:nvSpPr>
        <p:spPr>
          <a:xfrm>
            <a:off x="2322494" y="1916832"/>
            <a:ext cx="2753562" cy="707886"/>
          </a:xfrm>
          <a:prstGeom prst="rect">
            <a:avLst/>
          </a:prstGeom>
        </p:spPr>
        <p:txBody>
          <a:bodyPr wrap="square">
            <a:spAutoFit/>
          </a:bodyPr>
          <a:lstStyle/>
          <a:p>
            <a:r>
              <a:rPr lang="en-GB" sz="2800" b="1" dirty="0" smtClean="0">
                <a:solidFill>
                  <a:srgbClr val="A21E58"/>
                </a:solidFill>
                <a:latin typeface="TrajanPro-Bold"/>
              </a:rPr>
              <a:t>2,049,576</a:t>
            </a:r>
          </a:p>
          <a:p>
            <a:r>
              <a:rPr lang="en-GB" sz="1200" dirty="0" smtClean="0">
                <a:solidFill>
                  <a:srgbClr val="5D5E60"/>
                </a:solidFill>
                <a:latin typeface="Frutiger-Roman"/>
              </a:rPr>
              <a:t>are children aged 0-19</a:t>
            </a:r>
          </a:p>
        </p:txBody>
      </p:sp>
      <p:sp>
        <p:nvSpPr>
          <p:cNvPr id="10" name="Rectangle 9"/>
          <p:cNvSpPr/>
          <p:nvPr/>
        </p:nvSpPr>
        <p:spPr>
          <a:xfrm>
            <a:off x="2771800" y="4254187"/>
            <a:ext cx="1296144" cy="830997"/>
          </a:xfrm>
          <a:prstGeom prst="rect">
            <a:avLst/>
          </a:prstGeom>
        </p:spPr>
        <p:txBody>
          <a:bodyPr wrap="square">
            <a:spAutoFit/>
          </a:bodyPr>
          <a:lstStyle/>
          <a:p>
            <a:r>
              <a:rPr lang="en-GB" sz="2400" b="1" dirty="0" smtClean="0">
                <a:solidFill>
                  <a:srgbClr val="FFFFFF"/>
                </a:solidFill>
                <a:latin typeface="TrajanPro-Bold"/>
              </a:rPr>
              <a:t>134,186</a:t>
            </a:r>
          </a:p>
          <a:p>
            <a:pPr algn="ctr"/>
            <a:r>
              <a:rPr lang="en-GB" sz="1100" b="1" dirty="0" smtClean="0">
                <a:solidFill>
                  <a:srgbClr val="000000"/>
                </a:solidFill>
                <a:latin typeface="Frutiger-Bold"/>
              </a:rPr>
              <a:t>live births in</a:t>
            </a:r>
          </a:p>
          <a:p>
            <a:pPr algn="ctr"/>
            <a:r>
              <a:rPr lang="en-GB" sz="1100" b="1" dirty="0" smtClean="0">
                <a:solidFill>
                  <a:srgbClr val="000000"/>
                </a:solidFill>
                <a:latin typeface="Frutiger-Bold"/>
              </a:rPr>
              <a:t>London in 2012</a:t>
            </a:r>
          </a:p>
        </p:txBody>
      </p:sp>
      <p:sp>
        <p:nvSpPr>
          <p:cNvPr id="11" name="Rectangle 10"/>
          <p:cNvSpPr/>
          <p:nvPr/>
        </p:nvSpPr>
        <p:spPr>
          <a:xfrm>
            <a:off x="2556275" y="2623867"/>
            <a:ext cx="1799701" cy="8925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800" b="1" dirty="0">
                <a:solidFill>
                  <a:srgbClr val="A21E58"/>
                </a:solidFill>
                <a:latin typeface="Calisto MT" panose="02040603050505030304" pitchFamily="18" charset="0"/>
              </a:rPr>
              <a:t>600,000</a:t>
            </a:r>
          </a:p>
          <a:p>
            <a:pPr algn="ctr"/>
            <a:r>
              <a:rPr lang="en-GB" sz="1200" b="1" dirty="0">
                <a:solidFill>
                  <a:srgbClr val="5D5E60"/>
                </a:solidFill>
                <a:latin typeface="Frutiger-Bold"/>
              </a:rPr>
              <a:t>of London’s children</a:t>
            </a:r>
          </a:p>
          <a:p>
            <a:pPr algn="ctr"/>
            <a:r>
              <a:rPr lang="en-GB" sz="1200" b="1" dirty="0">
                <a:solidFill>
                  <a:srgbClr val="5D5E60"/>
                </a:solidFill>
                <a:latin typeface="Frutiger-Bold"/>
              </a:rPr>
              <a:t>live in poverty</a:t>
            </a:r>
          </a:p>
        </p:txBody>
      </p:sp>
      <p:sp>
        <p:nvSpPr>
          <p:cNvPr id="14" name="Rectangle 13"/>
          <p:cNvSpPr/>
          <p:nvPr/>
        </p:nvSpPr>
        <p:spPr>
          <a:xfrm>
            <a:off x="73254" y="2150854"/>
            <a:ext cx="1584176" cy="2862322"/>
          </a:xfrm>
          <a:prstGeom prst="rect">
            <a:avLst/>
          </a:prstGeom>
        </p:spPr>
        <p:txBody>
          <a:bodyPr wrap="square">
            <a:spAutoFit/>
          </a:bodyPr>
          <a:lstStyle/>
          <a:p>
            <a:pPr algn="ctr"/>
            <a:r>
              <a:rPr lang="en-GB" sz="1200" b="1" dirty="0" smtClean="0">
                <a:solidFill>
                  <a:srgbClr val="5D5E60"/>
                </a:solidFill>
                <a:latin typeface="Frutiger-Bold"/>
              </a:rPr>
              <a:t>Mental Health conditions affect</a:t>
            </a:r>
            <a:endParaRPr lang="en-GB" sz="1200" b="1" dirty="0">
              <a:solidFill>
                <a:srgbClr val="5D5E60"/>
              </a:solidFill>
              <a:latin typeface="Frutiger-Bold"/>
            </a:endParaRPr>
          </a:p>
          <a:p>
            <a:pPr algn="ctr"/>
            <a:r>
              <a:rPr lang="en-GB" sz="3600" dirty="0" smtClean="0">
                <a:solidFill>
                  <a:srgbClr val="A21E58"/>
                </a:solidFill>
                <a:latin typeface="StencilStd"/>
              </a:rPr>
              <a:t>1 in 8</a:t>
            </a:r>
          </a:p>
          <a:p>
            <a:pPr algn="ctr"/>
            <a:r>
              <a:rPr lang="en-GB" sz="1200" b="1" dirty="0" smtClean="0">
                <a:solidFill>
                  <a:srgbClr val="5D5E60"/>
                </a:solidFill>
                <a:latin typeface="Frutiger-Bold"/>
              </a:rPr>
              <a:t>Children</a:t>
            </a:r>
          </a:p>
          <a:p>
            <a:pPr algn="ctr"/>
            <a:endParaRPr lang="en-GB" sz="1200" b="1" dirty="0" smtClean="0">
              <a:solidFill>
                <a:srgbClr val="5D5E60"/>
              </a:solidFill>
              <a:latin typeface="Frutiger-Bold"/>
            </a:endParaRPr>
          </a:p>
          <a:p>
            <a:pPr algn="ctr"/>
            <a:endParaRPr lang="en-GB" sz="1200" b="1" dirty="0" smtClean="0">
              <a:solidFill>
                <a:srgbClr val="5D5E60"/>
              </a:solidFill>
              <a:latin typeface="Frutiger-Bold"/>
            </a:endParaRPr>
          </a:p>
          <a:p>
            <a:pPr algn="ctr"/>
            <a:r>
              <a:rPr lang="en-GB" sz="1200" b="1" dirty="0" smtClean="0">
                <a:solidFill>
                  <a:srgbClr val="5D5E60"/>
                </a:solidFill>
                <a:latin typeface="Frutiger-Bold"/>
              </a:rPr>
              <a:t>Emotional and</a:t>
            </a:r>
          </a:p>
          <a:p>
            <a:pPr algn="ctr"/>
            <a:r>
              <a:rPr lang="en-GB" sz="1200" b="1" dirty="0" smtClean="0">
                <a:solidFill>
                  <a:srgbClr val="5D5E60"/>
                </a:solidFill>
                <a:latin typeface="Frutiger-Bold"/>
              </a:rPr>
              <a:t>behavioural</a:t>
            </a:r>
          </a:p>
          <a:p>
            <a:pPr algn="ctr"/>
            <a:r>
              <a:rPr lang="en-GB" sz="1200" b="1" dirty="0" smtClean="0">
                <a:solidFill>
                  <a:srgbClr val="5D5E60"/>
                </a:solidFill>
                <a:latin typeface="Frutiger-Bold"/>
              </a:rPr>
              <a:t>problems affect</a:t>
            </a:r>
          </a:p>
          <a:p>
            <a:pPr algn="ctr"/>
            <a:r>
              <a:rPr lang="en-GB" sz="3600" dirty="0" smtClean="0">
                <a:solidFill>
                  <a:srgbClr val="A21E58"/>
                </a:solidFill>
                <a:latin typeface="StencilStd"/>
              </a:rPr>
              <a:t>1 in 5</a:t>
            </a:r>
          </a:p>
          <a:p>
            <a:pPr algn="ctr"/>
            <a:r>
              <a:rPr lang="en-GB" sz="1200" b="1" dirty="0" smtClean="0">
                <a:solidFill>
                  <a:srgbClr val="5D5E60"/>
                </a:solidFill>
                <a:latin typeface="Frutiger-Bold"/>
              </a:rPr>
              <a:t>Children</a:t>
            </a:r>
          </a:p>
        </p:txBody>
      </p:sp>
      <p:sp>
        <p:nvSpPr>
          <p:cNvPr id="15" name="Rectangle 14"/>
          <p:cNvSpPr/>
          <p:nvPr/>
        </p:nvSpPr>
        <p:spPr>
          <a:xfrm>
            <a:off x="6079802" y="1486525"/>
            <a:ext cx="2380630" cy="646331"/>
          </a:xfrm>
          <a:prstGeom prst="rect">
            <a:avLst/>
          </a:prstGeom>
        </p:spPr>
        <p:txBody>
          <a:bodyPr wrap="square">
            <a:spAutoFit/>
          </a:bodyPr>
          <a:lstStyle/>
          <a:p>
            <a:pPr algn="ctr"/>
            <a:r>
              <a:rPr lang="en-GB" b="1" dirty="0">
                <a:solidFill>
                  <a:srgbClr val="A21E58"/>
                </a:solidFill>
              </a:rPr>
              <a:t>20%</a:t>
            </a:r>
            <a:r>
              <a:rPr lang="en-GB" b="1" dirty="0">
                <a:solidFill>
                  <a:srgbClr val="C00000"/>
                </a:solidFill>
              </a:rPr>
              <a:t> </a:t>
            </a:r>
            <a:r>
              <a:rPr lang="en-GB" dirty="0">
                <a:solidFill>
                  <a:prstClr val="black"/>
                </a:solidFill>
              </a:rPr>
              <a:t>of 4-year-olds are overweight or obese</a:t>
            </a:r>
          </a:p>
        </p:txBody>
      </p:sp>
      <p:sp>
        <p:nvSpPr>
          <p:cNvPr id="16" name="Rectangle 15"/>
          <p:cNvSpPr/>
          <p:nvPr/>
        </p:nvSpPr>
        <p:spPr>
          <a:xfrm>
            <a:off x="4873859" y="4111728"/>
            <a:ext cx="1420582" cy="307777"/>
          </a:xfrm>
          <a:prstGeom prst="rect">
            <a:avLst/>
          </a:prstGeom>
        </p:spPr>
        <p:txBody>
          <a:bodyPr wrap="none">
            <a:spAutoFit/>
          </a:bodyPr>
          <a:lstStyle/>
          <a:p>
            <a:r>
              <a:rPr lang="en-GB" sz="1400" b="1" dirty="0">
                <a:solidFill>
                  <a:prstClr val="white"/>
                </a:solidFill>
              </a:rPr>
              <a:t>25% </a:t>
            </a:r>
            <a:r>
              <a:rPr lang="en-GB" sz="1100" b="1" dirty="0">
                <a:solidFill>
                  <a:prstClr val="white"/>
                </a:solidFill>
              </a:rPr>
              <a:t>of 15-year-olds</a:t>
            </a:r>
            <a:endParaRPr lang="en-GB" sz="1100" dirty="0">
              <a:solidFill>
                <a:prstClr val="white"/>
              </a:solidFill>
            </a:endParaRPr>
          </a:p>
        </p:txBody>
      </p:sp>
      <p:sp>
        <p:nvSpPr>
          <p:cNvPr id="22" name="Rectangle 21"/>
          <p:cNvSpPr/>
          <p:nvPr/>
        </p:nvSpPr>
        <p:spPr>
          <a:xfrm>
            <a:off x="5076056" y="4333532"/>
            <a:ext cx="992772" cy="276999"/>
          </a:xfrm>
          <a:prstGeom prst="rect">
            <a:avLst/>
          </a:prstGeom>
        </p:spPr>
        <p:txBody>
          <a:bodyPr wrap="none">
            <a:spAutoFit/>
          </a:bodyPr>
          <a:lstStyle/>
          <a:p>
            <a:r>
              <a:rPr lang="en-GB" sz="1200" b="1" dirty="0" smtClean="0">
                <a:solidFill>
                  <a:prstClr val="white">
                    <a:lumMod val="50000"/>
                  </a:prstClr>
                </a:solidFill>
              </a:rPr>
              <a:t>First smoked</a:t>
            </a:r>
            <a:endParaRPr lang="en-GB" sz="1050" dirty="0">
              <a:solidFill>
                <a:prstClr val="white">
                  <a:lumMod val="50000"/>
                </a:prstClr>
              </a:solidFill>
            </a:endParaRPr>
          </a:p>
        </p:txBody>
      </p:sp>
      <p:sp>
        <p:nvSpPr>
          <p:cNvPr id="23" name="Rectangle 22"/>
          <p:cNvSpPr/>
          <p:nvPr/>
        </p:nvSpPr>
        <p:spPr>
          <a:xfrm>
            <a:off x="4860032" y="4553381"/>
            <a:ext cx="1666482" cy="307777"/>
          </a:xfrm>
          <a:prstGeom prst="rect">
            <a:avLst/>
          </a:prstGeom>
        </p:spPr>
        <p:txBody>
          <a:bodyPr wrap="none">
            <a:spAutoFit/>
          </a:bodyPr>
          <a:lstStyle/>
          <a:p>
            <a:r>
              <a:rPr lang="en-GB" sz="1400" b="1" dirty="0" smtClean="0">
                <a:solidFill>
                  <a:prstClr val="white"/>
                </a:solidFill>
              </a:rPr>
              <a:t>AGED 13 </a:t>
            </a:r>
            <a:r>
              <a:rPr lang="en-GB" sz="1400" dirty="0" smtClean="0">
                <a:solidFill>
                  <a:prstClr val="white"/>
                </a:solidFill>
              </a:rPr>
              <a:t>or younger</a:t>
            </a:r>
            <a:endParaRPr lang="en-GB" sz="1050" dirty="0">
              <a:solidFill>
                <a:prstClr val="white"/>
              </a:solidFill>
            </a:endParaRPr>
          </a:p>
        </p:txBody>
      </p:sp>
      <p:pic>
        <p:nvPicPr>
          <p:cNvPr id="1031" name="Picture 7"/>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990402" y="5027735"/>
            <a:ext cx="1426385" cy="1426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5580112" y="5227265"/>
            <a:ext cx="631904" cy="400110"/>
          </a:xfrm>
          <a:prstGeom prst="rect">
            <a:avLst/>
          </a:prstGeom>
        </p:spPr>
        <p:txBody>
          <a:bodyPr wrap="none">
            <a:spAutoFit/>
          </a:bodyPr>
          <a:lstStyle/>
          <a:p>
            <a:r>
              <a:rPr lang="en-GB" sz="2000" b="1" dirty="0">
                <a:solidFill>
                  <a:prstClr val="white"/>
                </a:solidFill>
              </a:rPr>
              <a:t>40%</a:t>
            </a:r>
            <a:endParaRPr lang="en-GB" sz="2000" dirty="0">
              <a:solidFill>
                <a:prstClr val="white"/>
              </a:solidFill>
            </a:endParaRPr>
          </a:p>
        </p:txBody>
      </p:sp>
      <p:sp>
        <p:nvSpPr>
          <p:cNvPr id="18" name="Rectangle 17"/>
          <p:cNvSpPr/>
          <p:nvPr/>
        </p:nvSpPr>
        <p:spPr>
          <a:xfrm>
            <a:off x="5409808" y="5532090"/>
            <a:ext cx="992772" cy="507831"/>
          </a:xfrm>
          <a:prstGeom prst="rect">
            <a:avLst/>
          </a:prstGeom>
        </p:spPr>
        <p:txBody>
          <a:bodyPr wrap="square">
            <a:spAutoFit/>
          </a:bodyPr>
          <a:lstStyle/>
          <a:p>
            <a:r>
              <a:rPr lang="en-GB" sz="900" b="1" dirty="0">
                <a:solidFill>
                  <a:prstClr val="black"/>
                </a:solidFill>
              </a:rPr>
              <a:t>of 15-year-olds</a:t>
            </a:r>
          </a:p>
          <a:p>
            <a:r>
              <a:rPr lang="en-GB" sz="900" b="1" dirty="0">
                <a:solidFill>
                  <a:prstClr val="black"/>
                </a:solidFill>
              </a:rPr>
              <a:t>drink alcohol</a:t>
            </a:r>
          </a:p>
          <a:p>
            <a:r>
              <a:rPr lang="en-GB" sz="900" b="1" dirty="0">
                <a:solidFill>
                  <a:prstClr val="black"/>
                </a:solidFill>
              </a:rPr>
              <a:t>once a week</a:t>
            </a:r>
            <a:endParaRPr lang="en-GB" sz="900" dirty="0">
              <a:solidFill>
                <a:prstClr val="black"/>
              </a:solidFill>
            </a:endParaRPr>
          </a:p>
        </p:txBody>
      </p:sp>
      <p:pic>
        <p:nvPicPr>
          <p:cNvPr id="1032" name="Picture 8"/>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380312" y="5894719"/>
            <a:ext cx="840644" cy="8466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7247726" y="4091588"/>
            <a:ext cx="1082437" cy="1846659"/>
          </a:xfrm>
          <a:prstGeom prst="rect">
            <a:avLst/>
          </a:prstGeom>
        </p:spPr>
        <p:txBody>
          <a:bodyPr wrap="square">
            <a:spAutoFit/>
          </a:bodyPr>
          <a:lstStyle/>
          <a:p>
            <a:pPr algn="ctr"/>
            <a:r>
              <a:rPr lang="en-GB" b="1" dirty="0" smtClean="0">
                <a:solidFill>
                  <a:prstClr val="white"/>
                </a:solidFill>
              </a:rPr>
              <a:t>LESS THAN HALF</a:t>
            </a:r>
            <a:endParaRPr lang="en-GB" b="1" dirty="0">
              <a:solidFill>
                <a:prstClr val="white"/>
              </a:solidFill>
            </a:endParaRPr>
          </a:p>
          <a:p>
            <a:pPr algn="ctr"/>
            <a:r>
              <a:rPr lang="en-GB" sz="1200" b="1" dirty="0">
                <a:solidFill>
                  <a:prstClr val="white"/>
                </a:solidFill>
              </a:rPr>
              <a:t>of 11-15</a:t>
            </a:r>
          </a:p>
          <a:p>
            <a:pPr algn="ctr"/>
            <a:r>
              <a:rPr lang="en-GB" sz="1200" b="1" dirty="0">
                <a:solidFill>
                  <a:prstClr val="white"/>
                </a:solidFill>
              </a:rPr>
              <a:t>year olds do</a:t>
            </a:r>
          </a:p>
          <a:p>
            <a:pPr algn="ctr"/>
            <a:r>
              <a:rPr lang="en-GB" sz="1200" b="1" dirty="0">
                <a:solidFill>
                  <a:prstClr val="white"/>
                </a:solidFill>
              </a:rPr>
              <a:t>an hour of</a:t>
            </a:r>
          </a:p>
          <a:p>
            <a:pPr algn="ctr"/>
            <a:r>
              <a:rPr lang="en-GB" sz="1200" b="1" dirty="0">
                <a:solidFill>
                  <a:prstClr val="white"/>
                </a:solidFill>
              </a:rPr>
              <a:t>exercise each</a:t>
            </a:r>
          </a:p>
          <a:p>
            <a:pPr algn="ctr"/>
            <a:r>
              <a:rPr lang="en-GB" sz="1200" b="1" dirty="0">
                <a:solidFill>
                  <a:prstClr val="white"/>
                </a:solidFill>
              </a:rPr>
              <a:t>day</a:t>
            </a:r>
            <a:endParaRPr lang="en-GB" sz="1200" dirty="0">
              <a:solidFill>
                <a:prstClr val="white"/>
              </a:solidFill>
            </a:endParaRPr>
          </a:p>
        </p:txBody>
      </p:sp>
      <p:sp>
        <p:nvSpPr>
          <p:cNvPr id="24" name="Rectangle 23"/>
          <p:cNvSpPr/>
          <p:nvPr/>
        </p:nvSpPr>
        <p:spPr>
          <a:xfrm>
            <a:off x="6012160" y="5746030"/>
            <a:ext cx="1126975" cy="923330"/>
          </a:xfrm>
          <a:prstGeom prst="rect">
            <a:avLst/>
          </a:prstGeom>
        </p:spPr>
        <p:txBody>
          <a:bodyPr wrap="none">
            <a:spAutoFit/>
          </a:bodyPr>
          <a:lstStyle/>
          <a:p>
            <a:pPr algn="ctr"/>
            <a:r>
              <a:rPr lang="en-GB" b="1" dirty="0">
                <a:solidFill>
                  <a:prstClr val="white"/>
                </a:solidFill>
              </a:rPr>
              <a:t>20</a:t>
            </a:r>
            <a:r>
              <a:rPr lang="en-GB" b="1" dirty="0" smtClean="0">
                <a:solidFill>
                  <a:prstClr val="white"/>
                </a:solidFill>
              </a:rPr>
              <a:t>% </a:t>
            </a:r>
          </a:p>
          <a:p>
            <a:pPr algn="ctr"/>
            <a:r>
              <a:rPr lang="en-GB" sz="1200" dirty="0" smtClean="0">
                <a:solidFill>
                  <a:prstClr val="white"/>
                </a:solidFill>
              </a:rPr>
              <a:t>of </a:t>
            </a:r>
            <a:r>
              <a:rPr lang="en-GB" sz="1200" dirty="0">
                <a:solidFill>
                  <a:prstClr val="white"/>
                </a:solidFill>
              </a:rPr>
              <a:t>13-year-olds</a:t>
            </a:r>
          </a:p>
          <a:p>
            <a:pPr algn="ctr"/>
            <a:r>
              <a:rPr lang="en-GB" sz="1200" dirty="0">
                <a:solidFill>
                  <a:prstClr val="white"/>
                </a:solidFill>
              </a:rPr>
              <a:t>drink alcohol</a:t>
            </a:r>
          </a:p>
          <a:p>
            <a:pPr algn="ctr"/>
            <a:r>
              <a:rPr lang="en-GB" sz="1200" dirty="0">
                <a:solidFill>
                  <a:prstClr val="white"/>
                </a:solidFill>
              </a:rPr>
              <a:t>once a week</a:t>
            </a:r>
          </a:p>
        </p:txBody>
      </p:sp>
      <p:grpSp>
        <p:nvGrpSpPr>
          <p:cNvPr id="25" name="Group 24"/>
          <p:cNvGrpSpPr/>
          <p:nvPr/>
        </p:nvGrpSpPr>
        <p:grpSpPr>
          <a:xfrm>
            <a:off x="5321049" y="260648"/>
            <a:ext cx="3636172" cy="817189"/>
            <a:chOff x="5508104" y="142694"/>
            <a:chExt cx="3636172" cy="817189"/>
          </a:xfrm>
        </p:grpSpPr>
        <p:pic>
          <p:nvPicPr>
            <p:cNvPr id="1033" name="Picture 9" descr="R:\CB N Drive\5.0 Transformation\Healthy London Partnership\00 Programmes\02 CYP\04 Communications\CYP graphics\white-teen-bo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188640"/>
              <a:ext cx="505426" cy="7712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CB N Drive\5.0 Transformation\Healthy London Partnership\00 Programmes\02 CYP\04 Communications\CYP graphics\black-woman-w-chil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2008" y="142694"/>
              <a:ext cx="899786" cy="81718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R:\CB N Drive\5.0 Transformation\Healthy London Partnership\00 Programmes\02 CYP\04 Communications\CYP graphics\white-woman-w-pra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6514" y="188640"/>
              <a:ext cx="975761"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CB N Drive\5.0 Transformation\Healthy London Partnership\00 Programmes\02 CYP\04 Communications\CYP graphics\white-teen-brunette-gir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9207" y="198776"/>
              <a:ext cx="523569" cy="70502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R:\CB N Drive\5.0 Transformation\Healthy London Partnership\00 Programmes\02 CYP\04 Communications\CYP graphics\white-woman-w-chil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2739" y="188641"/>
              <a:ext cx="465212" cy="7428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CB N Drive\5.0 Transformation\Healthy London Partnership\00 Programmes\02 CYP\04 Communications\CYP graphics\black-man-w-pram.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5345" y="173782"/>
              <a:ext cx="1028931" cy="759318"/>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4"/>
          <p:cNvPicPr>
            <a:picLocks noGrp="1" noChangeAspect="1" noChangeArrowheads="1"/>
          </p:cNvPicPr>
          <p:nvPr>
            <p:ph idx="1"/>
          </p:nvPr>
        </p:nvPicPr>
        <p:blipFill rotWithShape="1">
          <a:blip r:embed="rId11">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2707" t="37124" r="29391" b="50249"/>
          <a:stretch/>
        </p:blipFill>
        <p:spPr bwMode="auto">
          <a:xfrm>
            <a:off x="4860032" y="3114680"/>
            <a:ext cx="1542548" cy="5715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9236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371" y="5740576"/>
            <a:ext cx="4691950" cy="1016699"/>
          </a:xfrm>
          <a:prstGeom prst="rect">
            <a:avLst/>
          </a:prstGeom>
          <a:solidFill>
            <a:srgbClr val="99CCFF"/>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050" name="Picture 2"/>
          <p:cNvPicPr>
            <a:picLocks noChangeAspect="1" noChangeArrowheads="1"/>
          </p:cNvPicPr>
          <p:nvPr/>
        </p:nvPicPr>
        <p:blipFill>
          <a:blip r:embed="rId2" cstate="print">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2040" y="823888"/>
            <a:ext cx="4000082" cy="5413424"/>
          </a:xfrm>
          <a:prstGeom prst="rect">
            <a:avLst/>
          </a:prstGeom>
          <a:noFill/>
          <a:ln w="9525">
            <a:noFill/>
            <a:miter lim="800000"/>
            <a:headEnd/>
            <a:tailEnd/>
          </a:ln>
          <a:effectLst/>
          <a:scene3d>
            <a:camera prst="orthographicFront">
              <a:rot lat="0" lon="0" rev="107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duotone>
              <a:schemeClr val="accent1">
                <a:shade val="45000"/>
                <a:satMod val="135000"/>
              </a:schemeClr>
              <a:prstClr val="white"/>
            </a:duotone>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99592" y="751880"/>
            <a:ext cx="3248180" cy="5485432"/>
          </a:xfrm>
          <a:prstGeom prst="rect">
            <a:avLst/>
          </a:prstGeom>
          <a:noFill/>
          <a:ln w="9525">
            <a:noFill/>
            <a:miter lim="800000"/>
            <a:headEnd/>
            <a:tailEnd/>
          </a:ln>
          <a:effectLst/>
          <a:scene3d>
            <a:camera prst="orthographicFront">
              <a:rot lat="0" lon="0" rev="10799999"/>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512" y="44624"/>
            <a:ext cx="5400600" cy="646331"/>
          </a:xfrm>
          <a:prstGeom prst="rect">
            <a:avLst/>
          </a:prstGeom>
        </p:spPr>
        <p:txBody>
          <a:bodyPr wrap="square">
            <a:spAutoFit/>
          </a:bodyPr>
          <a:lstStyle/>
          <a:p>
            <a:r>
              <a:rPr lang="en-GB" b="1" dirty="0" smtClean="0">
                <a:solidFill>
                  <a:srgbClr val="5D5E60"/>
                </a:solidFill>
                <a:latin typeface="Frutiger-Bold"/>
              </a:rPr>
              <a:t>Healthy London Partnership – </a:t>
            </a:r>
          </a:p>
          <a:p>
            <a:r>
              <a:rPr lang="en-GB" b="1" dirty="0" smtClean="0">
                <a:solidFill>
                  <a:srgbClr val="5D5E60"/>
                </a:solidFill>
                <a:latin typeface="Frutiger-Bold"/>
              </a:rPr>
              <a:t>Children and Young People’s programme</a:t>
            </a:r>
          </a:p>
        </p:txBody>
      </p:sp>
      <p:pic>
        <p:nvPicPr>
          <p:cNvPr id="2053" name="Picture 5"/>
          <p:cNvPicPr>
            <a:picLocks noChangeAspect="1" noChangeArrowheads="1"/>
          </p:cNvPicPr>
          <p:nvPr/>
        </p:nvPicPr>
        <p:blipFill>
          <a:blip r:embed="rId4">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0032" y="5497785"/>
            <a:ext cx="1162050" cy="1171575"/>
          </a:xfrm>
          <a:prstGeom prst="rect">
            <a:avLst/>
          </a:prstGeom>
          <a:noFill/>
          <a:ln w="9525">
            <a:noFill/>
            <a:miter lim="800000"/>
            <a:headEnd/>
            <a:tailEnd/>
          </a:ln>
          <a:effectLst/>
          <a:scene3d>
            <a:camera prst="orthographicFront">
              <a:rot lat="0" lon="0" rev="107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20390" y="774393"/>
            <a:ext cx="4000082" cy="60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4799454" y="804855"/>
            <a:ext cx="144016" cy="501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4162812" y="768132"/>
            <a:ext cx="144016" cy="4933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70434" y="769278"/>
            <a:ext cx="144016" cy="4932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p:nvSpPr>
        <p:spPr>
          <a:xfrm>
            <a:off x="566212" y="689268"/>
            <a:ext cx="4000082" cy="60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p:nvSpPr>
        <p:spPr>
          <a:xfrm>
            <a:off x="13722" y="1268760"/>
            <a:ext cx="1677958" cy="1231106"/>
          </a:xfrm>
          <a:prstGeom prst="rect">
            <a:avLst/>
          </a:prstGeom>
        </p:spPr>
        <p:txBody>
          <a:bodyPr wrap="square">
            <a:spAutoFit/>
          </a:bodyPr>
          <a:lstStyle/>
          <a:p>
            <a:r>
              <a:rPr lang="en-GB" sz="1200" dirty="0" smtClean="0">
                <a:solidFill>
                  <a:srgbClr val="A21E58"/>
                </a:solidFill>
              </a:rPr>
              <a:t>The </a:t>
            </a:r>
            <a:r>
              <a:rPr lang="en-GB" sz="1200" dirty="0">
                <a:solidFill>
                  <a:srgbClr val="A21E58"/>
                </a:solidFill>
              </a:rPr>
              <a:t>most common</a:t>
            </a:r>
          </a:p>
          <a:p>
            <a:r>
              <a:rPr lang="en-GB" sz="1200" dirty="0">
                <a:solidFill>
                  <a:srgbClr val="A21E58"/>
                </a:solidFill>
              </a:rPr>
              <a:t>malignancy is </a:t>
            </a:r>
            <a:r>
              <a:rPr lang="en-GB" sz="1200" dirty="0" smtClean="0">
                <a:solidFill>
                  <a:srgbClr val="A21E58"/>
                </a:solidFill>
              </a:rPr>
              <a:t>childhood </a:t>
            </a:r>
            <a:r>
              <a:rPr lang="en-GB" sz="1400" b="1" dirty="0" smtClean="0">
                <a:solidFill>
                  <a:srgbClr val="A21E58"/>
                </a:solidFill>
              </a:rPr>
              <a:t>LEUKAEMIA </a:t>
            </a:r>
          </a:p>
          <a:p>
            <a:r>
              <a:rPr lang="en-GB" sz="1200" dirty="0" smtClean="0">
                <a:solidFill>
                  <a:srgbClr val="A21E58"/>
                </a:solidFill>
              </a:rPr>
              <a:t>at </a:t>
            </a:r>
            <a:r>
              <a:rPr lang="en-GB" sz="1200" dirty="0">
                <a:solidFill>
                  <a:srgbClr val="A21E58"/>
                </a:solidFill>
              </a:rPr>
              <a:t>41%,</a:t>
            </a:r>
          </a:p>
          <a:p>
            <a:r>
              <a:rPr lang="en-GB" sz="1200" dirty="0">
                <a:solidFill>
                  <a:srgbClr val="A21E58"/>
                </a:solidFill>
              </a:rPr>
              <a:t>including</a:t>
            </a:r>
          </a:p>
          <a:p>
            <a:r>
              <a:rPr lang="en-GB" sz="1200" dirty="0">
                <a:solidFill>
                  <a:srgbClr val="A21E58"/>
                </a:solidFill>
              </a:rPr>
              <a:t>lymphomas</a:t>
            </a:r>
          </a:p>
        </p:txBody>
      </p:sp>
      <p:sp>
        <p:nvSpPr>
          <p:cNvPr id="9" name="Rectangle 8"/>
          <p:cNvSpPr/>
          <p:nvPr/>
        </p:nvSpPr>
        <p:spPr>
          <a:xfrm>
            <a:off x="1824266" y="992158"/>
            <a:ext cx="1368152" cy="1138773"/>
          </a:xfrm>
          <a:prstGeom prst="rect">
            <a:avLst/>
          </a:prstGeom>
        </p:spPr>
        <p:txBody>
          <a:bodyPr wrap="square">
            <a:spAutoFit/>
          </a:bodyPr>
          <a:lstStyle/>
          <a:p>
            <a:pPr algn="ctr"/>
            <a:r>
              <a:rPr lang="en-GB" sz="1200" dirty="0" smtClean="0">
                <a:solidFill>
                  <a:prstClr val="white"/>
                </a:solidFill>
              </a:rPr>
              <a:t>Brain </a:t>
            </a:r>
            <a:r>
              <a:rPr lang="en-GB" sz="1200" dirty="0">
                <a:solidFill>
                  <a:prstClr val="white"/>
                </a:solidFill>
              </a:rPr>
              <a:t>tumours</a:t>
            </a:r>
          </a:p>
          <a:p>
            <a:pPr algn="ctr"/>
            <a:r>
              <a:rPr lang="en-GB" sz="1200" dirty="0">
                <a:solidFill>
                  <a:prstClr val="white"/>
                </a:solidFill>
              </a:rPr>
              <a:t>account </a:t>
            </a:r>
            <a:r>
              <a:rPr lang="en-GB" sz="1200" dirty="0" smtClean="0">
                <a:solidFill>
                  <a:prstClr val="white"/>
                </a:solidFill>
              </a:rPr>
              <a:t>for</a:t>
            </a:r>
          </a:p>
          <a:p>
            <a:pPr algn="ctr"/>
            <a:r>
              <a:rPr lang="en-GB" sz="2000" b="1" dirty="0" smtClean="0">
                <a:solidFill>
                  <a:prstClr val="white"/>
                </a:solidFill>
              </a:rPr>
              <a:t>25%</a:t>
            </a:r>
            <a:endParaRPr lang="en-GB" sz="2000" dirty="0">
              <a:solidFill>
                <a:prstClr val="white"/>
              </a:solidFill>
            </a:endParaRPr>
          </a:p>
          <a:p>
            <a:pPr algn="ctr"/>
            <a:r>
              <a:rPr lang="en-GB" sz="1200" dirty="0">
                <a:solidFill>
                  <a:prstClr val="white"/>
                </a:solidFill>
              </a:rPr>
              <a:t>of all childhood</a:t>
            </a:r>
          </a:p>
          <a:p>
            <a:pPr algn="ctr"/>
            <a:r>
              <a:rPr lang="en-GB" sz="1200" dirty="0" smtClean="0">
                <a:solidFill>
                  <a:prstClr val="white"/>
                </a:solidFill>
              </a:rPr>
              <a:t>cancers</a:t>
            </a:r>
            <a:endParaRPr lang="en-GB" sz="1200" dirty="0">
              <a:solidFill>
                <a:prstClr val="white"/>
              </a:solidFill>
            </a:endParaRPr>
          </a:p>
        </p:txBody>
      </p:sp>
      <p:sp>
        <p:nvSpPr>
          <p:cNvPr id="10" name="Rectangle 9"/>
          <p:cNvSpPr/>
          <p:nvPr/>
        </p:nvSpPr>
        <p:spPr>
          <a:xfrm>
            <a:off x="6246440" y="882432"/>
            <a:ext cx="1565920" cy="1323439"/>
          </a:xfrm>
          <a:prstGeom prst="rect">
            <a:avLst/>
          </a:prstGeom>
        </p:spPr>
        <p:txBody>
          <a:bodyPr wrap="square">
            <a:spAutoFit/>
          </a:bodyPr>
          <a:lstStyle/>
          <a:p>
            <a:pPr algn="ctr"/>
            <a:r>
              <a:rPr lang="en-GB" sz="2000" b="1" dirty="0" smtClean="0">
                <a:solidFill>
                  <a:prstClr val="white"/>
                </a:solidFill>
              </a:rPr>
              <a:t>22%</a:t>
            </a:r>
            <a:endParaRPr lang="en-GB" sz="2000" dirty="0" smtClean="0">
              <a:solidFill>
                <a:prstClr val="white"/>
              </a:solidFill>
            </a:endParaRPr>
          </a:p>
          <a:p>
            <a:pPr algn="ctr"/>
            <a:r>
              <a:rPr lang="en-GB" sz="1200" dirty="0" smtClean="0">
                <a:solidFill>
                  <a:prstClr val="white"/>
                </a:solidFill>
              </a:rPr>
              <a:t>of </a:t>
            </a:r>
            <a:r>
              <a:rPr lang="en-GB" sz="1200" dirty="0">
                <a:solidFill>
                  <a:prstClr val="white"/>
                </a:solidFill>
              </a:rPr>
              <a:t>the babies</a:t>
            </a:r>
          </a:p>
          <a:p>
            <a:pPr algn="ctr"/>
            <a:r>
              <a:rPr lang="en-GB" sz="1200" dirty="0">
                <a:solidFill>
                  <a:prstClr val="white"/>
                </a:solidFill>
              </a:rPr>
              <a:t>who died</a:t>
            </a:r>
          </a:p>
          <a:p>
            <a:pPr algn="ctr"/>
            <a:r>
              <a:rPr lang="en-GB" sz="1200" dirty="0">
                <a:solidFill>
                  <a:prstClr val="white"/>
                </a:solidFill>
              </a:rPr>
              <a:t>were born at</a:t>
            </a:r>
          </a:p>
          <a:p>
            <a:pPr algn="ctr"/>
            <a:r>
              <a:rPr lang="en-GB" sz="1200" dirty="0">
                <a:solidFill>
                  <a:prstClr val="white"/>
                </a:solidFill>
              </a:rPr>
              <a:t>37-40 weeks</a:t>
            </a:r>
          </a:p>
          <a:p>
            <a:pPr algn="ctr"/>
            <a:r>
              <a:rPr lang="en-GB" sz="1200" dirty="0">
                <a:solidFill>
                  <a:prstClr val="white"/>
                </a:solidFill>
              </a:rPr>
              <a:t>gestation</a:t>
            </a:r>
          </a:p>
        </p:txBody>
      </p:sp>
      <p:sp>
        <p:nvSpPr>
          <p:cNvPr id="11" name="Rectangle 10"/>
          <p:cNvSpPr/>
          <p:nvPr/>
        </p:nvSpPr>
        <p:spPr>
          <a:xfrm>
            <a:off x="4067944" y="692696"/>
            <a:ext cx="1224136" cy="1415772"/>
          </a:xfrm>
          <a:prstGeom prst="rect">
            <a:avLst/>
          </a:prstGeom>
        </p:spPr>
        <p:txBody>
          <a:bodyPr wrap="square">
            <a:spAutoFit/>
          </a:bodyPr>
          <a:lstStyle/>
          <a:p>
            <a:r>
              <a:rPr lang="en-GB" sz="2000" b="1" dirty="0">
                <a:solidFill>
                  <a:prstClr val="white">
                    <a:lumMod val="50000"/>
                  </a:prstClr>
                </a:solidFill>
                <a:latin typeface="Bernard MT Condensed" panose="02050806060905020404" pitchFamily="18" charset="0"/>
              </a:rPr>
              <a:t>1 in 10</a:t>
            </a:r>
          </a:p>
          <a:p>
            <a:r>
              <a:rPr lang="en-GB" sz="1100" dirty="0">
                <a:solidFill>
                  <a:prstClr val="white">
                    <a:lumMod val="50000"/>
                  </a:prstClr>
                </a:solidFill>
              </a:rPr>
              <a:t>of babies born in London</a:t>
            </a:r>
          </a:p>
          <a:p>
            <a:r>
              <a:rPr lang="en-GB" sz="1100" dirty="0">
                <a:solidFill>
                  <a:prstClr val="white">
                    <a:lumMod val="50000"/>
                  </a:prstClr>
                </a:solidFill>
              </a:rPr>
              <a:t>are admitted to</a:t>
            </a:r>
          </a:p>
          <a:p>
            <a:r>
              <a:rPr lang="en-GB" sz="1100" dirty="0">
                <a:solidFill>
                  <a:prstClr val="white">
                    <a:lumMod val="50000"/>
                  </a:prstClr>
                </a:solidFill>
              </a:rPr>
              <a:t>neonatal units — 13,596</a:t>
            </a:r>
          </a:p>
          <a:p>
            <a:r>
              <a:rPr lang="en-GB" sz="1100" dirty="0">
                <a:solidFill>
                  <a:prstClr val="white">
                    <a:lumMod val="50000"/>
                  </a:prstClr>
                </a:solidFill>
              </a:rPr>
              <a:t>each year</a:t>
            </a:r>
          </a:p>
        </p:txBody>
      </p:sp>
      <p:sp>
        <p:nvSpPr>
          <p:cNvPr id="15" name="Rectangle 14"/>
          <p:cNvSpPr/>
          <p:nvPr/>
        </p:nvSpPr>
        <p:spPr>
          <a:xfrm>
            <a:off x="5292080" y="774557"/>
            <a:ext cx="864096" cy="1215717"/>
          </a:xfrm>
          <a:prstGeom prst="rect">
            <a:avLst/>
          </a:prstGeom>
        </p:spPr>
        <p:txBody>
          <a:bodyPr wrap="square">
            <a:spAutoFit/>
          </a:bodyPr>
          <a:lstStyle/>
          <a:p>
            <a:r>
              <a:rPr lang="en-GB" b="1" dirty="0">
                <a:solidFill>
                  <a:prstClr val="white">
                    <a:lumMod val="50000"/>
                  </a:prstClr>
                </a:solidFill>
                <a:latin typeface="Bernard MT Condensed" panose="02050806060905020404" pitchFamily="18" charset="0"/>
              </a:rPr>
              <a:t>282</a:t>
            </a:r>
          </a:p>
          <a:p>
            <a:r>
              <a:rPr lang="en-GB" sz="1100" dirty="0">
                <a:solidFill>
                  <a:prstClr val="white">
                    <a:lumMod val="50000"/>
                  </a:prstClr>
                </a:solidFill>
              </a:rPr>
              <a:t>of those</a:t>
            </a:r>
          </a:p>
          <a:p>
            <a:r>
              <a:rPr lang="en-GB" sz="1100" dirty="0">
                <a:solidFill>
                  <a:prstClr val="white">
                    <a:lumMod val="50000"/>
                  </a:prstClr>
                </a:solidFill>
              </a:rPr>
              <a:t>babies do</a:t>
            </a:r>
          </a:p>
          <a:p>
            <a:r>
              <a:rPr lang="en-GB" sz="1100" dirty="0">
                <a:solidFill>
                  <a:prstClr val="white">
                    <a:lumMod val="50000"/>
                  </a:prstClr>
                </a:solidFill>
              </a:rPr>
              <a:t>not survive</a:t>
            </a:r>
          </a:p>
          <a:p>
            <a:r>
              <a:rPr lang="en-GB" sz="1100" dirty="0">
                <a:solidFill>
                  <a:prstClr val="white">
                    <a:lumMod val="50000"/>
                  </a:prstClr>
                </a:solidFill>
              </a:rPr>
              <a:t>(2.1% of</a:t>
            </a:r>
          </a:p>
          <a:p>
            <a:r>
              <a:rPr lang="en-GB" sz="1100" dirty="0">
                <a:solidFill>
                  <a:prstClr val="white">
                    <a:lumMod val="50000"/>
                  </a:prstClr>
                </a:solidFill>
              </a:rPr>
              <a:t>admissions)</a:t>
            </a:r>
          </a:p>
        </p:txBody>
      </p:sp>
      <p:sp>
        <p:nvSpPr>
          <p:cNvPr id="16" name="Rectangle 15"/>
          <p:cNvSpPr/>
          <p:nvPr/>
        </p:nvSpPr>
        <p:spPr>
          <a:xfrm>
            <a:off x="5364088" y="2299732"/>
            <a:ext cx="2016224" cy="600164"/>
          </a:xfrm>
          <a:prstGeom prst="rect">
            <a:avLst/>
          </a:prstGeom>
        </p:spPr>
        <p:txBody>
          <a:bodyPr wrap="square">
            <a:spAutoFit/>
          </a:bodyPr>
          <a:lstStyle/>
          <a:p>
            <a:r>
              <a:rPr lang="en-GB" sz="1100" dirty="0">
                <a:solidFill>
                  <a:prstClr val="white">
                    <a:lumMod val="50000"/>
                  </a:prstClr>
                </a:solidFill>
              </a:rPr>
              <a:t>Congenital heart disease (CHD</a:t>
            </a:r>
            <a:r>
              <a:rPr lang="en-GB" sz="1100" dirty="0" smtClean="0">
                <a:solidFill>
                  <a:prstClr val="white">
                    <a:lumMod val="50000"/>
                  </a:prstClr>
                </a:solidFill>
              </a:rPr>
              <a:t>) is </a:t>
            </a:r>
            <a:r>
              <a:rPr lang="en-GB" sz="1100" dirty="0">
                <a:solidFill>
                  <a:prstClr val="white">
                    <a:lumMod val="50000"/>
                  </a:prstClr>
                </a:solidFill>
              </a:rPr>
              <a:t>the most common </a:t>
            </a:r>
            <a:r>
              <a:rPr lang="en-GB" sz="1100" dirty="0" smtClean="0">
                <a:solidFill>
                  <a:prstClr val="white">
                    <a:lumMod val="50000"/>
                  </a:prstClr>
                </a:solidFill>
              </a:rPr>
              <a:t>congenital abnormality</a:t>
            </a:r>
            <a:endParaRPr lang="en-GB" sz="1100" dirty="0">
              <a:solidFill>
                <a:prstClr val="white">
                  <a:lumMod val="50000"/>
                </a:prstClr>
              </a:solidFill>
            </a:endParaRPr>
          </a:p>
        </p:txBody>
      </p:sp>
      <p:sp>
        <p:nvSpPr>
          <p:cNvPr id="17" name="Rectangle 16"/>
          <p:cNvSpPr/>
          <p:nvPr/>
        </p:nvSpPr>
        <p:spPr>
          <a:xfrm>
            <a:off x="5981268" y="2878485"/>
            <a:ext cx="1637928" cy="1692771"/>
          </a:xfrm>
          <a:prstGeom prst="rect">
            <a:avLst/>
          </a:prstGeom>
        </p:spPr>
        <p:txBody>
          <a:bodyPr wrap="square">
            <a:spAutoFit/>
          </a:bodyPr>
          <a:lstStyle/>
          <a:p>
            <a:pPr algn="ctr"/>
            <a:r>
              <a:rPr lang="en-GB" sz="1100" dirty="0">
                <a:solidFill>
                  <a:prstClr val="white"/>
                </a:solidFill>
              </a:rPr>
              <a:t>A recent survey</a:t>
            </a:r>
          </a:p>
          <a:p>
            <a:pPr algn="ctr"/>
            <a:r>
              <a:rPr lang="en-GB" sz="1100" dirty="0">
                <a:solidFill>
                  <a:prstClr val="white"/>
                </a:solidFill>
              </a:rPr>
              <a:t>of DGH service</a:t>
            </a:r>
          </a:p>
          <a:p>
            <a:pPr algn="ctr"/>
            <a:r>
              <a:rPr lang="en-GB" sz="1100" dirty="0">
                <a:solidFill>
                  <a:prstClr val="white"/>
                </a:solidFill>
              </a:rPr>
              <a:t>provision shows</a:t>
            </a:r>
          </a:p>
          <a:p>
            <a:pPr algn="ctr"/>
            <a:r>
              <a:rPr lang="en-GB" sz="1100" dirty="0">
                <a:solidFill>
                  <a:prstClr val="white"/>
                </a:solidFill>
              </a:rPr>
              <a:t>that nearly half of</a:t>
            </a:r>
          </a:p>
          <a:p>
            <a:pPr algn="ctr"/>
            <a:r>
              <a:rPr lang="en-GB" sz="1100" dirty="0">
                <a:solidFill>
                  <a:prstClr val="white"/>
                </a:solidFill>
              </a:rPr>
              <a:t>hospitals operate</a:t>
            </a:r>
          </a:p>
          <a:p>
            <a:pPr algn="ctr"/>
            <a:r>
              <a:rPr lang="en-GB" sz="1100" dirty="0">
                <a:solidFill>
                  <a:prstClr val="white"/>
                </a:solidFill>
              </a:rPr>
              <a:t>on less </a:t>
            </a:r>
            <a:r>
              <a:rPr lang="en-GB" sz="1100" dirty="0" smtClean="0">
                <a:solidFill>
                  <a:prstClr val="white"/>
                </a:solidFill>
              </a:rPr>
              <a:t>than </a:t>
            </a:r>
            <a:r>
              <a:rPr lang="en-GB" sz="1600" b="1" dirty="0" smtClean="0">
                <a:solidFill>
                  <a:prstClr val="white"/>
                </a:solidFill>
              </a:rPr>
              <a:t>51</a:t>
            </a:r>
            <a:endParaRPr lang="en-GB" sz="1600" b="1" dirty="0">
              <a:solidFill>
                <a:prstClr val="white"/>
              </a:solidFill>
            </a:endParaRPr>
          </a:p>
          <a:p>
            <a:pPr algn="ctr"/>
            <a:r>
              <a:rPr lang="en-GB" sz="1100" dirty="0">
                <a:solidFill>
                  <a:prstClr val="white"/>
                </a:solidFill>
              </a:rPr>
              <a:t>elective paediatric</a:t>
            </a:r>
          </a:p>
          <a:p>
            <a:pPr algn="ctr"/>
            <a:r>
              <a:rPr lang="en-GB" sz="1100" dirty="0">
                <a:solidFill>
                  <a:prstClr val="white"/>
                </a:solidFill>
              </a:rPr>
              <a:t>surgical cases per</a:t>
            </a:r>
          </a:p>
          <a:p>
            <a:pPr algn="ctr"/>
            <a:r>
              <a:rPr lang="en-GB" sz="1100" dirty="0">
                <a:solidFill>
                  <a:prstClr val="white"/>
                </a:solidFill>
              </a:rPr>
              <a:t>year</a:t>
            </a:r>
          </a:p>
        </p:txBody>
      </p:sp>
      <p:sp>
        <p:nvSpPr>
          <p:cNvPr id="18" name="Rectangle 17"/>
          <p:cNvSpPr/>
          <p:nvPr/>
        </p:nvSpPr>
        <p:spPr>
          <a:xfrm>
            <a:off x="1619672" y="2812866"/>
            <a:ext cx="648072" cy="400110"/>
          </a:xfrm>
          <a:prstGeom prst="rect">
            <a:avLst/>
          </a:prstGeom>
        </p:spPr>
        <p:txBody>
          <a:bodyPr wrap="square">
            <a:spAutoFit/>
          </a:bodyPr>
          <a:lstStyle/>
          <a:p>
            <a:r>
              <a:rPr lang="en-GB" sz="2000" b="1" dirty="0" smtClean="0">
                <a:solidFill>
                  <a:prstClr val="white"/>
                </a:solidFill>
              </a:rPr>
              <a:t>4%</a:t>
            </a:r>
            <a:endParaRPr lang="en-GB" sz="2000" b="1" dirty="0">
              <a:solidFill>
                <a:prstClr val="white"/>
              </a:solidFill>
            </a:endParaRPr>
          </a:p>
        </p:txBody>
      </p:sp>
      <p:sp>
        <p:nvSpPr>
          <p:cNvPr id="19" name="Rectangle 18"/>
          <p:cNvSpPr/>
          <p:nvPr/>
        </p:nvSpPr>
        <p:spPr>
          <a:xfrm>
            <a:off x="35496" y="3701931"/>
            <a:ext cx="1493912" cy="2031325"/>
          </a:xfrm>
          <a:prstGeom prst="rect">
            <a:avLst/>
          </a:prstGeom>
        </p:spPr>
        <p:txBody>
          <a:bodyPr wrap="square">
            <a:spAutoFit/>
          </a:bodyPr>
          <a:lstStyle/>
          <a:p>
            <a:r>
              <a:rPr lang="en-GB" sz="1200" dirty="0" smtClean="0">
                <a:solidFill>
                  <a:srgbClr val="A21E58"/>
                </a:solidFill>
              </a:rPr>
              <a:t>More than </a:t>
            </a:r>
            <a:r>
              <a:rPr lang="en-GB" b="1" dirty="0" smtClean="0">
                <a:solidFill>
                  <a:srgbClr val="A21E58"/>
                </a:solidFill>
                <a:latin typeface="Bernard MT Condensed" panose="02050806060905020404" pitchFamily="18" charset="0"/>
              </a:rPr>
              <a:t>29,000</a:t>
            </a:r>
            <a:r>
              <a:rPr lang="en-GB" b="1" dirty="0" smtClean="0">
                <a:solidFill>
                  <a:srgbClr val="A21E58"/>
                </a:solidFill>
              </a:rPr>
              <a:t> </a:t>
            </a:r>
            <a:r>
              <a:rPr lang="en-GB" sz="1200" dirty="0">
                <a:solidFill>
                  <a:srgbClr val="A21E58"/>
                </a:solidFill>
              </a:rPr>
              <a:t>children in </a:t>
            </a:r>
            <a:r>
              <a:rPr lang="en-GB" sz="1200" dirty="0" smtClean="0">
                <a:solidFill>
                  <a:srgbClr val="A21E58"/>
                </a:solidFill>
              </a:rPr>
              <a:t>the UK </a:t>
            </a:r>
            <a:r>
              <a:rPr lang="en-GB" sz="1200" dirty="0">
                <a:solidFill>
                  <a:srgbClr val="A21E58"/>
                </a:solidFill>
              </a:rPr>
              <a:t>have Type </a:t>
            </a:r>
            <a:r>
              <a:rPr lang="en-GB" sz="1200" dirty="0" smtClean="0">
                <a:solidFill>
                  <a:srgbClr val="A21E58"/>
                </a:solidFill>
              </a:rPr>
              <a:t>I </a:t>
            </a:r>
            <a:r>
              <a:rPr lang="en-GB" b="1" dirty="0" smtClean="0">
                <a:solidFill>
                  <a:srgbClr val="A21E58"/>
                </a:solidFill>
              </a:rPr>
              <a:t> </a:t>
            </a:r>
            <a:r>
              <a:rPr lang="en-GB" sz="1200" dirty="0" smtClean="0">
                <a:solidFill>
                  <a:srgbClr val="A21E58"/>
                </a:solidFill>
              </a:rPr>
              <a:t>diabetes</a:t>
            </a:r>
            <a:r>
              <a:rPr lang="en-GB" sz="1200" dirty="0">
                <a:solidFill>
                  <a:srgbClr val="A21E58"/>
                </a:solidFill>
              </a:rPr>
              <a:t>.</a:t>
            </a:r>
          </a:p>
          <a:p>
            <a:r>
              <a:rPr lang="en-GB" sz="1200" dirty="0">
                <a:solidFill>
                  <a:srgbClr val="A21E58"/>
                </a:solidFill>
              </a:rPr>
              <a:t>You would </a:t>
            </a:r>
            <a:r>
              <a:rPr lang="en-GB" sz="1200" dirty="0" smtClean="0">
                <a:solidFill>
                  <a:srgbClr val="A21E58"/>
                </a:solidFill>
              </a:rPr>
              <a:t>need </a:t>
            </a:r>
          </a:p>
          <a:p>
            <a:r>
              <a:rPr lang="en-GB" b="1" dirty="0" smtClean="0">
                <a:solidFill>
                  <a:srgbClr val="A21E58"/>
                </a:solidFill>
                <a:latin typeface="Bernard MT Condensed" panose="02050806060905020404" pitchFamily="18" charset="0"/>
              </a:rPr>
              <a:t>70</a:t>
            </a:r>
            <a:r>
              <a:rPr lang="en-GB" b="1" dirty="0" smtClean="0">
                <a:solidFill>
                  <a:srgbClr val="A21E58"/>
                </a:solidFill>
              </a:rPr>
              <a:t> </a:t>
            </a:r>
            <a:endParaRPr lang="en-GB" b="1" dirty="0">
              <a:solidFill>
                <a:srgbClr val="A21E58"/>
              </a:solidFill>
            </a:endParaRPr>
          </a:p>
          <a:p>
            <a:r>
              <a:rPr lang="en-GB" sz="1200" dirty="0" smtClean="0">
                <a:solidFill>
                  <a:srgbClr val="A21E58"/>
                </a:solidFill>
              </a:rPr>
              <a:t>jumbo </a:t>
            </a:r>
            <a:r>
              <a:rPr lang="en-GB" sz="1200" dirty="0">
                <a:solidFill>
                  <a:srgbClr val="A21E58"/>
                </a:solidFill>
              </a:rPr>
              <a:t>jets to</a:t>
            </a:r>
          </a:p>
          <a:p>
            <a:r>
              <a:rPr lang="en-GB" sz="1200" dirty="0">
                <a:solidFill>
                  <a:srgbClr val="A21E58"/>
                </a:solidFill>
              </a:rPr>
              <a:t>take them all on</a:t>
            </a:r>
          </a:p>
          <a:p>
            <a:r>
              <a:rPr lang="en-GB" sz="1200" dirty="0">
                <a:solidFill>
                  <a:srgbClr val="A21E58"/>
                </a:solidFill>
              </a:rPr>
              <a:t>holiday</a:t>
            </a:r>
          </a:p>
        </p:txBody>
      </p:sp>
      <p:sp>
        <p:nvSpPr>
          <p:cNvPr id="20" name="Rectangle 19"/>
          <p:cNvSpPr/>
          <p:nvPr/>
        </p:nvSpPr>
        <p:spPr>
          <a:xfrm>
            <a:off x="3665582" y="2622902"/>
            <a:ext cx="1781944" cy="1323439"/>
          </a:xfrm>
          <a:prstGeom prst="rect">
            <a:avLst/>
          </a:prstGeom>
        </p:spPr>
        <p:txBody>
          <a:bodyPr wrap="square">
            <a:spAutoFit/>
          </a:bodyPr>
          <a:lstStyle/>
          <a:p>
            <a:r>
              <a:rPr lang="en-GB" sz="1200" dirty="0">
                <a:solidFill>
                  <a:prstClr val="white">
                    <a:lumMod val="50000"/>
                  </a:prstClr>
                </a:solidFill>
              </a:rPr>
              <a:t>South Asian and African</a:t>
            </a:r>
          </a:p>
          <a:p>
            <a:r>
              <a:rPr lang="en-GB" sz="1200" dirty="0">
                <a:solidFill>
                  <a:prstClr val="white">
                    <a:lumMod val="50000"/>
                  </a:prstClr>
                </a:solidFill>
              </a:rPr>
              <a:t>Caribbean people</a:t>
            </a:r>
          </a:p>
          <a:p>
            <a:r>
              <a:rPr lang="en-GB" sz="1200" dirty="0" smtClean="0">
                <a:solidFill>
                  <a:prstClr val="white">
                    <a:lumMod val="50000"/>
                  </a:prstClr>
                </a:solidFill>
              </a:rPr>
              <a:t>Are </a:t>
            </a:r>
            <a:r>
              <a:rPr lang="en-GB" sz="1600" b="1" dirty="0" smtClean="0">
                <a:solidFill>
                  <a:srgbClr val="A21E58"/>
                </a:solidFill>
              </a:rPr>
              <a:t>3-5 times more likely </a:t>
            </a:r>
            <a:r>
              <a:rPr lang="en-GB" sz="1200" dirty="0" smtClean="0">
                <a:solidFill>
                  <a:prstClr val="white">
                    <a:lumMod val="50000"/>
                  </a:prstClr>
                </a:solidFill>
              </a:rPr>
              <a:t>to </a:t>
            </a:r>
            <a:r>
              <a:rPr lang="en-GB" sz="1200" dirty="0">
                <a:solidFill>
                  <a:prstClr val="white">
                    <a:lumMod val="50000"/>
                  </a:prstClr>
                </a:solidFill>
              </a:rPr>
              <a:t>suffer kidney </a:t>
            </a:r>
            <a:r>
              <a:rPr lang="en-GB" sz="1200" dirty="0" smtClean="0">
                <a:solidFill>
                  <a:prstClr val="white">
                    <a:lumMod val="50000"/>
                  </a:prstClr>
                </a:solidFill>
              </a:rPr>
              <a:t>failure requiring </a:t>
            </a:r>
            <a:r>
              <a:rPr lang="en-GB" sz="1200" dirty="0">
                <a:solidFill>
                  <a:prstClr val="white">
                    <a:lumMod val="50000"/>
                  </a:prstClr>
                </a:solidFill>
              </a:rPr>
              <a:t>dialysis </a:t>
            </a:r>
            <a:r>
              <a:rPr lang="en-GB" sz="1200" dirty="0" smtClean="0">
                <a:solidFill>
                  <a:prstClr val="white">
                    <a:lumMod val="50000"/>
                  </a:prstClr>
                </a:solidFill>
              </a:rPr>
              <a:t>than white </a:t>
            </a:r>
            <a:r>
              <a:rPr lang="en-GB" sz="1200" dirty="0">
                <a:solidFill>
                  <a:prstClr val="white">
                    <a:lumMod val="50000"/>
                  </a:prstClr>
                </a:solidFill>
              </a:rPr>
              <a:t>Caucasians</a:t>
            </a:r>
          </a:p>
        </p:txBody>
      </p:sp>
      <p:sp>
        <p:nvSpPr>
          <p:cNvPr id="21" name="Rectangle 20"/>
          <p:cNvSpPr/>
          <p:nvPr/>
        </p:nvSpPr>
        <p:spPr>
          <a:xfrm>
            <a:off x="1979712" y="2875583"/>
            <a:ext cx="1296144" cy="769441"/>
          </a:xfrm>
          <a:prstGeom prst="rect">
            <a:avLst/>
          </a:prstGeom>
        </p:spPr>
        <p:txBody>
          <a:bodyPr wrap="square">
            <a:spAutoFit/>
          </a:bodyPr>
          <a:lstStyle/>
          <a:p>
            <a:r>
              <a:rPr lang="en-GB" sz="1100" b="1" dirty="0">
                <a:solidFill>
                  <a:prstClr val="white"/>
                </a:solidFill>
              </a:rPr>
              <a:t>each year</a:t>
            </a:r>
          </a:p>
          <a:p>
            <a:r>
              <a:rPr lang="en-GB" sz="1100" dirty="0">
                <a:solidFill>
                  <a:prstClr val="white"/>
                </a:solidFill>
              </a:rPr>
              <a:t>- even more</a:t>
            </a:r>
          </a:p>
          <a:p>
            <a:r>
              <a:rPr lang="en-GB" sz="1100" dirty="0">
                <a:solidFill>
                  <a:prstClr val="white"/>
                </a:solidFill>
              </a:rPr>
              <a:t>quickly in children</a:t>
            </a:r>
          </a:p>
          <a:p>
            <a:r>
              <a:rPr lang="en-GB" sz="1100" dirty="0">
                <a:solidFill>
                  <a:prstClr val="white"/>
                </a:solidFill>
              </a:rPr>
              <a:t>under five</a:t>
            </a:r>
            <a:r>
              <a:rPr lang="en-GB" sz="1100" dirty="0" smtClean="0">
                <a:solidFill>
                  <a:prstClr val="white"/>
                </a:solidFill>
              </a:rPr>
              <a:t>. </a:t>
            </a:r>
            <a:endParaRPr lang="en-GB" sz="1100" dirty="0">
              <a:solidFill>
                <a:prstClr val="white"/>
              </a:solidFill>
            </a:endParaRPr>
          </a:p>
        </p:txBody>
      </p:sp>
      <p:sp>
        <p:nvSpPr>
          <p:cNvPr id="22" name="Rectangle 21"/>
          <p:cNvSpPr/>
          <p:nvPr/>
        </p:nvSpPr>
        <p:spPr>
          <a:xfrm>
            <a:off x="53752" y="2612812"/>
            <a:ext cx="1565920" cy="600164"/>
          </a:xfrm>
          <a:prstGeom prst="rect">
            <a:avLst/>
          </a:prstGeom>
        </p:spPr>
        <p:txBody>
          <a:bodyPr wrap="square">
            <a:spAutoFit/>
          </a:bodyPr>
          <a:lstStyle/>
          <a:p>
            <a:r>
              <a:rPr lang="en-GB" sz="1100" dirty="0" smtClean="0">
                <a:solidFill>
                  <a:prstClr val="white">
                    <a:lumMod val="50000"/>
                  </a:prstClr>
                </a:solidFill>
              </a:rPr>
              <a:t>Incidence of  Type 1</a:t>
            </a:r>
          </a:p>
          <a:p>
            <a:r>
              <a:rPr lang="en-GB" sz="1100" dirty="0" smtClean="0">
                <a:solidFill>
                  <a:prstClr val="white">
                    <a:lumMod val="50000"/>
                  </a:prstClr>
                </a:solidFill>
              </a:rPr>
              <a:t>diabetes is increasing</a:t>
            </a:r>
          </a:p>
          <a:p>
            <a:pPr algn="r"/>
            <a:r>
              <a:rPr lang="en-GB" sz="1100" dirty="0" smtClean="0">
                <a:solidFill>
                  <a:prstClr val="white">
                    <a:lumMod val="50000"/>
                  </a:prstClr>
                </a:solidFill>
              </a:rPr>
              <a:t>by about </a:t>
            </a:r>
            <a:endParaRPr lang="en-GB" sz="1100" dirty="0">
              <a:solidFill>
                <a:prstClr val="black"/>
              </a:solidFill>
            </a:endParaRPr>
          </a:p>
        </p:txBody>
      </p:sp>
      <p:sp>
        <p:nvSpPr>
          <p:cNvPr id="23" name="Rectangle 22"/>
          <p:cNvSpPr/>
          <p:nvPr/>
        </p:nvSpPr>
        <p:spPr>
          <a:xfrm>
            <a:off x="1504236" y="3573016"/>
            <a:ext cx="2025362" cy="1138773"/>
          </a:xfrm>
          <a:prstGeom prst="rect">
            <a:avLst/>
          </a:prstGeom>
        </p:spPr>
        <p:txBody>
          <a:bodyPr wrap="square">
            <a:spAutoFit/>
          </a:bodyPr>
          <a:lstStyle/>
          <a:p>
            <a:pPr algn="ctr"/>
            <a:r>
              <a:rPr lang="en-GB" sz="1600" dirty="0">
                <a:solidFill>
                  <a:prstClr val="white"/>
                </a:solidFill>
              </a:rPr>
              <a:t>In London, </a:t>
            </a:r>
            <a:r>
              <a:rPr lang="en-GB" sz="1600" dirty="0" smtClean="0">
                <a:solidFill>
                  <a:prstClr val="white"/>
                </a:solidFill>
              </a:rPr>
              <a:t>there </a:t>
            </a:r>
          </a:p>
          <a:p>
            <a:pPr algn="ctr"/>
            <a:r>
              <a:rPr lang="en-GB" sz="1600" dirty="0" smtClean="0">
                <a:solidFill>
                  <a:prstClr val="white"/>
                </a:solidFill>
              </a:rPr>
              <a:t>are </a:t>
            </a:r>
            <a:r>
              <a:rPr lang="en-GB" sz="1600" dirty="0">
                <a:solidFill>
                  <a:prstClr val="white"/>
                </a:solidFill>
              </a:rPr>
              <a:t>more </a:t>
            </a:r>
            <a:r>
              <a:rPr lang="en-GB" sz="1600" dirty="0" smtClean="0">
                <a:solidFill>
                  <a:prstClr val="white"/>
                </a:solidFill>
              </a:rPr>
              <a:t>than </a:t>
            </a:r>
          </a:p>
          <a:p>
            <a:pPr algn="ctr"/>
            <a:r>
              <a:rPr lang="en-GB" sz="2000" b="1" dirty="0" smtClean="0">
                <a:solidFill>
                  <a:prstClr val="white"/>
                </a:solidFill>
              </a:rPr>
              <a:t>3000</a:t>
            </a:r>
          </a:p>
          <a:p>
            <a:pPr algn="ctr"/>
            <a:r>
              <a:rPr lang="en-GB" sz="1600" dirty="0" smtClean="0">
                <a:solidFill>
                  <a:prstClr val="white"/>
                </a:solidFill>
              </a:rPr>
              <a:t>with </a:t>
            </a:r>
            <a:r>
              <a:rPr lang="en-GB" sz="1600" dirty="0">
                <a:solidFill>
                  <a:prstClr val="white"/>
                </a:solidFill>
              </a:rPr>
              <a:t>Type </a:t>
            </a:r>
            <a:r>
              <a:rPr lang="en-GB" sz="1600" dirty="0" smtClean="0">
                <a:solidFill>
                  <a:prstClr val="white"/>
                </a:solidFill>
              </a:rPr>
              <a:t>1 diabetes</a:t>
            </a:r>
            <a:endParaRPr lang="en-GB" sz="1600" dirty="0">
              <a:solidFill>
                <a:prstClr val="white"/>
              </a:solidFill>
            </a:endParaRPr>
          </a:p>
        </p:txBody>
      </p:sp>
      <p:sp>
        <p:nvSpPr>
          <p:cNvPr id="24" name="Rectangle 23"/>
          <p:cNvSpPr/>
          <p:nvPr/>
        </p:nvSpPr>
        <p:spPr>
          <a:xfrm>
            <a:off x="7668344" y="730414"/>
            <a:ext cx="1288877" cy="1077218"/>
          </a:xfrm>
          <a:prstGeom prst="rect">
            <a:avLst/>
          </a:prstGeom>
        </p:spPr>
        <p:txBody>
          <a:bodyPr wrap="square">
            <a:spAutoFit/>
          </a:bodyPr>
          <a:lstStyle/>
          <a:p>
            <a:pPr algn="ctr"/>
            <a:r>
              <a:rPr lang="en-GB" sz="1400" b="1" dirty="0">
                <a:solidFill>
                  <a:prstClr val="white">
                    <a:lumMod val="50000"/>
                  </a:prstClr>
                </a:solidFill>
                <a:latin typeface="Algerian" panose="04020705040A02060702" pitchFamily="82" charset="0"/>
              </a:rPr>
              <a:t>5,570</a:t>
            </a:r>
          </a:p>
          <a:p>
            <a:pPr algn="ctr"/>
            <a:r>
              <a:rPr lang="en-GB" sz="1000" dirty="0">
                <a:solidFill>
                  <a:prstClr val="white">
                    <a:lumMod val="50000"/>
                  </a:prstClr>
                </a:solidFill>
              </a:rPr>
              <a:t>of babies born in </a:t>
            </a:r>
            <a:r>
              <a:rPr lang="en-GB" sz="1000" dirty="0" smtClean="0">
                <a:solidFill>
                  <a:prstClr val="white">
                    <a:lumMod val="50000"/>
                  </a:prstClr>
                </a:solidFill>
              </a:rPr>
              <a:t>London admitted </a:t>
            </a:r>
            <a:r>
              <a:rPr lang="en-GB" sz="1000" dirty="0">
                <a:solidFill>
                  <a:prstClr val="white">
                    <a:lumMod val="50000"/>
                  </a:prstClr>
                </a:solidFill>
              </a:rPr>
              <a:t>to </a:t>
            </a:r>
            <a:r>
              <a:rPr lang="en-GB" sz="1000" dirty="0" smtClean="0">
                <a:solidFill>
                  <a:prstClr val="white">
                    <a:lumMod val="50000"/>
                  </a:prstClr>
                </a:solidFill>
              </a:rPr>
              <a:t>neonatal units </a:t>
            </a:r>
            <a:r>
              <a:rPr lang="en-GB" sz="1000" dirty="0">
                <a:solidFill>
                  <a:prstClr val="white">
                    <a:lumMod val="50000"/>
                  </a:prstClr>
                </a:solidFill>
              </a:rPr>
              <a:t>were born at </a:t>
            </a:r>
            <a:r>
              <a:rPr lang="en-GB" sz="1000" dirty="0" smtClean="0">
                <a:solidFill>
                  <a:prstClr val="white">
                    <a:lumMod val="50000"/>
                  </a:prstClr>
                </a:solidFill>
              </a:rPr>
              <a:t>37-40 weeks </a:t>
            </a:r>
            <a:r>
              <a:rPr lang="en-GB" sz="1000" dirty="0">
                <a:solidFill>
                  <a:prstClr val="white">
                    <a:lumMod val="50000"/>
                  </a:prstClr>
                </a:solidFill>
              </a:rPr>
              <a:t>(gestational age)</a:t>
            </a:r>
          </a:p>
        </p:txBody>
      </p:sp>
      <p:sp>
        <p:nvSpPr>
          <p:cNvPr id="25" name="Rectangle 24"/>
          <p:cNvSpPr/>
          <p:nvPr/>
        </p:nvSpPr>
        <p:spPr>
          <a:xfrm>
            <a:off x="7398568" y="2420888"/>
            <a:ext cx="2646040" cy="461665"/>
          </a:xfrm>
          <a:prstGeom prst="rect">
            <a:avLst/>
          </a:prstGeom>
          <a:scene3d>
            <a:camera prst="orthographicFront">
              <a:rot lat="0" lon="0" rev="2400000"/>
            </a:camera>
            <a:lightRig rig="threePt" dir="t"/>
          </a:scene3d>
        </p:spPr>
        <p:txBody>
          <a:bodyPr wrap="square">
            <a:spAutoFit/>
          </a:bodyPr>
          <a:lstStyle/>
          <a:p>
            <a:r>
              <a:rPr lang="en-GB" sz="1200" dirty="0">
                <a:solidFill>
                  <a:prstClr val="white">
                    <a:lumMod val="50000"/>
                  </a:prstClr>
                </a:solidFill>
              </a:rPr>
              <a:t>babies born in England will</a:t>
            </a:r>
          </a:p>
          <a:p>
            <a:r>
              <a:rPr lang="en-GB" sz="1200" dirty="0">
                <a:solidFill>
                  <a:prstClr val="white">
                    <a:lumMod val="50000"/>
                  </a:prstClr>
                </a:solidFill>
              </a:rPr>
              <a:t>have some form of CHD</a:t>
            </a:r>
          </a:p>
        </p:txBody>
      </p:sp>
      <p:sp>
        <p:nvSpPr>
          <p:cNvPr id="26" name="Rectangle 25"/>
          <p:cNvSpPr/>
          <p:nvPr/>
        </p:nvSpPr>
        <p:spPr>
          <a:xfrm>
            <a:off x="7492270" y="2218387"/>
            <a:ext cx="1420582" cy="461665"/>
          </a:xfrm>
          <a:prstGeom prst="rect">
            <a:avLst/>
          </a:prstGeom>
          <a:scene3d>
            <a:camera prst="orthographicFront">
              <a:rot lat="0" lon="0" rev="2400000"/>
            </a:camera>
            <a:lightRig rig="threePt" dir="t"/>
          </a:scene3d>
        </p:spPr>
        <p:txBody>
          <a:bodyPr wrap="none">
            <a:spAutoFit/>
          </a:bodyPr>
          <a:lstStyle/>
          <a:p>
            <a:r>
              <a:rPr lang="en-GB" sz="2400" b="1" dirty="0">
                <a:solidFill>
                  <a:prstClr val="white"/>
                </a:solidFill>
              </a:rPr>
              <a:t>8 in 1,000</a:t>
            </a:r>
            <a:endParaRPr lang="en-GB" sz="2400" dirty="0">
              <a:solidFill>
                <a:prstClr val="white"/>
              </a:solidFill>
            </a:endParaRPr>
          </a:p>
        </p:txBody>
      </p:sp>
      <p:pic>
        <p:nvPicPr>
          <p:cNvPr id="2054" name="Picture 6"/>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282016" y="2799150"/>
            <a:ext cx="358339" cy="578309"/>
          </a:xfrm>
          <a:prstGeom prst="rect">
            <a:avLst/>
          </a:prstGeom>
          <a:noFill/>
          <a:ln w="9525">
            <a:noFill/>
            <a:miter lim="800000"/>
            <a:headEnd/>
            <a:tailEnd/>
          </a:ln>
          <a:effectLst/>
          <a:scene3d>
            <a:camera prst="orthographicFront">
              <a:rot lat="0" lon="0" rev="107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3563888" y="4348261"/>
            <a:ext cx="1430238" cy="1200329"/>
          </a:xfrm>
          <a:prstGeom prst="rect">
            <a:avLst/>
          </a:prstGeom>
        </p:spPr>
        <p:txBody>
          <a:bodyPr wrap="square">
            <a:spAutoFit/>
          </a:bodyPr>
          <a:lstStyle/>
          <a:p>
            <a:r>
              <a:rPr lang="en-GB" sz="1200" dirty="0">
                <a:solidFill>
                  <a:srgbClr val="A21E58"/>
                </a:solidFill>
                <a:latin typeface="Algerian" panose="04020705040A02060702" pitchFamily="82" charset="0"/>
              </a:rPr>
              <a:t>679</a:t>
            </a:r>
          </a:p>
          <a:p>
            <a:r>
              <a:rPr lang="en-GB" sz="1200" b="1" dirty="0">
                <a:solidFill>
                  <a:prstClr val="white">
                    <a:lumMod val="50000"/>
                  </a:prstClr>
                </a:solidFill>
              </a:rPr>
              <a:t>children are </a:t>
            </a:r>
            <a:r>
              <a:rPr lang="en-GB" sz="1200" b="1" dirty="0" smtClean="0">
                <a:solidFill>
                  <a:prstClr val="white">
                    <a:lumMod val="50000"/>
                  </a:prstClr>
                </a:solidFill>
              </a:rPr>
              <a:t>on  renal replacement therapy in </a:t>
            </a:r>
            <a:r>
              <a:rPr lang="en-GB" sz="1200" b="1" dirty="0">
                <a:solidFill>
                  <a:prstClr val="white">
                    <a:lumMod val="50000"/>
                  </a:prstClr>
                </a:solidFill>
              </a:rPr>
              <a:t>the UK</a:t>
            </a:r>
          </a:p>
          <a:p>
            <a:r>
              <a:rPr lang="en-GB" sz="1200" dirty="0">
                <a:solidFill>
                  <a:srgbClr val="A21E58"/>
                </a:solidFill>
                <a:latin typeface="Bernard MT Condensed" panose="02050806060905020404" pitchFamily="18" charset="0"/>
              </a:rPr>
              <a:t>212</a:t>
            </a:r>
            <a:r>
              <a:rPr lang="en-GB" sz="1200" dirty="0">
                <a:solidFill>
                  <a:prstClr val="white">
                    <a:lumMod val="50000"/>
                  </a:prstClr>
                </a:solidFill>
              </a:rPr>
              <a:t> </a:t>
            </a:r>
            <a:r>
              <a:rPr lang="en-GB" sz="1200" b="1" dirty="0">
                <a:solidFill>
                  <a:prstClr val="white">
                    <a:lumMod val="50000"/>
                  </a:prstClr>
                </a:solidFill>
              </a:rPr>
              <a:t>of these </a:t>
            </a:r>
            <a:r>
              <a:rPr lang="en-GB" sz="1200" b="1" dirty="0" smtClean="0">
                <a:solidFill>
                  <a:prstClr val="white">
                    <a:lumMod val="50000"/>
                  </a:prstClr>
                </a:solidFill>
              </a:rPr>
              <a:t>are treated in London</a:t>
            </a:r>
            <a:endParaRPr lang="en-GB" sz="1200" dirty="0">
              <a:solidFill>
                <a:prstClr val="white">
                  <a:lumMod val="50000"/>
                </a:prstClr>
              </a:solidFill>
            </a:endParaRPr>
          </a:p>
        </p:txBody>
      </p:sp>
      <p:sp>
        <p:nvSpPr>
          <p:cNvPr id="28" name="Rectangle 27"/>
          <p:cNvSpPr/>
          <p:nvPr/>
        </p:nvSpPr>
        <p:spPr>
          <a:xfrm>
            <a:off x="5292080" y="4077072"/>
            <a:ext cx="1121236" cy="1384995"/>
          </a:xfrm>
          <a:prstGeom prst="rect">
            <a:avLst/>
          </a:prstGeom>
        </p:spPr>
        <p:txBody>
          <a:bodyPr wrap="square">
            <a:spAutoFit/>
          </a:bodyPr>
          <a:lstStyle/>
          <a:p>
            <a:pPr algn="ctr"/>
            <a:r>
              <a:rPr lang="en-GB" b="1" dirty="0">
                <a:solidFill>
                  <a:prstClr val="white">
                    <a:lumMod val="50000"/>
                  </a:prstClr>
                </a:solidFill>
              </a:rPr>
              <a:t>3% </a:t>
            </a:r>
            <a:endParaRPr lang="en-GB" b="1" dirty="0" smtClean="0">
              <a:solidFill>
                <a:prstClr val="white">
                  <a:lumMod val="50000"/>
                </a:prstClr>
              </a:solidFill>
            </a:endParaRPr>
          </a:p>
          <a:p>
            <a:r>
              <a:rPr lang="en-GB" sz="1100" dirty="0" smtClean="0">
                <a:solidFill>
                  <a:prstClr val="white">
                    <a:lumMod val="50000"/>
                  </a:prstClr>
                </a:solidFill>
              </a:rPr>
              <a:t>of </a:t>
            </a:r>
            <a:r>
              <a:rPr lang="en-GB" sz="1100" dirty="0">
                <a:solidFill>
                  <a:prstClr val="white">
                    <a:lumMod val="50000"/>
                  </a:prstClr>
                </a:solidFill>
              </a:rPr>
              <a:t>children </a:t>
            </a:r>
            <a:endParaRPr lang="en-GB" sz="1100" dirty="0" smtClean="0">
              <a:solidFill>
                <a:prstClr val="white">
                  <a:lumMod val="50000"/>
                </a:prstClr>
              </a:solidFill>
            </a:endParaRPr>
          </a:p>
          <a:p>
            <a:r>
              <a:rPr lang="en-GB" sz="1100" dirty="0" smtClean="0">
                <a:solidFill>
                  <a:prstClr val="white">
                    <a:lumMod val="50000"/>
                  </a:prstClr>
                </a:solidFill>
              </a:rPr>
              <a:t>have written </a:t>
            </a:r>
          </a:p>
          <a:p>
            <a:r>
              <a:rPr lang="en-GB" sz="1100" dirty="0" smtClean="0">
                <a:solidFill>
                  <a:prstClr val="white">
                    <a:lumMod val="50000"/>
                  </a:prstClr>
                </a:solidFill>
              </a:rPr>
              <a:t>asthma plans </a:t>
            </a:r>
            <a:r>
              <a:rPr lang="en-GB" sz="1100" dirty="0">
                <a:solidFill>
                  <a:prstClr val="white">
                    <a:lumMod val="50000"/>
                  </a:prstClr>
                </a:solidFill>
              </a:rPr>
              <a:t>to </a:t>
            </a:r>
            <a:r>
              <a:rPr lang="en-GB" sz="1100" dirty="0" smtClean="0">
                <a:solidFill>
                  <a:prstClr val="white">
                    <a:lumMod val="50000"/>
                  </a:prstClr>
                </a:solidFill>
              </a:rPr>
              <a:t>prevent and </a:t>
            </a:r>
          </a:p>
          <a:p>
            <a:r>
              <a:rPr lang="en-GB" sz="1100" dirty="0" smtClean="0">
                <a:solidFill>
                  <a:prstClr val="white">
                    <a:lumMod val="50000"/>
                  </a:prstClr>
                </a:solidFill>
              </a:rPr>
              <a:t>manage </a:t>
            </a:r>
            <a:endParaRPr lang="en-GB" sz="1100" dirty="0">
              <a:solidFill>
                <a:prstClr val="white">
                  <a:lumMod val="50000"/>
                </a:prstClr>
              </a:solidFill>
            </a:endParaRPr>
          </a:p>
          <a:p>
            <a:r>
              <a:rPr lang="en-GB" sz="1100" dirty="0">
                <a:solidFill>
                  <a:prstClr val="white">
                    <a:lumMod val="50000"/>
                  </a:prstClr>
                </a:solidFill>
              </a:rPr>
              <a:t>exacerbations</a:t>
            </a:r>
          </a:p>
        </p:txBody>
      </p:sp>
      <p:sp>
        <p:nvSpPr>
          <p:cNvPr id="29" name="Rectangle 28"/>
          <p:cNvSpPr/>
          <p:nvPr/>
        </p:nvSpPr>
        <p:spPr>
          <a:xfrm>
            <a:off x="4644008" y="5445224"/>
            <a:ext cx="1552158" cy="1200329"/>
          </a:xfrm>
          <a:prstGeom prst="rect">
            <a:avLst/>
          </a:prstGeom>
        </p:spPr>
        <p:txBody>
          <a:bodyPr wrap="square">
            <a:spAutoFit/>
          </a:bodyPr>
          <a:lstStyle/>
          <a:p>
            <a:pPr algn="ctr"/>
            <a:r>
              <a:rPr lang="en-GB" sz="900" b="1" dirty="0">
                <a:ln>
                  <a:solidFill>
                    <a:prstClr val="white">
                      <a:lumMod val="50000"/>
                    </a:prstClr>
                  </a:solidFill>
                </a:ln>
                <a:solidFill>
                  <a:prstClr val="white"/>
                </a:solidFill>
                <a:latin typeface="Arial Black" panose="020B0A04020102020204" pitchFamily="34" charset="0"/>
              </a:rPr>
              <a:t>1/3</a:t>
            </a:r>
          </a:p>
          <a:p>
            <a:pPr algn="ctr"/>
            <a:r>
              <a:rPr lang="en-GB" sz="900" b="1" dirty="0">
                <a:ln>
                  <a:solidFill>
                    <a:prstClr val="white">
                      <a:lumMod val="50000"/>
                    </a:prstClr>
                  </a:solidFill>
                </a:ln>
                <a:solidFill>
                  <a:prstClr val="white"/>
                </a:solidFill>
                <a:latin typeface="Arial Black" panose="020B0A04020102020204" pitchFamily="34" charset="0"/>
              </a:rPr>
              <a:t>of children’s</a:t>
            </a:r>
          </a:p>
          <a:p>
            <a:pPr algn="ctr"/>
            <a:r>
              <a:rPr lang="en-GB" sz="900" b="1" dirty="0">
                <a:ln>
                  <a:solidFill>
                    <a:prstClr val="white">
                      <a:lumMod val="50000"/>
                    </a:prstClr>
                  </a:solidFill>
                </a:ln>
                <a:solidFill>
                  <a:prstClr val="white"/>
                </a:solidFill>
                <a:latin typeface="Arial Black" panose="020B0A04020102020204" pitchFamily="34" charset="0"/>
              </a:rPr>
              <a:t>admissions for asthma</a:t>
            </a:r>
          </a:p>
          <a:p>
            <a:pPr algn="ctr"/>
            <a:r>
              <a:rPr lang="en-GB" sz="900" b="1" dirty="0">
                <a:ln>
                  <a:solidFill>
                    <a:prstClr val="white">
                      <a:lumMod val="50000"/>
                    </a:prstClr>
                  </a:solidFill>
                </a:ln>
                <a:solidFill>
                  <a:prstClr val="white"/>
                </a:solidFill>
                <a:latin typeface="Arial Black" panose="020B0A04020102020204" pitchFamily="34" charset="0"/>
              </a:rPr>
              <a:t>could have been</a:t>
            </a:r>
          </a:p>
          <a:p>
            <a:pPr algn="ctr"/>
            <a:r>
              <a:rPr lang="en-GB" sz="900" b="1" dirty="0">
                <a:ln>
                  <a:solidFill>
                    <a:prstClr val="white">
                      <a:lumMod val="50000"/>
                    </a:prstClr>
                  </a:solidFill>
                </a:ln>
                <a:solidFill>
                  <a:prstClr val="white"/>
                </a:solidFill>
                <a:latin typeface="Arial Black" panose="020B0A04020102020204" pitchFamily="34" charset="0"/>
              </a:rPr>
              <a:t>prevented with optimal</a:t>
            </a:r>
          </a:p>
          <a:p>
            <a:pPr algn="ctr"/>
            <a:r>
              <a:rPr lang="en-GB" sz="900" b="1" dirty="0">
                <a:ln>
                  <a:solidFill>
                    <a:prstClr val="white">
                      <a:lumMod val="50000"/>
                    </a:prstClr>
                  </a:solidFill>
                </a:ln>
                <a:solidFill>
                  <a:prstClr val="white"/>
                </a:solidFill>
                <a:latin typeface="Arial Black" panose="020B0A04020102020204" pitchFamily="34" charset="0"/>
              </a:rPr>
              <a:t>primary care</a:t>
            </a:r>
          </a:p>
        </p:txBody>
      </p:sp>
      <p:sp>
        <p:nvSpPr>
          <p:cNvPr id="30" name="Rectangle 29"/>
          <p:cNvSpPr/>
          <p:nvPr/>
        </p:nvSpPr>
        <p:spPr>
          <a:xfrm>
            <a:off x="7596336" y="3297758"/>
            <a:ext cx="1512168" cy="923330"/>
          </a:xfrm>
          <a:prstGeom prst="rect">
            <a:avLst/>
          </a:prstGeom>
        </p:spPr>
        <p:txBody>
          <a:bodyPr wrap="square">
            <a:spAutoFit/>
          </a:bodyPr>
          <a:lstStyle/>
          <a:p>
            <a:pPr algn="r"/>
            <a:r>
              <a:rPr lang="en-GB" b="1" dirty="0">
                <a:solidFill>
                  <a:srgbClr val="A21E58"/>
                </a:solidFill>
              </a:rPr>
              <a:t>3,600</a:t>
            </a:r>
          </a:p>
          <a:p>
            <a:pPr algn="r"/>
            <a:r>
              <a:rPr lang="en-GB" sz="1200" dirty="0">
                <a:solidFill>
                  <a:prstClr val="white">
                    <a:lumMod val="50000"/>
                  </a:prstClr>
                </a:solidFill>
              </a:rPr>
              <a:t>paediatric surgical</a:t>
            </a:r>
          </a:p>
          <a:p>
            <a:pPr algn="r"/>
            <a:r>
              <a:rPr lang="en-GB" sz="1200" dirty="0">
                <a:solidFill>
                  <a:prstClr val="white">
                    <a:lumMod val="50000"/>
                  </a:prstClr>
                </a:solidFill>
              </a:rPr>
              <a:t>procedures are</a:t>
            </a:r>
          </a:p>
          <a:p>
            <a:pPr algn="r"/>
            <a:r>
              <a:rPr lang="en-GB" sz="1200" dirty="0">
                <a:solidFill>
                  <a:prstClr val="white">
                    <a:lumMod val="50000"/>
                  </a:prstClr>
                </a:solidFill>
              </a:rPr>
              <a:t>performed each year</a:t>
            </a:r>
          </a:p>
        </p:txBody>
      </p:sp>
      <p:sp>
        <p:nvSpPr>
          <p:cNvPr id="31" name="Rectangle 30"/>
          <p:cNvSpPr/>
          <p:nvPr/>
        </p:nvSpPr>
        <p:spPr>
          <a:xfrm>
            <a:off x="7619196" y="4221088"/>
            <a:ext cx="1489308" cy="1846659"/>
          </a:xfrm>
          <a:prstGeom prst="rect">
            <a:avLst/>
          </a:prstGeom>
        </p:spPr>
        <p:txBody>
          <a:bodyPr wrap="square">
            <a:spAutoFit/>
          </a:bodyPr>
          <a:lstStyle/>
          <a:p>
            <a:pPr algn="ctr"/>
            <a:r>
              <a:rPr lang="en-GB" b="1" dirty="0">
                <a:solidFill>
                  <a:srgbClr val="A21E58"/>
                </a:solidFill>
              </a:rPr>
              <a:t>&gt;50%</a:t>
            </a:r>
          </a:p>
          <a:p>
            <a:pPr algn="ctr"/>
            <a:r>
              <a:rPr lang="en-GB" sz="1200" dirty="0">
                <a:solidFill>
                  <a:prstClr val="white">
                    <a:lumMod val="50000"/>
                  </a:prstClr>
                </a:solidFill>
              </a:rPr>
              <a:t>of London hospitals</a:t>
            </a:r>
          </a:p>
          <a:p>
            <a:pPr algn="ctr"/>
            <a:r>
              <a:rPr lang="en-GB" sz="1200" dirty="0">
                <a:solidFill>
                  <a:prstClr val="white">
                    <a:lumMod val="50000"/>
                  </a:prstClr>
                </a:solidFill>
              </a:rPr>
              <a:t>report that they do</a:t>
            </a:r>
          </a:p>
          <a:p>
            <a:pPr algn="ctr"/>
            <a:r>
              <a:rPr lang="en-GB" sz="1200" dirty="0">
                <a:solidFill>
                  <a:prstClr val="white">
                    <a:lumMod val="50000"/>
                  </a:prstClr>
                </a:solidFill>
              </a:rPr>
              <a:t>not always have an</a:t>
            </a:r>
          </a:p>
          <a:p>
            <a:pPr algn="ctr"/>
            <a:r>
              <a:rPr lang="en-GB" sz="1200" dirty="0" smtClean="0">
                <a:solidFill>
                  <a:prstClr val="white">
                    <a:lumMod val="50000"/>
                  </a:prstClr>
                </a:solidFill>
              </a:rPr>
              <a:t>anaesthetist with paediatric</a:t>
            </a:r>
          </a:p>
          <a:p>
            <a:pPr algn="ctr"/>
            <a:r>
              <a:rPr lang="en-GB" sz="1200" dirty="0" smtClean="0">
                <a:solidFill>
                  <a:prstClr val="white">
                    <a:lumMod val="50000"/>
                  </a:prstClr>
                </a:solidFill>
              </a:rPr>
              <a:t>Training on </a:t>
            </a:r>
            <a:r>
              <a:rPr lang="en-GB" sz="1200" dirty="0">
                <a:solidFill>
                  <a:prstClr val="white">
                    <a:lumMod val="50000"/>
                  </a:prstClr>
                </a:solidFill>
              </a:rPr>
              <a:t>call </a:t>
            </a:r>
            <a:r>
              <a:rPr lang="en-GB" sz="1200" dirty="0" smtClean="0">
                <a:solidFill>
                  <a:prstClr val="white">
                    <a:lumMod val="50000"/>
                  </a:prstClr>
                </a:solidFill>
              </a:rPr>
              <a:t>for paediatric emergency cases.</a:t>
            </a:r>
            <a:endParaRPr lang="en-GB" sz="1200" dirty="0">
              <a:solidFill>
                <a:prstClr val="white">
                  <a:lumMod val="50000"/>
                </a:prstClr>
              </a:solidFill>
            </a:endParaRPr>
          </a:p>
        </p:txBody>
      </p:sp>
      <p:sp>
        <p:nvSpPr>
          <p:cNvPr id="2048" name="Rectangle 2047"/>
          <p:cNvSpPr/>
          <p:nvPr/>
        </p:nvSpPr>
        <p:spPr>
          <a:xfrm>
            <a:off x="5940152" y="6423719"/>
            <a:ext cx="3198298" cy="461665"/>
          </a:xfrm>
          <a:prstGeom prst="rect">
            <a:avLst/>
          </a:prstGeom>
        </p:spPr>
        <p:txBody>
          <a:bodyPr wrap="square">
            <a:spAutoFit/>
          </a:bodyPr>
          <a:lstStyle/>
          <a:p>
            <a:pPr algn="r"/>
            <a:r>
              <a:rPr lang="en-GB" sz="1200" dirty="0" smtClean="0">
                <a:solidFill>
                  <a:prstClr val="white">
                    <a:lumMod val="50000"/>
                  </a:prstClr>
                </a:solidFill>
              </a:rPr>
              <a:t>of </a:t>
            </a:r>
            <a:r>
              <a:rPr lang="en-GB" sz="1200" dirty="0">
                <a:solidFill>
                  <a:prstClr val="white">
                    <a:lumMod val="50000"/>
                  </a:prstClr>
                </a:solidFill>
              </a:rPr>
              <a:t>all NHS expenditure on patients with IBD </a:t>
            </a:r>
            <a:r>
              <a:rPr lang="en-GB" sz="1200" dirty="0" smtClean="0">
                <a:solidFill>
                  <a:prstClr val="white">
                    <a:lumMod val="50000"/>
                  </a:prstClr>
                </a:solidFill>
              </a:rPr>
              <a:t>is for </a:t>
            </a:r>
            <a:r>
              <a:rPr lang="en-GB" sz="1200" dirty="0">
                <a:solidFill>
                  <a:prstClr val="white">
                    <a:lumMod val="50000"/>
                  </a:prstClr>
                </a:solidFill>
              </a:rPr>
              <a:t>inpatient </a:t>
            </a:r>
            <a:r>
              <a:rPr lang="en-GB" sz="1200" dirty="0" smtClean="0">
                <a:solidFill>
                  <a:prstClr val="white">
                    <a:lumMod val="50000"/>
                  </a:prstClr>
                </a:solidFill>
              </a:rPr>
              <a:t>management (approximately</a:t>
            </a:r>
            <a:r>
              <a:rPr lang="en-GB" sz="1200" dirty="0">
                <a:solidFill>
                  <a:prstClr val="white">
                    <a:lumMod val="50000"/>
                  </a:prstClr>
                </a:solidFill>
              </a:rPr>
              <a:t>)</a:t>
            </a:r>
          </a:p>
        </p:txBody>
      </p:sp>
      <p:sp>
        <p:nvSpPr>
          <p:cNvPr id="38" name="Rectangle 37"/>
          <p:cNvSpPr/>
          <p:nvPr/>
        </p:nvSpPr>
        <p:spPr>
          <a:xfrm>
            <a:off x="6012160" y="6135687"/>
            <a:ext cx="864096" cy="461665"/>
          </a:xfrm>
          <a:prstGeom prst="rect">
            <a:avLst/>
          </a:prstGeom>
        </p:spPr>
        <p:txBody>
          <a:bodyPr wrap="square">
            <a:spAutoFit/>
          </a:bodyPr>
          <a:lstStyle/>
          <a:p>
            <a:pPr algn="r"/>
            <a:r>
              <a:rPr lang="en-GB" sz="2400" b="1" dirty="0" smtClean="0">
                <a:solidFill>
                  <a:prstClr val="white">
                    <a:lumMod val="50000"/>
                  </a:prstClr>
                </a:solidFill>
                <a:latin typeface="Bodoni MT Black" panose="02070A03080606020203" pitchFamily="18" charset="0"/>
              </a:rPr>
              <a:t>1/2</a:t>
            </a:r>
            <a:endParaRPr lang="en-GB" sz="2400" b="1" dirty="0">
              <a:solidFill>
                <a:prstClr val="white">
                  <a:lumMod val="50000"/>
                </a:prstClr>
              </a:solidFill>
              <a:latin typeface="Bodoni MT Black" panose="02070A03080606020203" pitchFamily="18" charset="0"/>
            </a:endParaRPr>
          </a:p>
        </p:txBody>
      </p:sp>
      <p:sp>
        <p:nvSpPr>
          <p:cNvPr id="47" name="Rectangle 46"/>
          <p:cNvSpPr/>
          <p:nvPr/>
        </p:nvSpPr>
        <p:spPr>
          <a:xfrm>
            <a:off x="4139953" y="6203022"/>
            <a:ext cx="680438" cy="615553"/>
          </a:xfrm>
          <a:prstGeom prst="rect">
            <a:avLst/>
          </a:prstGeom>
        </p:spPr>
        <p:txBody>
          <a:bodyPr wrap="square">
            <a:spAutoFit/>
          </a:bodyPr>
          <a:lstStyle/>
          <a:p>
            <a:r>
              <a:rPr lang="en-GB" sz="1200" dirty="0" smtClean="0">
                <a:solidFill>
                  <a:srgbClr val="A21E58"/>
                </a:solidFill>
                <a:latin typeface="Algerian" panose="04020705040A02060702" pitchFamily="82" charset="0"/>
              </a:rPr>
              <a:t>11% </a:t>
            </a:r>
            <a:r>
              <a:rPr lang="en-GB" sz="1050" dirty="0" smtClean="0">
                <a:solidFill>
                  <a:prstClr val="black"/>
                </a:solidFill>
              </a:rPr>
              <a:t>are done at Evelina</a:t>
            </a:r>
            <a:endParaRPr lang="en-GB" sz="1050" dirty="0">
              <a:solidFill>
                <a:prstClr val="black"/>
              </a:solidFill>
            </a:endParaRPr>
          </a:p>
        </p:txBody>
      </p:sp>
      <p:sp>
        <p:nvSpPr>
          <p:cNvPr id="48" name="TextBox 47"/>
          <p:cNvSpPr txBox="1"/>
          <p:nvPr/>
        </p:nvSpPr>
        <p:spPr>
          <a:xfrm>
            <a:off x="179512" y="5710317"/>
            <a:ext cx="1107280" cy="1077218"/>
          </a:xfrm>
          <a:prstGeom prst="rect">
            <a:avLst/>
          </a:prstGeom>
          <a:noFill/>
        </p:spPr>
        <p:txBody>
          <a:bodyPr wrap="square" rtlCol="0">
            <a:spAutoFit/>
          </a:bodyPr>
          <a:lstStyle/>
          <a:p>
            <a:r>
              <a:rPr lang="en-GB" sz="1000" dirty="0" smtClean="0">
                <a:solidFill>
                  <a:prstClr val="black"/>
                </a:solidFill>
              </a:rPr>
              <a:t>There are </a:t>
            </a:r>
          </a:p>
          <a:p>
            <a:pPr algn="ctr"/>
            <a:r>
              <a:rPr lang="en-GB" sz="1400" dirty="0" smtClean="0">
                <a:solidFill>
                  <a:srgbClr val="A21E58"/>
                </a:solidFill>
                <a:latin typeface="Algerian" panose="04020705040A02060702" pitchFamily="82" charset="0"/>
              </a:rPr>
              <a:t>130</a:t>
            </a:r>
            <a:endParaRPr lang="en-GB" sz="1400" dirty="0" smtClean="0">
              <a:solidFill>
                <a:prstClr val="black"/>
              </a:solidFill>
            </a:endParaRPr>
          </a:p>
          <a:p>
            <a:r>
              <a:rPr lang="en-GB" sz="1000" dirty="0" smtClean="0">
                <a:solidFill>
                  <a:prstClr val="black"/>
                </a:solidFill>
              </a:rPr>
              <a:t>renal transplants undertaken on children in the UK each year</a:t>
            </a:r>
          </a:p>
        </p:txBody>
      </p:sp>
      <p:sp>
        <p:nvSpPr>
          <p:cNvPr id="49" name="TextBox 48"/>
          <p:cNvSpPr txBox="1"/>
          <p:nvPr/>
        </p:nvSpPr>
        <p:spPr>
          <a:xfrm>
            <a:off x="1115616" y="5877272"/>
            <a:ext cx="1268984" cy="830997"/>
          </a:xfrm>
          <a:prstGeom prst="rect">
            <a:avLst/>
          </a:prstGeom>
          <a:noFill/>
        </p:spPr>
        <p:txBody>
          <a:bodyPr wrap="square" rtlCol="0">
            <a:spAutoFit/>
          </a:bodyPr>
          <a:lstStyle/>
          <a:p>
            <a:pPr algn="ctr"/>
            <a:r>
              <a:rPr lang="en-GB" sz="1000" dirty="0" smtClean="0">
                <a:solidFill>
                  <a:prstClr val="black"/>
                </a:solidFill>
              </a:rPr>
              <a:t>Whilst there are</a:t>
            </a:r>
            <a:r>
              <a:rPr lang="en-GB" sz="1400" dirty="0" smtClean="0">
                <a:solidFill>
                  <a:prstClr val="black"/>
                </a:solidFill>
              </a:rPr>
              <a:t> </a:t>
            </a:r>
            <a:r>
              <a:rPr lang="en-GB" sz="1400" dirty="0" smtClean="0">
                <a:solidFill>
                  <a:srgbClr val="A21E58"/>
                </a:solidFill>
                <a:latin typeface="Algerian" panose="04020705040A02060702" pitchFamily="82" charset="0"/>
              </a:rPr>
              <a:t>13 </a:t>
            </a:r>
          </a:p>
          <a:p>
            <a:pPr algn="ctr"/>
            <a:r>
              <a:rPr lang="en-GB" sz="1000" dirty="0" smtClean="0">
                <a:solidFill>
                  <a:prstClr val="black"/>
                </a:solidFill>
              </a:rPr>
              <a:t>tertiary centres across the UK, just</a:t>
            </a:r>
            <a:endParaRPr lang="en-GB" sz="1000" dirty="0">
              <a:solidFill>
                <a:prstClr val="black"/>
              </a:solidFill>
            </a:endParaRPr>
          </a:p>
        </p:txBody>
      </p:sp>
      <p:sp>
        <p:nvSpPr>
          <p:cNvPr id="50" name="Rectangle 49"/>
          <p:cNvSpPr/>
          <p:nvPr/>
        </p:nvSpPr>
        <p:spPr>
          <a:xfrm>
            <a:off x="2411760" y="6093296"/>
            <a:ext cx="1204602" cy="630942"/>
          </a:xfrm>
          <a:prstGeom prst="rect">
            <a:avLst/>
          </a:prstGeom>
        </p:spPr>
        <p:txBody>
          <a:bodyPr wrap="square">
            <a:spAutoFit/>
          </a:bodyPr>
          <a:lstStyle/>
          <a:p>
            <a:r>
              <a:rPr lang="en-GB" sz="1400" dirty="0" smtClean="0">
                <a:solidFill>
                  <a:srgbClr val="A21E58"/>
                </a:solidFill>
                <a:latin typeface="Algerian" panose="04020705040A02060702" pitchFamily="82" charset="0"/>
              </a:rPr>
              <a:t>10</a:t>
            </a:r>
            <a:r>
              <a:rPr lang="en-GB" sz="1050" dirty="0" smtClean="0">
                <a:solidFill>
                  <a:prstClr val="black"/>
                </a:solidFill>
              </a:rPr>
              <a:t> of those 13 provide renal transplantation</a:t>
            </a:r>
          </a:p>
        </p:txBody>
      </p:sp>
      <p:sp>
        <p:nvSpPr>
          <p:cNvPr id="51" name="TextBox 50"/>
          <p:cNvSpPr txBox="1"/>
          <p:nvPr/>
        </p:nvSpPr>
        <p:spPr>
          <a:xfrm>
            <a:off x="3347864" y="5684108"/>
            <a:ext cx="1375499" cy="815608"/>
          </a:xfrm>
          <a:prstGeom prst="rect">
            <a:avLst/>
          </a:prstGeom>
          <a:noFill/>
        </p:spPr>
        <p:txBody>
          <a:bodyPr wrap="square" rtlCol="0">
            <a:spAutoFit/>
          </a:bodyPr>
          <a:lstStyle/>
          <a:p>
            <a:r>
              <a:rPr lang="en-GB" sz="1400" dirty="0" smtClean="0">
                <a:solidFill>
                  <a:srgbClr val="A21E58"/>
                </a:solidFill>
                <a:latin typeface="Algerian" panose="04020705040A02060702" pitchFamily="82" charset="0"/>
              </a:rPr>
              <a:t>25% </a:t>
            </a:r>
            <a:r>
              <a:rPr lang="en-GB" sz="1100" dirty="0" smtClean="0">
                <a:solidFill>
                  <a:prstClr val="black"/>
                </a:solidFill>
              </a:rPr>
              <a:t>of UK transplants for children are  done at GOSH</a:t>
            </a:r>
            <a:endParaRPr lang="en-GB" sz="1100" dirty="0">
              <a:solidFill>
                <a:prstClr val="black"/>
              </a:solidFill>
            </a:endParaRPr>
          </a:p>
        </p:txBody>
      </p:sp>
    </p:spTree>
    <p:extLst>
      <p:ext uri="{BB962C8B-B14F-4D97-AF65-F5344CB8AC3E}">
        <p14:creationId xmlns:p14="http://schemas.microsoft.com/office/powerpoint/2010/main" val="3715873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ular Callout 7"/>
          <p:cNvSpPr/>
          <p:nvPr/>
        </p:nvSpPr>
        <p:spPr>
          <a:xfrm rot="5400000">
            <a:off x="7185522" y="612767"/>
            <a:ext cx="1497476" cy="1901684"/>
          </a:xfrm>
          <a:custGeom>
            <a:avLst/>
            <a:gdLst>
              <a:gd name="connsiteX0" fmla="*/ 0 w 1224136"/>
              <a:gd name="connsiteY0" fmla="*/ 0 h 1108883"/>
              <a:gd name="connsiteX1" fmla="*/ 204023 w 1224136"/>
              <a:gd name="connsiteY1" fmla="*/ 0 h 1108883"/>
              <a:gd name="connsiteX2" fmla="*/ 204023 w 1224136"/>
              <a:gd name="connsiteY2" fmla="*/ 0 h 1108883"/>
              <a:gd name="connsiteX3" fmla="*/ 510057 w 1224136"/>
              <a:gd name="connsiteY3" fmla="*/ 0 h 1108883"/>
              <a:gd name="connsiteX4" fmla="*/ 1224136 w 1224136"/>
              <a:gd name="connsiteY4" fmla="*/ 0 h 1108883"/>
              <a:gd name="connsiteX5" fmla="*/ 1224136 w 1224136"/>
              <a:gd name="connsiteY5" fmla="*/ 646848 h 1108883"/>
              <a:gd name="connsiteX6" fmla="*/ 1224136 w 1224136"/>
              <a:gd name="connsiteY6" fmla="*/ 646848 h 1108883"/>
              <a:gd name="connsiteX7" fmla="*/ 1224136 w 1224136"/>
              <a:gd name="connsiteY7" fmla="*/ 924069 h 1108883"/>
              <a:gd name="connsiteX8" fmla="*/ 1224136 w 1224136"/>
              <a:gd name="connsiteY8" fmla="*/ 1108883 h 1108883"/>
              <a:gd name="connsiteX9" fmla="*/ 510057 w 1224136"/>
              <a:gd name="connsiteY9" fmla="*/ 1108883 h 1108883"/>
              <a:gd name="connsiteX10" fmla="*/ 191369 w 1224136"/>
              <a:gd name="connsiteY10" fmla="*/ 1283776 h 1108883"/>
              <a:gd name="connsiteX11" fmla="*/ 204023 w 1224136"/>
              <a:gd name="connsiteY11" fmla="*/ 1108883 h 1108883"/>
              <a:gd name="connsiteX12" fmla="*/ 0 w 1224136"/>
              <a:gd name="connsiteY12" fmla="*/ 1108883 h 1108883"/>
              <a:gd name="connsiteX13" fmla="*/ 0 w 1224136"/>
              <a:gd name="connsiteY13" fmla="*/ 924069 h 1108883"/>
              <a:gd name="connsiteX14" fmla="*/ 0 w 1224136"/>
              <a:gd name="connsiteY14" fmla="*/ 646848 h 1108883"/>
              <a:gd name="connsiteX15" fmla="*/ 0 w 1224136"/>
              <a:gd name="connsiteY15" fmla="*/ 646848 h 1108883"/>
              <a:gd name="connsiteX16" fmla="*/ 0 w 1224136"/>
              <a:gd name="connsiteY16" fmla="*/ 0 h 1108883"/>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91369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03905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0 w 1224136"/>
              <a:gd name="connsiteY0" fmla="*/ 0 h 1352807"/>
              <a:gd name="connsiteX1" fmla="*/ 204023 w 1224136"/>
              <a:gd name="connsiteY1" fmla="*/ 0 h 1352807"/>
              <a:gd name="connsiteX2" fmla="*/ 204023 w 1224136"/>
              <a:gd name="connsiteY2" fmla="*/ 0 h 1352807"/>
              <a:gd name="connsiteX3" fmla="*/ 510057 w 1224136"/>
              <a:gd name="connsiteY3" fmla="*/ 0 h 1352807"/>
              <a:gd name="connsiteX4" fmla="*/ 1224136 w 1224136"/>
              <a:gd name="connsiteY4" fmla="*/ 0 h 1352807"/>
              <a:gd name="connsiteX5" fmla="*/ 1224136 w 1224136"/>
              <a:gd name="connsiteY5" fmla="*/ 646848 h 1352807"/>
              <a:gd name="connsiteX6" fmla="*/ 1224136 w 1224136"/>
              <a:gd name="connsiteY6" fmla="*/ 646848 h 1352807"/>
              <a:gd name="connsiteX7" fmla="*/ 1224136 w 1224136"/>
              <a:gd name="connsiteY7" fmla="*/ 924069 h 1352807"/>
              <a:gd name="connsiteX8" fmla="*/ 1224136 w 1224136"/>
              <a:gd name="connsiteY8" fmla="*/ 1108883 h 1352807"/>
              <a:gd name="connsiteX9" fmla="*/ 510057 w 1224136"/>
              <a:gd name="connsiteY9" fmla="*/ 1108883 h 1352807"/>
              <a:gd name="connsiteX10" fmla="*/ 185136 w 1224136"/>
              <a:gd name="connsiteY10" fmla="*/ 1352807 h 1352807"/>
              <a:gd name="connsiteX11" fmla="*/ 156318 w 1224136"/>
              <a:gd name="connsiteY11" fmla="*/ 1100932 h 1352807"/>
              <a:gd name="connsiteX12" fmla="*/ 0 w 1224136"/>
              <a:gd name="connsiteY12" fmla="*/ 1108883 h 1352807"/>
              <a:gd name="connsiteX13" fmla="*/ 0 w 1224136"/>
              <a:gd name="connsiteY13" fmla="*/ 924069 h 1352807"/>
              <a:gd name="connsiteX14" fmla="*/ 0 w 1224136"/>
              <a:gd name="connsiteY14" fmla="*/ 646848 h 1352807"/>
              <a:gd name="connsiteX15" fmla="*/ 0 w 1224136"/>
              <a:gd name="connsiteY15" fmla="*/ 646848 h 1352807"/>
              <a:gd name="connsiteX16" fmla="*/ 0 w 1224136"/>
              <a:gd name="connsiteY16" fmla="*/ 0 h 1352807"/>
              <a:gd name="connsiteX0" fmla="*/ 4401 w 1228537"/>
              <a:gd name="connsiteY0" fmla="*/ 0 h 1370065"/>
              <a:gd name="connsiteX1" fmla="*/ 208424 w 1228537"/>
              <a:gd name="connsiteY1" fmla="*/ 0 h 1370065"/>
              <a:gd name="connsiteX2" fmla="*/ 208424 w 1228537"/>
              <a:gd name="connsiteY2" fmla="*/ 0 h 1370065"/>
              <a:gd name="connsiteX3" fmla="*/ 514458 w 1228537"/>
              <a:gd name="connsiteY3" fmla="*/ 0 h 1370065"/>
              <a:gd name="connsiteX4" fmla="*/ 1228537 w 1228537"/>
              <a:gd name="connsiteY4" fmla="*/ 0 h 1370065"/>
              <a:gd name="connsiteX5" fmla="*/ 1228537 w 1228537"/>
              <a:gd name="connsiteY5" fmla="*/ 646848 h 1370065"/>
              <a:gd name="connsiteX6" fmla="*/ 1228537 w 1228537"/>
              <a:gd name="connsiteY6" fmla="*/ 646848 h 1370065"/>
              <a:gd name="connsiteX7" fmla="*/ 1228537 w 1228537"/>
              <a:gd name="connsiteY7" fmla="*/ 924069 h 1370065"/>
              <a:gd name="connsiteX8" fmla="*/ 1228537 w 1228537"/>
              <a:gd name="connsiteY8" fmla="*/ 1108883 h 1370065"/>
              <a:gd name="connsiteX9" fmla="*/ 514458 w 1228537"/>
              <a:gd name="connsiteY9" fmla="*/ 1108883 h 1370065"/>
              <a:gd name="connsiteX10" fmla="*/ 0 w 1228537"/>
              <a:gd name="connsiteY10" fmla="*/ 1370065 h 1370065"/>
              <a:gd name="connsiteX11" fmla="*/ 160719 w 1228537"/>
              <a:gd name="connsiteY11" fmla="*/ 1100932 h 1370065"/>
              <a:gd name="connsiteX12" fmla="*/ 4401 w 1228537"/>
              <a:gd name="connsiteY12" fmla="*/ 1108883 h 1370065"/>
              <a:gd name="connsiteX13" fmla="*/ 4401 w 1228537"/>
              <a:gd name="connsiteY13" fmla="*/ 924069 h 1370065"/>
              <a:gd name="connsiteX14" fmla="*/ 4401 w 1228537"/>
              <a:gd name="connsiteY14" fmla="*/ 646848 h 1370065"/>
              <a:gd name="connsiteX15" fmla="*/ 4401 w 1228537"/>
              <a:gd name="connsiteY15" fmla="*/ 646848 h 1370065"/>
              <a:gd name="connsiteX16" fmla="*/ 4401 w 1228537"/>
              <a:gd name="connsiteY16" fmla="*/ 0 h 1370065"/>
              <a:gd name="connsiteX0" fmla="*/ 0 w 1224136"/>
              <a:gd name="connsiteY0" fmla="*/ 0 h 1375817"/>
              <a:gd name="connsiteX1" fmla="*/ 204023 w 1224136"/>
              <a:gd name="connsiteY1" fmla="*/ 0 h 1375817"/>
              <a:gd name="connsiteX2" fmla="*/ 204023 w 1224136"/>
              <a:gd name="connsiteY2" fmla="*/ 0 h 1375817"/>
              <a:gd name="connsiteX3" fmla="*/ 510057 w 1224136"/>
              <a:gd name="connsiteY3" fmla="*/ 0 h 1375817"/>
              <a:gd name="connsiteX4" fmla="*/ 1224136 w 1224136"/>
              <a:gd name="connsiteY4" fmla="*/ 0 h 1375817"/>
              <a:gd name="connsiteX5" fmla="*/ 1224136 w 1224136"/>
              <a:gd name="connsiteY5" fmla="*/ 646848 h 1375817"/>
              <a:gd name="connsiteX6" fmla="*/ 1224136 w 1224136"/>
              <a:gd name="connsiteY6" fmla="*/ 646848 h 1375817"/>
              <a:gd name="connsiteX7" fmla="*/ 1224136 w 1224136"/>
              <a:gd name="connsiteY7" fmla="*/ 924069 h 1375817"/>
              <a:gd name="connsiteX8" fmla="*/ 1224136 w 1224136"/>
              <a:gd name="connsiteY8" fmla="*/ 1108883 h 1375817"/>
              <a:gd name="connsiteX9" fmla="*/ 510057 w 1224136"/>
              <a:gd name="connsiteY9" fmla="*/ 1108883 h 1375817"/>
              <a:gd name="connsiteX10" fmla="*/ 97137 w 1224136"/>
              <a:gd name="connsiteY10" fmla="*/ 1375817 h 1375817"/>
              <a:gd name="connsiteX11" fmla="*/ 156318 w 1224136"/>
              <a:gd name="connsiteY11" fmla="*/ 1100932 h 1375817"/>
              <a:gd name="connsiteX12" fmla="*/ 0 w 1224136"/>
              <a:gd name="connsiteY12" fmla="*/ 1108883 h 1375817"/>
              <a:gd name="connsiteX13" fmla="*/ 0 w 1224136"/>
              <a:gd name="connsiteY13" fmla="*/ 924069 h 1375817"/>
              <a:gd name="connsiteX14" fmla="*/ 0 w 1224136"/>
              <a:gd name="connsiteY14" fmla="*/ 646848 h 1375817"/>
              <a:gd name="connsiteX15" fmla="*/ 0 w 1224136"/>
              <a:gd name="connsiteY15" fmla="*/ 646848 h 1375817"/>
              <a:gd name="connsiteX16" fmla="*/ 0 w 1224136"/>
              <a:gd name="connsiteY16" fmla="*/ 0 h 137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4136" h="1375817">
                <a:moveTo>
                  <a:pt x="0" y="0"/>
                </a:moveTo>
                <a:lnTo>
                  <a:pt x="204023" y="0"/>
                </a:lnTo>
                <a:lnTo>
                  <a:pt x="204023" y="0"/>
                </a:lnTo>
                <a:lnTo>
                  <a:pt x="510057" y="0"/>
                </a:lnTo>
                <a:lnTo>
                  <a:pt x="1224136" y="0"/>
                </a:lnTo>
                <a:lnTo>
                  <a:pt x="1224136" y="646848"/>
                </a:lnTo>
                <a:lnTo>
                  <a:pt x="1224136" y="646848"/>
                </a:lnTo>
                <a:lnTo>
                  <a:pt x="1224136" y="924069"/>
                </a:lnTo>
                <a:lnTo>
                  <a:pt x="1224136" y="1108883"/>
                </a:lnTo>
                <a:lnTo>
                  <a:pt x="510057" y="1108883"/>
                </a:lnTo>
                <a:lnTo>
                  <a:pt x="97137" y="1375817"/>
                </a:lnTo>
                <a:lnTo>
                  <a:pt x="156318" y="1100932"/>
                </a:lnTo>
                <a:lnTo>
                  <a:pt x="0" y="1108883"/>
                </a:lnTo>
                <a:lnTo>
                  <a:pt x="0" y="924069"/>
                </a:lnTo>
                <a:lnTo>
                  <a:pt x="0" y="646848"/>
                </a:lnTo>
                <a:lnTo>
                  <a:pt x="0" y="64684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158246" y="66495"/>
            <a:ext cx="8875809" cy="1058249"/>
          </a:xfrm>
          <a:solidFill>
            <a:srgbClr val="0070C0"/>
          </a:solidFill>
        </p:spPr>
        <p:txBody>
          <a:bodyPr>
            <a:normAutofit fontScale="90000"/>
          </a:bodyPr>
          <a:lstStyle/>
          <a:p>
            <a:r>
              <a:rPr lang="en-GB" dirty="0" smtClean="0"/>
              <a:t>What do children, young people and families think?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12</a:t>
            </a:fld>
            <a:endParaRPr lang="en-GB" dirty="0">
              <a:solidFill>
                <a:srgbClr val="3F3F3F">
                  <a:lumMod val="50000"/>
                </a:srgbClr>
              </a:solidFill>
            </a:endParaRPr>
          </a:p>
        </p:txBody>
      </p:sp>
      <p:sp>
        <p:nvSpPr>
          <p:cNvPr id="20" name="Oval 19"/>
          <p:cNvSpPr>
            <a:spLocks noChangeAspect="1"/>
          </p:cNvSpPr>
          <p:nvPr/>
        </p:nvSpPr>
        <p:spPr>
          <a:xfrm>
            <a:off x="2843808" y="2179233"/>
            <a:ext cx="963668"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ular Callout 7"/>
          <p:cNvSpPr/>
          <p:nvPr/>
        </p:nvSpPr>
        <p:spPr>
          <a:xfrm rot="5400000">
            <a:off x="4121012" y="4508476"/>
            <a:ext cx="1848055" cy="1897652"/>
          </a:xfrm>
          <a:custGeom>
            <a:avLst/>
            <a:gdLst>
              <a:gd name="connsiteX0" fmla="*/ 0 w 1224136"/>
              <a:gd name="connsiteY0" fmla="*/ 0 h 1108883"/>
              <a:gd name="connsiteX1" fmla="*/ 204023 w 1224136"/>
              <a:gd name="connsiteY1" fmla="*/ 0 h 1108883"/>
              <a:gd name="connsiteX2" fmla="*/ 204023 w 1224136"/>
              <a:gd name="connsiteY2" fmla="*/ 0 h 1108883"/>
              <a:gd name="connsiteX3" fmla="*/ 510057 w 1224136"/>
              <a:gd name="connsiteY3" fmla="*/ 0 h 1108883"/>
              <a:gd name="connsiteX4" fmla="*/ 1224136 w 1224136"/>
              <a:gd name="connsiteY4" fmla="*/ 0 h 1108883"/>
              <a:gd name="connsiteX5" fmla="*/ 1224136 w 1224136"/>
              <a:gd name="connsiteY5" fmla="*/ 646848 h 1108883"/>
              <a:gd name="connsiteX6" fmla="*/ 1224136 w 1224136"/>
              <a:gd name="connsiteY6" fmla="*/ 646848 h 1108883"/>
              <a:gd name="connsiteX7" fmla="*/ 1224136 w 1224136"/>
              <a:gd name="connsiteY7" fmla="*/ 924069 h 1108883"/>
              <a:gd name="connsiteX8" fmla="*/ 1224136 w 1224136"/>
              <a:gd name="connsiteY8" fmla="*/ 1108883 h 1108883"/>
              <a:gd name="connsiteX9" fmla="*/ 510057 w 1224136"/>
              <a:gd name="connsiteY9" fmla="*/ 1108883 h 1108883"/>
              <a:gd name="connsiteX10" fmla="*/ 191369 w 1224136"/>
              <a:gd name="connsiteY10" fmla="*/ 1283776 h 1108883"/>
              <a:gd name="connsiteX11" fmla="*/ 204023 w 1224136"/>
              <a:gd name="connsiteY11" fmla="*/ 1108883 h 1108883"/>
              <a:gd name="connsiteX12" fmla="*/ 0 w 1224136"/>
              <a:gd name="connsiteY12" fmla="*/ 1108883 h 1108883"/>
              <a:gd name="connsiteX13" fmla="*/ 0 w 1224136"/>
              <a:gd name="connsiteY13" fmla="*/ 924069 h 1108883"/>
              <a:gd name="connsiteX14" fmla="*/ 0 w 1224136"/>
              <a:gd name="connsiteY14" fmla="*/ 646848 h 1108883"/>
              <a:gd name="connsiteX15" fmla="*/ 0 w 1224136"/>
              <a:gd name="connsiteY15" fmla="*/ 646848 h 1108883"/>
              <a:gd name="connsiteX16" fmla="*/ 0 w 1224136"/>
              <a:gd name="connsiteY16" fmla="*/ 0 h 1108883"/>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91369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03905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127498 w 1351634"/>
              <a:gd name="connsiteY0" fmla="*/ 0 h 1333603"/>
              <a:gd name="connsiteX1" fmla="*/ 331521 w 1351634"/>
              <a:gd name="connsiteY1" fmla="*/ 0 h 1333603"/>
              <a:gd name="connsiteX2" fmla="*/ 331521 w 1351634"/>
              <a:gd name="connsiteY2" fmla="*/ 0 h 1333603"/>
              <a:gd name="connsiteX3" fmla="*/ 637555 w 1351634"/>
              <a:gd name="connsiteY3" fmla="*/ 0 h 1333603"/>
              <a:gd name="connsiteX4" fmla="*/ 1351634 w 1351634"/>
              <a:gd name="connsiteY4" fmla="*/ 0 h 1333603"/>
              <a:gd name="connsiteX5" fmla="*/ 1351634 w 1351634"/>
              <a:gd name="connsiteY5" fmla="*/ 646848 h 1333603"/>
              <a:gd name="connsiteX6" fmla="*/ 1351634 w 1351634"/>
              <a:gd name="connsiteY6" fmla="*/ 646848 h 1333603"/>
              <a:gd name="connsiteX7" fmla="*/ 1351634 w 1351634"/>
              <a:gd name="connsiteY7" fmla="*/ 924069 h 1333603"/>
              <a:gd name="connsiteX8" fmla="*/ 1351634 w 1351634"/>
              <a:gd name="connsiteY8" fmla="*/ 1108883 h 1333603"/>
              <a:gd name="connsiteX9" fmla="*/ 637555 w 1351634"/>
              <a:gd name="connsiteY9" fmla="*/ 1108883 h 1333603"/>
              <a:gd name="connsiteX10" fmla="*/ 0 w 1351634"/>
              <a:gd name="connsiteY10" fmla="*/ 1333603 h 1333603"/>
              <a:gd name="connsiteX11" fmla="*/ 283816 w 1351634"/>
              <a:gd name="connsiteY11" fmla="*/ 1100932 h 1333603"/>
              <a:gd name="connsiteX12" fmla="*/ 127498 w 1351634"/>
              <a:gd name="connsiteY12" fmla="*/ 1108883 h 1333603"/>
              <a:gd name="connsiteX13" fmla="*/ 127498 w 1351634"/>
              <a:gd name="connsiteY13" fmla="*/ 924069 h 1333603"/>
              <a:gd name="connsiteX14" fmla="*/ 127498 w 1351634"/>
              <a:gd name="connsiteY14" fmla="*/ 646848 h 1333603"/>
              <a:gd name="connsiteX15" fmla="*/ 127498 w 1351634"/>
              <a:gd name="connsiteY15" fmla="*/ 646848 h 1333603"/>
              <a:gd name="connsiteX16" fmla="*/ 127498 w 1351634"/>
              <a:gd name="connsiteY16" fmla="*/ 0 h 133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51634" h="1333603">
                <a:moveTo>
                  <a:pt x="127498" y="0"/>
                </a:moveTo>
                <a:lnTo>
                  <a:pt x="331521" y="0"/>
                </a:lnTo>
                <a:lnTo>
                  <a:pt x="331521" y="0"/>
                </a:lnTo>
                <a:lnTo>
                  <a:pt x="637555" y="0"/>
                </a:lnTo>
                <a:lnTo>
                  <a:pt x="1351634" y="0"/>
                </a:lnTo>
                <a:lnTo>
                  <a:pt x="1351634" y="646848"/>
                </a:lnTo>
                <a:lnTo>
                  <a:pt x="1351634" y="646848"/>
                </a:lnTo>
                <a:lnTo>
                  <a:pt x="1351634" y="924069"/>
                </a:lnTo>
                <a:lnTo>
                  <a:pt x="1351634" y="1108883"/>
                </a:lnTo>
                <a:lnTo>
                  <a:pt x="637555" y="1108883"/>
                </a:lnTo>
                <a:lnTo>
                  <a:pt x="0" y="1333603"/>
                </a:lnTo>
                <a:lnTo>
                  <a:pt x="283816" y="1100932"/>
                </a:lnTo>
                <a:lnTo>
                  <a:pt x="127498" y="1108883"/>
                </a:lnTo>
                <a:lnTo>
                  <a:pt x="127498" y="924069"/>
                </a:lnTo>
                <a:lnTo>
                  <a:pt x="127498" y="646848"/>
                </a:lnTo>
                <a:lnTo>
                  <a:pt x="127498" y="646848"/>
                </a:lnTo>
                <a:lnTo>
                  <a:pt x="127498"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TextBox 14"/>
          <p:cNvSpPr txBox="1"/>
          <p:nvPr/>
        </p:nvSpPr>
        <p:spPr>
          <a:xfrm>
            <a:off x="4322617" y="4748406"/>
            <a:ext cx="1762482" cy="1969770"/>
          </a:xfrm>
          <a:prstGeom prst="rect">
            <a:avLst/>
          </a:prstGeom>
          <a:noFill/>
        </p:spPr>
        <p:txBody>
          <a:bodyPr wrap="square" rtlCol="0">
            <a:spAutoFit/>
          </a:bodyPr>
          <a:lstStyle/>
          <a:p>
            <a:pPr algn="ctr"/>
            <a:r>
              <a:rPr lang="en-GB" dirty="0" smtClean="0">
                <a:solidFill>
                  <a:srgbClr val="3F3F3F"/>
                </a:solidFill>
                <a:ea typeface="Arial Unicode MS" pitchFamily="34" charset="-128"/>
                <a:cs typeface="Arial Unicode MS" pitchFamily="34" charset="-128"/>
              </a:rPr>
              <a:t>I need </a:t>
            </a:r>
            <a:r>
              <a:rPr lang="en-GB" b="1" dirty="0" smtClean="0">
                <a:solidFill>
                  <a:srgbClr val="3F3F3F"/>
                </a:solidFill>
                <a:ea typeface="Arial Unicode MS" pitchFamily="34" charset="-128"/>
                <a:cs typeface="Arial Unicode MS" pitchFamily="34" charset="-128"/>
              </a:rPr>
              <a:t>rapid access </a:t>
            </a:r>
            <a:r>
              <a:rPr lang="en-GB" dirty="0" smtClean="0">
                <a:solidFill>
                  <a:srgbClr val="3F3F3F"/>
                </a:solidFill>
                <a:ea typeface="Arial Unicode MS" pitchFamily="34" charset="-128"/>
                <a:cs typeface="Arial Unicode MS" pitchFamily="34" charset="-128"/>
              </a:rPr>
              <a:t>to someone I can talk to when I feel depressed</a:t>
            </a:r>
            <a:endParaRPr lang="en-GB" b="1" dirty="0">
              <a:solidFill>
                <a:srgbClr val="3F3F3F"/>
              </a:solidFill>
              <a:ea typeface="Arial Unicode MS" pitchFamily="34" charset="-128"/>
              <a:cs typeface="Arial Unicode MS" pitchFamily="34" charset="-128"/>
            </a:endParaRPr>
          </a:p>
          <a:p>
            <a:pPr algn="ctr"/>
            <a:endParaRPr lang="en-GB" sz="1600" dirty="0">
              <a:solidFill>
                <a:srgbClr val="3F3F3F"/>
              </a:solidFill>
            </a:endParaRPr>
          </a:p>
          <a:p>
            <a:endParaRPr lang="en-GB" sz="1600" dirty="0">
              <a:solidFill>
                <a:srgbClr val="3F3F3F"/>
              </a:solidFill>
            </a:endParaRPr>
          </a:p>
        </p:txBody>
      </p:sp>
      <p:sp>
        <p:nvSpPr>
          <p:cNvPr id="32" name="Rectangular Callout 31"/>
          <p:cNvSpPr/>
          <p:nvPr/>
        </p:nvSpPr>
        <p:spPr>
          <a:xfrm rot="10800000">
            <a:off x="132073" y="3645355"/>
            <a:ext cx="2418490" cy="2114832"/>
          </a:xfrm>
          <a:custGeom>
            <a:avLst/>
            <a:gdLst>
              <a:gd name="connsiteX0" fmla="*/ 0 w 1366763"/>
              <a:gd name="connsiteY0" fmla="*/ 0 h 1504172"/>
              <a:gd name="connsiteX1" fmla="*/ 227794 w 1366763"/>
              <a:gd name="connsiteY1" fmla="*/ 0 h 1504172"/>
              <a:gd name="connsiteX2" fmla="*/ 227794 w 1366763"/>
              <a:gd name="connsiteY2" fmla="*/ 0 h 1504172"/>
              <a:gd name="connsiteX3" fmla="*/ 569485 w 1366763"/>
              <a:gd name="connsiteY3" fmla="*/ 0 h 1504172"/>
              <a:gd name="connsiteX4" fmla="*/ 1366763 w 1366763"/>
              <a:gd name="connsiteY4" fmla="*/ 0 h 1504172"/>
              <a:gd name="connsiteX5" fmla="*/ 1366763 w 1366763"/>
              <a:gd name="connsiteY5" fmla="*/ 877434 h 1504172"/>
              <a:gd name="connsiteX6" fmla="*/ 1366763 w 1366763"/>
              <a:gd name="connsiteY6" fmla="*/ 877434 h 1504172"/>
              <a:gd name="connsiteX7" fmla="*/ 1366763 w 1366763"/>
              <a:gd name="connsiteY7" fmla="*/ 1253477 h 1504172"/>
              <a:gd name="connsiteX8" fmla="*/ 1366763 w 1366763"/>
              <a:gd name="connsiteY8" fmla="*/ 1504172 h 1504172"/>
              <a:gd name="connsiteX9" fmla="*/ 569485 w 1366763"/>
              <a:gd name="connsiteY9" fmla="*/ 1504172 h 1504172"/>
              <a:gd name="connsiteX10" fmla="*/ 227794 w 1366763"/>
              <a:gd name="connsiteY10" fmla="*/ 1504172 h 1504172"/>
              <a:gd name="connsiteX11" fmla="*/ 227794 w 1366763"/>
              <a:gd name="connsiteY11" fmla="*/ 1504172 h 1504172"/>
              <a:gd name="connsiteX12" fmla="*/ 0 w 1366763"/>
              <a:gd name="connsiteY12" fmla="*/ 1504172 h 1504172"/>
              <a:gd name="connsiteX13" fmla="*/ 0 w 1366763"/>
              <a:gd name="connsiteY13" fmla="*/ 1253477 h 1504172"/>
              <a:gd name="connsiteX14" fmla="*/ -92598 w 1366763"/>
              <a:gd name="connsiteY14" fmla="*/ 1305952 h 1504172"/>
              <a:gd name="connsiteX15" fmla="*/ 0 w 1366763"/>
              <a:gd name="connsiteY15" fmla="*/ 877434 h 1504172"/>
              <a:gd name="connsiteX16" fmla="*/ 0 w 1366763"/>
              <a:gd name="connsiteY16" fmla="*/ 0 h 1504172"/>
              <a:gd name="connsiteX0" fmla="*/ 92598 w 1459361"/>
              <a:gd name="connsiteY0" fmla="*/ 0 h 1504172"/>
              <a:gd name="connsiteX1" fmla="*/ 320392 w 1459361"/>
              <a:gd name="connsiteY1" fmla="*/ 0 h 1504172"/>
              <a:gd name="connsiteX2" fmla="*/ 320392 w 1459361"/>
              <a:gd name="connsiteY2" fmla="*/ 0 h 1504172"/>
              <a:gd name="connsiteX3" fmla="*/ 662083 w 1459361"/>
              <a:gd name="connsiteY3" fmla="*/ 0 h 1504172"/>
              <a:gd name="connsiteX4" fmla="*/ 1459361 w 1459361"/>
              <a:gd name="connsiteY4" fmla="*/ 0 h 1504172"/>
              <a:gd name="connsiteX5" fmla="*/ 1459361 w 1459361"/>
              <a:gd name="connsiteY5" fmla="*/ 877434 h 1504172"/>
              <a:gd name="connsiteX6" fmla="*/ 1459361 w 1459361"/>
              <a:gd name="connsiteY6" fmla="*/ 877434 h 1504172"/>
              <a:gd name="connsiteX7" fmla="*/ 1459361 w 1459361"/>
              <a:gd name="connsiteY7" fmla="*/ 1253477 h 1504172"/>
              <a:gd name="connsiteX8" fmla="*/ 1459361 w 1459361"/>
              <a:gd name="connsiteY8" fmla="*/ 1504172 h 1504172"/>
              <a:gd name="connsiteX9" fmla="*/ 662083 w 1459361"/>
              <a:gd name="connsiteY9" fmla="*/ 1504172 h 1504172"/>
              <a:gd name="connsiteX10" fmla="*/ 320392 w 1459361"/>
              <a:gd name="connsiteY10" fmla="*/ 1504172 h 1504172"/>
              <a:gd name="connsiteX11" fmla="*/ 320392 w 1459361"/>
              <a:gd name="connsiteY11" fmla="*/ 1504172 h 1504172"/>
              <a:gd name="connsiteX12" fmla="*/ 92598 w 1459361"/>
              <a:gd name="connsiteY12" fmla="*/ 1504172 h 1504172"/>
              <a:gd name="connsiteX13" fmla="*/ 92598 w 1459361"/>
              <a:gd name="connsiteY13" fmla="*/ 1340941 h 1504172"/>
              <a:gd name="connsiteX14" fmla="*/ 0 w 1459361"/>
              <a:gd name="connsiteY14" fmla="*/ 1305952 h 1504172"/>
              <a:gd name="connsiteX15" fmla="*/ 92598 w 1459361"/>
              <a:gd name="connsiteY15" fmla="*/ 877434 h 1504172"/>
              <a:gd name="connsiteX16" fmla="*/ 92598 w 1459361"/>
              <a:gd name="connsiteY16" fmla="*/ 0 h 1504172"/>
              <a:gd name="connsiteX0" fmla="*/ 156208 w 1522971"/>
              <a:gd name="connsiteY0" fmla="*/ 0 h 1504172"/>
              <a:gd name="connsiteX1" fmla="*/ 384002 w 1522971"/>
              <a:gd name="connsiteY1" fmla="*/ 0 h 1504172"/>
              <a:gd name="connsiteX2" fmla="*/ 384002 w 1522971"/>
              <a:gd name="connsiteY2" fmla="*/ 0 h 1504172"/>
              <a:gd name="connsiteX3" fmla="*/ 725693 w 1522971"/>
              <a:gd name="connsiteY3" fmla="*/ 0 h 1504172"/>
              <a:gd name="connsiteX4" fmla="*/ 1522971 w 1522971"/>
              <a:gd name="connsiteY4" fmla="*/ 0 h 1504172"/>
              <a:gd name="connsiteX5" fmla="*/ 1522971 w 1522971"/>
              <a:gd name="connsiteY5" fmla="*/ 877434 h 1504172"/>
              <a:gd name="connsiteX6" fmla="*/ 1522971 w 1522971"/>
              <a:gd name="connsiteY6" fmla="*/ 877434 h 1504172"/>
              <a:gd name="connsiteX7" fmla="*/ 1522971 w 1522971"/>
              <a:gd name="connsiteY7" fmla="*/ 1253477 h 1504172"/>
              <a:gd name="connsiteX8" fmla="*/ 1522971 w 1522971"/>
              <a:gd name="connsiteY8" fmla="*/ 1504172 h 1504172"/>
              <a:gd name="connsiteX9" fmla="*/ 725693 w 1522971"/>
              <a:gd name="connsiteY9" fmla="*/ 1504172 h 1504172"/>
              <a:gd name="connsiteX10" fmla="*/ 384002 w 1522971"/>
              <a:gd name="connsiteY10" fmla="*/ 1504172 h 1504172"/>
              <a:gd name="connsiteX11" fmla="*/ 384002 w 1522971"/>
              <a:gd name="connsiteY11" fmla="*/ 1504172 h 1504172"/>
              <a:gd name="connsiteX12" fmla="*/ 156208 w 1522971"/>
              <a:gd name="connsiteY12" fmla="*/ 1504172 h 1504172"/>
              <a:gd name="connsiteX13" fmla="*/ 156208 w 1522971"/>
              <a:gd name="connsiteY13" fmla="*/ 1340941 h 1504172"/>
              <a:gd name="connsiteX14" fmla="*/ 0 w 1522971"/>
              <a:gd name="connsiteY14" fmla="*/ 1496783 h 1504172"/>
              <a:gd name="connsiteX15" fmla="*/ 156208 w 1522971"/>
              <a:gd name="connsiteY15" fmla="*/ 877434 h 1504172"/>
              <a:gd name="connsiteX16" fmla="*/ 156208 w 1522971"/>
              <a:gd name="connsiteY16" fmla="*/ 0 h 1504172"/>
              <a:gd name="connsiteX0" fmla="*/ 176997 w 1543760"/>
              <a:gd name="connsiteY0" fmla="*/ 0 h 1504172"/>
              <a:gd name="connsiteX1" fmla="*/ 404791 w 1543760"/>
              <a:gd name="connsiteY1" fmla="*/ 0 h 1504172"/>
              <a:gd name="connsiteX2" fmla="*/ 404791 w 1543760"/>
              <a:gd name="connsiteY2" fmla="*/ 0 h 1504172"/>
              <a:gd name="connsiteX3" fmla="*/ 746482 w 1543760"/>
              <a:gd name="connsiteY3" fmla="*/ 0 h 1504172"/>
              <a:gd name="connsiteX4" fmla="*/ 1543760 w 1543760"/>
              <a:gd name="connsiteY4" fmla="*/ 0 h 1504172"/>
              <a:gd name="connsiteX5" fmla="*/ 1543760 w 1543760"/>
              <a:gd name="connsiteY5" fmla="*/ 877434 h 1504172"/>
              <a:gd name="connsiteX6" fmla="*/ 1543760 w 1543760"/>
              <a:gd name="connsiteY6" fmla="*/ 877434 h 1504172"/>
              <a:gd name="connsiteX7" fmla="*/ 1543760 w 1543760"/>
              <a:gd name="connsiteY7" fmla="*/ 1253477 h 1504172"/>
              <a:gd name="connsiteX8" fmla="*/ 1543760 w 1543760"/>
              <a:gd name="connsiteY8" fmla="*/ 1504172 h 1504172"/>
              <a:gd name="connsiteX9" fmla="*/ 746482 w 1543760"/>
              <a:gd name="connsiteY9" fmla="*/ 1504172 h 1504172"/>
              <a:gd name="connsiteX10" fmla="*/ 404791 w 1543760"/>
              <a:gd name="connsiteY10" fmla="*/ 1504172 h 1504172"/>
              <a:gd name="connsiteX11" fmla="*/ 404791 w 1543760"/>
              <a:gd name="connsiteY11" fmla="*/ 1504172 h 1504172"/>
              <a:gd name="connsiteX12" fmla="*/ 176997 w 1543760"/>
              <a:gd name="connsiteY12" fmla="*/ 1504172 h 1504172"/>
              <a:gd name="connsiteX13" fmla="*/ 176997 w 1543760"/>
              <a:gd name="connsiteY13" fmla="*/ 1340941 h 1504172"/>
              <a:gd name="connsiteX14" fmla="*/ 0 w 1543760"/>
              <a:gd name="connsiteY14" fmla="*/ 1099661 h 1504172"/>
              <a:gd name="connsiteX15" fmla="*/ 176997 w 1543760"/>
              <a:gd name="connsiteY15" fmla="*/ 877434 h 1504172"/>
              <a:gd name="connsiteX16" fmla="*/ 176997 w 1543760"/>
              <a:gd name="connsiteY16" fmla="*/ 0 h 1504172"/>
              <a:gd name="connsiteX0" fmla="*/ 280940 w 1647703"/>
              <a:gd name="connsiteY0" fmla="*/ 0 h 1504172"/>
              <a:gd name="connsiteX1" fmla="*/ 508734 w 1647703"/>
              <a:gd name="connsiteY1" fmla="*/ 0 h 1504172"/>
              <a:gd name="connsiteX2" fmla="*/ 508734 w 1647703"/>
              <a:gd name="connsiteY2" fmla="*/ 0 h 1504172"/>
              <a:gd name="connsiteX3" fmla="*/ 850425 w 1647703"/>
              <a:gd name="connsiteY3" fmla="*/ 0 h 1504172"/>
              <a:gd name="connsiteX4" fmla="*/ 1647703 w 1647703"/>
              <a:gd name="connsiteY4" fmla="*/ 0 h 1504172"/>
              <a:gd name="connsiteX5" fmla="*/ 1647703 w 1647703"/>
              <a:gd name="connsiteY5" fmla="*/ 877434 h 1504172"/>
              <a:gd name="connsiteX6" fmla="*/ 1647703 w 1647703"/>
              <a:gd name="connsiteY6" fmla="*/ 877434 h 1504172"/>
              <a:gd name="connsiteX7" fmla="*/ 1647703 w 1647703"/>
              <a:gd name="connsiteY7" fmla="*/ 1253477 h 1504172"/>
              <a:gd name="connsiteX8" fmla="*/ 1647703 w 1647703"/>
              <a:gd name="connsiteY8" fmla="*/ 1504172 h 1504172"/>
              <a:gd name="connsiteX9" fmla="*/ 850425 w 1647703"/>
              <a:gd name="connsiteY9" fmla="*/ 1504172 h 1504172"/>
              <a:gd name="connsiteX10" fmla="*/ 508734 w 1647703"/>
              <a:gd name="connsiteY10" fmla="*/ 1504172 h 1504172"/>
              <a:gd name="connsiteX11" fmla="*/ 508734 w 1647703"/>
              <a:gd name="connsiteY11" fmla="*/ 1504172 h 1504172"/>
              <a:gd name="connsiteX12" fmla="*/ 280940 w 1647703"/>
              <a:gd name="connsiteY12" fmla="*/ 1504172 h 1504172"/>
              <a:gd name="connsiteX13" fmla="*/ 280940 w 1647703"/>
              <a:gd name="connsiteY13" fmla="*/ 1340941 h 1504172"/>
              <a:gd name="connsiteX14" fmla="*/ 0 w 1647703"/>
              <a:gd name="connsiteY14" fmla="*/ 776999 h 1504172"/>
              <a:gd name="connsiteX15" fmla="*/ 280940 w 1647703"/>
              <a:gd name="connsiteY15" fmla="*/ 877434 h 1504172"/>
              <a:gd name="connsiteX16" fmla="*/ 280940 w 1647703"/>
              <a:gd name="connsiteY16" fmla="*/ 0 h 1504172"/>
              <a:gd name="connsiteX0" fmla="*/ 322516 w 1689279"/>
              <a:gd name="connsiteY0" fmla="*/ 0 h 1504172"/>
              <a:gd name="connsiteX1" fmla="*/ 550310 w 1689279"/>
              <a:gd name="connsiteY1" fmla="*/ 0 h 1504172"/>
              <a:gd name="connsiteX2" fmla="*/ 550310 w 1689279"/>
              <a:gd name="connsiteY2" fmla="*/ 0 h 1504172"/>
              <a:gd name="connsiteX3" fmla="*/ 892001 w 1689279"/>
              <a:gd name="connsiteY3" fmla="*/ 0 h 1504172"/>
              <a:gd name="connsiteX4" fmla="*/ 1689279 w 1689279"/>
              <a:gd name="connsiteY4" fmla="*/ 0 h 1504172"/>
              <a:gd name="connsiteX5" fmla="*/ 1689279 w 1689279"/>
              <a:gd name="connsiteY5" fmla="*/ 877434 h 1504172"/>
              <a:gd name="connsiteX6" fmla="*/ 1689279 w 1689279"/>
              <a:gd name="connsiteY6" fmla="*/ 877434 h 1504172"/>
              <a:gd name="connsiteX7" fmla="*/ 1689279 w 1689279"/>
              <a:gd name="connsiteY7" fmla="*/ 1253477 h 1504172"/>
              <a:gd name="connsiteX8" fmla="*/ 1689279 w 1689279"/>
              <a:gd name="connsiteY8" fmla="*/ 1504172 h 1504172"/>
              <a:gd name="connsiteX9" fmla="*/ 892001 w 1689279"/>
              <a:gd name="connsiteY9" fmla="*/ 1504172 h 1504172"/>
              <a:gd name="connsiteX10" fmla="*/ 550310 w 1689279"/>
              <a:gd name="connsiteY10" fmla="*/ 1504172 h 1504172"/>
              <a:gd name="connsiteX11" fmla="*/ 550310 w 1689279"/>
              <a:gd name="connsiteY11" fmla="*/ 1504172 h 1504172"/>
              <a:gd name="connsiteX12" fmla="*/ 322516 w 1689279"/>
              <a:gd name="connsiteY12" fmla="*/ 1504172 h 1504172"/>
              <a:gd name="connsiteX13" fmla="*/ 322516 w 1689279"/>
              <a:gd name="connsiteY13" fmla="*/ 1340941 h 1504172"/>
              <a:gd name="connsiteX14" fmla="*/ 0 w 1689279"/>
              <a:gd name="connsiteY14" fmla="*/ 1455467 h 1504172"/>
              <a:gd name="connsiteX15" fmla="*/ 322516 w 1689279"/>
              <a:gd name="connsiteY15" fmla="*/ 877434 h 1504172"/>
              <a:gd name="connsiteX16" fmla="*/ 322516 w 1689279"/>
              <a:gd name="connsiteY16" fmla="*/ 0 h 15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9279" h="1504172">
                <a:moveTo>
                  <a:pt x="322516" y="0"/>
                </a:moveTo>
                <a:lnTo>
                  <a:pt x="550310" y="0"/>
                </a:lnTo>
                <a:lnTo>
                  <a:pt x="550310" y="0"/>
                </a:lnTo>
                <a:lnTo>
                  <a:pt x="892001" y="0"/>
                </a:lnTo>
                <a:lnTo>
                  <a:pt x="1689279" y="0"/>
                </a:lnTo>
                <a:lnTo>
                  <a:pt x="1689279" y="877434"/>
                </a:lnTo>
                <a:lnTo>
                  <a:pt x="1689279" y="877434"/>
                </a:lnTo>
                <a:lnTo>
                  <a:pt x="1689279" y="1253477"/>
                </a:lnTo>
                <a:lnTo>
                  <a:pt x="1689279" y="1504172"/>
                </a:lnTo>
                <a:lnTo>
                  <a:pt x="892001" y="1504172"/>
                </a:lnTo>
                <a:lnTo>
                  <a:pt x="550310" y="1504172"/>
                </a:lnTo>
                <a:lnTo>
                  <a:pt x="550310" y="1504172"/>
                </a:lnTo>
                <a:lnTo>
                  <a:pt x="322516" y="1504172"/>
                </a:lnTo>
                <a:lnTo>
                  <a:pt x="322516" y="1340941"/>
                </a:lnTo>
                <a:lnTo>
                  <a:pt x="0" y="1455467"/>
                </a:lnTo>
                <a:lnTo>
                  <a:pt x="322516" y="877434"/>
                </a:lnTo>
                <a:lnTo>
                  <a:pt x="322516" y="0"/>
                </a:lnTo>
                <a:close/>
              </a:path>
            </a:pathLst>
          </a:custGeom>
          <a:solidFill>
            <a:schemeClr val="accent6">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000" dirty="0">
              <a:solidFill>
                <a:prstClr val="white"/>
              </a:solidFill>
            </a:endParaRPr>
          </a:p>
        </p:txBody>
      </p:sp>
      <p:sp>
        <p:nvSpPr>
          <p:cNvPr id="34" name="TextBox 33"/>
          <p:cNvSpPr txBox="1"/>
          <p:nvPr/>
        </p:nvSpPr>
        <p:spPr>
          <a:xfrm>
            <a:off x="7394160" y="1039443"/>
            <a:ext cx="1428313" cy="1200329"/>
          </a:xfrm>
          <a:prstGeom prst="rect">
            <a:avLst/>
          </a:prstGeom>
          <a:noFill/>
        </p:spPr>
        <p:txBody>
          <a:bodyPr wrap="square" rtlCol="0">
            <a:spAutoFit/>
          </a:bodyPr>
          <a:lstStyle/>
          <a:p>
            <a:pPr algn="ctr"/>
            <a:r>
              <a:rPr lang="en-GB" dirty="0">
                <a:solidFill>
                  <a:srgbClr val="3F3F3F"/>
                </a:solidFill>
                <a:ea typeface="Arial Unicode MS" pitchFamily="34" charset="-128"/>
                <a:cs typeface="Arial Unicode MS" pitchFamily="34" charset="-128"/>
              </a:rPr>
              <a:t>We need </a:t>
            </a:r>
            <a:r>
              <a:rPr lang="en-GB" b="1" dirty="0" smtClean="0">
                <a:solidFill>
                  <a:srgbClr val="3F3F3F"/>
                </a:solidFill>
                <a:ea typeface="Arial Unicode MS" pitchFamily="34" charset="-128"/>
                <a:cs typeface="Arial Unicode MS" pitchFamily="34" charset="-128"/>
              </a:rPr>
              <a:t>easier access </a:t>
            </a:r>
            <a:r>
              <a:rPr lang="en-GB" dirty="0" smtClean="0">
                <a:solidFill>
                  <a:srgbClr val="3F3F3F"/>
                </a:solidFill>
                <a:ea typeface="Arial Unicode MS" pitchFamily="34" charset="-128"/>
                <a:cs typeface="Arial Unicode MS" pitchFamily="34" charset="-128"/>
              </a:rPr>
              <a:t>to healthcare</a:t>
            </a:r>
            <a:endParaRPr lang="en-GB" b="1" dirty="0">
              <a:solidFill>
                <a:srgbClr val="3F3F3F"/>
              </a:solidFill>
              <a:ea typeface="Arial Unicode MS" pitchFamily="34" charset="-128"/>
              <a:cs typeface="Arial Unicode MS" pitchFamily="34" charset="-128"/>
            </a:endParaRPr>
          </a:p>
        </p:txBody>
      </p:sp>
      <p:sp>
        <p:nvSpPr>
          <p:cNvPr id="37" name="Rectangular Callout 7"/>
          <p:cNvSpPr/>
          <p:nvPr/>
        </p:nvSpPr>
        <p:spPr>
          <a:xfrm rot="5400000">
            <a:off x="7567634" y="2697717"/>
            <a:ext cx="1222427" cy="1895568"/>
          </a:xfrm>
          <a:custGeom>
            <a:avLst/>
            <a:gdLst>
              <a:gd name="connsiteX0" fmla="*/ 0 w 1224136"/>
              <a:gd name="connsiteY0" fmla="*/ 0 h 1108883"/>
              <a:gd name="connsiteX1" fmla="*/ 204023 w 1224136"/>
              <a:gd name="connsiteY1" fmla="*/ 0 h 1108883"/>
              <a:gd name="connsiteX2" fmla="*/ 204023 w 1224136"/>
              <a:gd name="connsiteY2" fmla="*/ 0 h 1108883"/>
              <a:gd name="connsiteX3" fmla="*/ 510057 w 1224136"/>
              <a:gd name="connsiteY3" fmla="*/ 0 h 1108883"/>
              <a:gd name="connsiteX4" fmla="*/ 1224136 w 1224136"/>
              <a:gd name="connsiteY4" fmla="*/ 0 h 1108883"/>
              <a:gd name="connsiteX5" fmla="*/ 1224136 w 1224136"/>
              <a:gd name="connsiteY5" fmla="*/ 646848 h 1108883"/>
              <a:gd name="connsiteX6" fmla="*/ 1224136 w 1224136"/>
              <a:gd name="connsiteY6" fmla="*/ 646848 h 1108883"/>
              <a:gd name="connsiteX7" fmla="*/ 1224136 w 1224136"/>
              <a:gd name="connsiteY7" fmla="*/ 924069 h 1108883"/>
              <a:gd name="connsiteX8" fmla="*/ 1224136 w 1224136"/>
              <a:gd name="connsiteY8" fmla="*/ 1108883 h 1108883"/>
              <a:gd name="connsiteX9" fmla="*/ 510057 w 1224136"/>
              <a:gd name="connsiteY9" fmla="*/ 1108883 h 1108883"/>
              <a:gd name="connsiteX10" fmla="*/ 191369 w 1224136"/>
              <a:gd name="connsiteY10" fmla="*/ 1283776 h 1108883"/>
              <a:gd name="connsiteX11" fmla="*/ 204023 w 1224136"/>
              <a:gd name="connsiteY11" fmla="*/ 1108883 h 1108883"/>
              <a:gd name="connsiteX12" fmla="*/ 0 w 1224136"/>
              <a:gd name="connsiteY12" fmla="*/ 1108883 h 1108883"/>
              <a:gd name="connsiteX13" fmla="*/ 0 w 1224136"/>
              <a:gd name="connsiteY13" fmla="*/ 924069 h 1108883"/>
              <a:gd name="connsiteX14" fmla="*/ 0 w 1224136"/>
              <a:gd name="connsiteY14" fmla="*/ 646848 h 1108883"/>
              <a:gd name="connsiteX15" fmla="*/ 0 w 1224136"/>
              <a:gd name="connsiteY15" fmla="*/ 646848 h 1108883"/>
              <a:gd name="connsiteX16" fmla="*/ 0 w 1224136"/>
              <a:gd name="connsiteY16" fmla="*/ 0 h 1108883"/>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91369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03905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71346 w 1295482"/>
              <a:gd name="connsiteY0" fmla="*/ 0 h 1323087"/>
              <a:gd name="connsiteX1" fmla="*/ 275369 w 1295482"/>
              <a:gd name="connsiteY1" fmla="*/ 0 h 1323087"/>
              <a:gd name="connsiteX2" fmla="*/ 275369 w 1295482"/>
              <a:gd name="connsiteY2" fmla="*/ 0 h 1323087"/>
              <a:gd name="connsiteX3" fmla="*/ 581403 w 1295482"/>
              <a:gd name="connsiteY3" fmla="*/ 0 h 1323087"/>
              <a:gd name="connsiteX4" fmla="*/ 1295482 w 1295482"/>
              <a:gd name="connsiteY4" fmla="*/ 0 h 1323087"/>
              <a:gd name="connsiteX5" fmla="*/ 1295482 w 1295482"/>
              <a:gd name="connsiteY5" fmla="*/ 646848 h 1323087"/>
              <a:gd name="connsiteX6" fmla="*/ 1295482 w 1295482"/>
              <a:gd name="connsiteY6" fmla="*/ 646848 h 1323087"/>
              <a:gd name="connsiteX7" fmla="*/ 1295482 w 1295482"/>
              <a:gd name="connsiteY7" fmla="*/ 924069 h 1323087"/>
              <a:gd name="connsiteX8" fmla="*/ 1295482 w 1295482"/>
              <a:gd name="connsiteY8" fmla="*/ 1108883 h 1323087"/>
              <a:gd name="connsiteX9" fmla="*/ 581403 w 1295482"/>
              <a:gd name="connsiteY9" fmla="*/ 1108883 h 1323087"/>
              <a:gd name="connsiteX10" fmla="*/ 0 w 1295482"/>
              <a:gd name="connsiteY10" fmla="*/ 1323087 h 1323087"/>
              <a:gd name="connsiteX11" fmla="*/ 227664 w 1295482"/>
              <a:gd name="connsiteY11" fmla="*/ 1100932 h 1323087"/>
              <a:gd name="connsiteX12" fmla="*/ 71346 w 1295482"/>
              <a:gd name="connsiteY12" fmla="*/ 1108883 h 1323087"/>
              <a:gd name="connsiteX13" fmla="*/ 71346 w 1295482"/>
              <a:gd name="connsiteY13" fmla="*/ 924069 h 1323087"/>
              <a:gd name="connsiteX14" fmla="*/ 71346 w 1295482"/>
              <a:gd name="connsiteY14" fmla="*/ 646848 h 1323087"/>
              <a:gd name="connsiteX15" fmla="*/ 71346 w 1295482"/>
              <a:gd name="connsiteY15" fmla="*/ 646848 h 1323087"/>
              <a:gd name="connsiteX16" fmla="*/ 71346 w 1295482"/>
              <a:gd name="connsiteY16" fmla="*/ 0 h 1323087"/>
              <a:gd name="connsiteX0" fmla="*/ 0 w 1224136"/>
              <a:gd name="connsiteY0" fmla="*/ 0 h 1345551"/>
              <a:gd name="connsiteX1" fmla="*/ 204023 w 1224136"/>
              <a:gd name="connsiteY1" fmla="*/ 0 h 1345551"/>
              <a:gd name="connsiteX2" fmla="*/ 204023 w 1224136"/>
              <a:gd name="connsiteY2" fmla="*/ 0 h 1345551"/>
              <a:gd name="connsiteX3" fmla="*/ 510057 w 1224136"/>
              <a:gd name="connsiteY3" fmla="*/ 0 h 1345551"/>
              <a:gd name="connsiteX4" fmla="*/ 1224136 w 1224136"/>
              <a:gd name="connsiteY4" fmla="*/ 0 h 1345551"/>
              <a:gd name="connsiteX5" fmla="*/ 1224136 w 1224136"/>
              <a:gd name="connsiteY5" fmla="*/ 646848 h 1345551"/>
              <a:gd name="connsiteX6" fmla="*/ 1224136 w 1224136"/>
              <a:gd name="connsiteY6" fmla="*/ 646848 h 1345551"/>
              <a:gd name="connsiteX7" fmla="*/ 1224136 w 1224136"/>
              <a:gd name="connsiteY7" fmla="*/ 924069 h 1345551"/>
              <a:gd name="connsiteX8" fmla="*/ 1224136 w 1224136"/>
              <a:gd name="connsiteY8" fmla="*/ 1108883 h 1345551"/>
              <a:gd name="connsiteX9" fmla="*/ 510057 w 1224136"/>
              <a:gd name="connsiteY9" fmla="*/ 1108883 h 1345551"/>
              <a:gd name="connsiteX10" fmla="*/ 135769 w 1224136"/>
              <a:gd name="connsiteY10" fmla="*/ 1345551 h 1345551"/>
              <a:gd name="connsiteX11" fmla="*/ 156318 w 1224136"/>
              <a:gd name="connsiteY11" fmla="*/ 1100932 h 1345551"/>
              <a:gd name="connsiteX12" fmla="*/ 0 w 1224136"/>
              <a:gd name="connsiteY12" fmla="*/ 1108883 h 1345551"/>
              <a:gd name="connsiteX13" fmla="*/ 0 w 1224136"/>
              <a:gd name="connsiteY13" fmla="*/ 924069 h 1345551"/>
              <a:gd name="connsiteX14" fmla="*/ 0 w 1224136"/>
              <a:gd name="connsiteY14" fmla="*/ 646848 h 1345551"/>
              <a:gd name="connsiteX15" fmla="*/ 0 w 1224136"/>
              <a:gd name="connsiteY15" fmla="*/ 646848 h 1345551"/>
              <a:gd name="connsiteX16" fmla="*/ 0 w 1224136"/>
              <a:gd name="connsiteY16" fmla="*/ 0 h 13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4136" h="1345551">
                <a:moveTo>
                  <a:pt x="0" y="0"/>
                </a:moveTo>
                <a:lnTo>
                  <a:pt x="204023" y="0"/>
                </a:lnTo>
                <a:lnTo>
                  <a:pt x="204023" y="0"/>
                </a:lnTo>
                <a:lnTo>
                  <a:pt x="510057" y="0"/>
                </a:lnTo>
                <a:lnTo>
                  <a:pt x="1224136" y="0"/>
                </a:lnTo>
                <a:lnTo>
                  <a:pt x="1224136" y="646848"/>
                </a:lnTo>
                <a:lnTo>
                  <a:pt x="1224136" y="646848"/>
                </a:lnTo>
                <a:lnTo>
                  <a:pt x="1224136" y="924069"/>
                </a:lnTo>
                <a:lnTo>
                  <a:pt x="1224136" y="1108883"/>
                </a:lnTo>
                <a:lnTo>
                  <a:pt x="510057" y="1108883"/>
                </a:lnTo>
                <a:lnTo>
                  <a:pt x="135769" y="1345551"/>
                </a:lnTo>
                <a:lnTo>
                  <a:pt x="156318" y="1100932"/>
                </a:lnTo>
                <a:lnTo>
                  <a:pt x="0" y="1108883"/>
                </a:lnTo>
                <a:lnTo>
                  <a:pt x="0" y="924069"/>
                </a:lnTo>
                <a:lnTo>
                  <a:pt x="0" y="646848"/>
                </a:lnTo>
                <a:lnTo>
                  <a:pt x="0" y="64684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TextBox 35"/>
          <p:cNvSpPr txBox="1"/>
          <p:nvPr/>
        </p:nvSpPr>
        <p:spPr>
          <a:xfrm>
            <a:off x="7600438" y="3189667"/>
            <a:ext cx="1541962" cy="923330"/>
          </a:xfrm>
          <a:prstGeom prst="rect">
            <a:avLst/>
          </a:prstGeom>
          <a:noFill/>
        </p:spPr>
        <p:txBody>
          <a:bodyPr wrap="square" rtlCol="0">
            <a:spAutoFit/>
          </a:bodyPr>
          <a:lstStyle/>
          <a:p>
            <a:pPr algn="ctr"/>
            <a:r>
              <a:rPr lang="en-US" dirty="0" smtClean="0">
                <a:solidFill>
                  <a:srgbClr val="3F3F3F"/>
                </a:solidFill>
                <a:ea typeface="Arial Unicode MS" pitchFamily="34" charset="-128"/>
                <a:cs typeface="Arial Unicode MS" pitchFamily="34" charset="-128"/>
              </a:rPr>
              <a:t>Services are </a:t>
            </a:r>
            <a:r>
              <a:rPr lang="en-US" b="1" dirty="0" smtClean="0">
                <a:solidFill>
                  <a:srgbClr val="3F3F3F"/>
                </a:solidFill>
                <a:ea typeface="Arial Unicode MS" pitchFamily="34" charset="-128"/>
                <a:cs typeface="Arial Unicode MS" pitchFamily="34" charset="-128"/>
              </a:rPr>
              <a:t>not joined up </a:t>
            </a:r>
            <a:endParaRPr lang="en-US" b="1" dirty="0">
              <a:solidFill>
                <a:srgbClr val="3F3F3F"/>
              </a:solidFill>
              <a:ea typeface="Arial Unicode MS" pitchFamily="34" charset="-128"/>
              <a:cs typeface="Arial Unicode MS" pitchFamily="34" charset="-128"/>
            </a:endParaRPr>
          </a:p>
        </p:txBody>
      </p:sp>
      <p:sp>
        <p:nvSpPr>
          <p:cNvPr id="41" name="Rectangular Callout 7"/>
          <p:cNvSpPr/>
          <p:nvPr/>
        </p:nvSpPr>
        <p:spPr>
          <a:xfrm rot="5400000">
            <a:off x="1465493" y="660994"/>
            <a:ext cx="1406258" cy="1957228"/>
          </a:xfrm>
          <a:custGeom>
            <a:avLst/>
            <a:gdLst>
              <a:gd name="connsiteX0" fmla="*/ 0 w 1224136"/>
              <a:gd name="connsiteY0" fmla="*/ 0 h 1108883"/>
              <a:gd name="connsiteX1" fmla="*/ 204023 w 1224136"/>
              <a:gd name="connsiteY1" fmla="*/ 0 h 1108883"/>
              <a:gd name="connsiteX2" fmla="*/ 204023 w 1224136"/>
              <a:gd name="connsiteY2" fmla="*/ 0 h 1108883"/>
              <a:gd name="connsiteX3" fmla="*/ 510057 w 1224136"/>
              <a:gd name="connsiteY3" fmla="*/ 0 h 1108883"/>
              <a:gd name="connsiteX4" fmla="*/ 1224136 w 1224136"/>
              <a:gd name="connsiteY4" fmla="*/ 0 h 1108883"/>
              <a:gd name="connsiteX5" fmla="*/ 1224136 w 1224136"/>
              <a:gd name="connsiteY5" fmla="*/ 646848 h 1108883"/>
              <a:gd name="connsiteX6" fmla="*/ 1224136 w 1224136"/>
              <a:gd name="connsiteY6" fmla="*/ 646848 h 1108883"/>
              <a:gd name="connsiteX7" fmla="*/ 1224136 w 1224136"/>
              <a:gd name="connsiteY7" fmla="*/ 924069 h 1108883"/>
              <a:gd name="connsiteX8" fmla="*/ 1224136 w 1224136"/>
              <a:gd name="connsiteY8" fmla="*/ 1108883 h 1108883"/>
              <a:gd name="connsiteX9" fmla="*/ 510057 w 1224136"/>
              <a:gd name="connsiteY9" fmla="*/ 1108883 h 1108883"/>
              <a:gd name="connsiteX10" fmla="*/ 191369 w 1224136"/>
              <a:gd name="connsiteY10" fmla="*/ 1283776 h 1108883"/>
              <a:gd name="connsiteX11" fmla="*/ 204023 w 1224136"/>
              <a:gd name="connsiteY11" fmla="*/ 1108883 h 1108883"/>
              <a:gd name="connsiteX12" fmla="*/ 0 w 1224136"/>
              <a:gd name="connsiteY12" fmla="*/ 1108883 h 1108883"/>
              <a:gd name="connsiteX13" fmla="*/ 0 w 1224136"/>
              <a:gd name="connsiteY13" fmla="*/ 924069 h 1108883"/>
              <a:gd name="connsiteX14" fmla="*/ 0 w 1224136"/>
              <a:gd name="connsiteY14" fmla="*/ 646848 h 1108883"/>
              <a:gd name="connsiteX15" fmla="*/ 0 w 1224136"/>
              <a:gd name="connsiteY15" fmla="*/ 646848 h 1108883"/>
              <a:gd name="connsiteX16" fmla="*/ 0 w 1224136"/>
              <a:gd name="connsiteY16" fmla="*/ 0 h 1108883"/>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91369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0 w 1224136"/>
              <a:gd name="connsiteY0" fmla="*/ 0 h 1283776"/>
              <a:gd name="connsiteX1" fmla="*/ 204023 w 1224136"/>
              <a:gd name="connsiteY1" fmla="*/ 0 h 1283776"/>
              <a:gd name="connsiteX2" fmla="*/ 204023 w 1224136"/>
              <a:gd name="connsiteY2" fmla="*/ 0 h 1283776"/>
              <a:gd name="connsiteX3" fmla="*/ 510057 w 1224136"/>
              <a:gd name="connsiteY3" fmla="*/ 0 h 1283776"/>
              <a:gd name="connsiteX4" fmla="*/ 1224136 w 1224136"/>
              <a:gd name="connsiteY4" fmla="*/ 0 h 1283776"/>
              <a:gd name="connsiteX5" fmla="*/ 1224136 w 1224136"/>
              <a:gd name="connsiteY5" fmla="*/ 646848 h 1283776"/>
              <a:gd name="connsiteX6" fmla="*/ 1224136 w 1224136"/>
              <a:gd name="connsiteY6" fmla="*/ 646848 h 1283776"/>
              <a:gd name="connsiteX7" fmla="*/ 1224136 w 1224136"/>
              <a:gd name="connsiteY7" fmla="*/ 924069 h 1283776"/>
              <a:gd name="connsiteX8" fmla="*/ 1224136 w 1224136"/>
              <a:gd name="connsiteY8" fmla="*/ 1108883 h 1283776"/>
              <a:gd name="connsiteX9" fmla="*/ 510057 w 1224136"/>
              <a:gd name="connsiteY9" fmla="*/ 1108883 h 1283776"/>
              <a:gd name="connsiteX10" fmla="*/ 103905 w 1224136"/>
              <a:gd name="connsiteY10" fmla="*/ 1283776 h 1283776"/>
              <a:gd name="connsiteX11" fmla="*/ 156318 w 1224136"/>
              <a:gd name="connsiteY11" fmla="*/ 1100932 h 1283776"/>
              <a:gd name="connsiteX12" fmla="*/ 0 w 1224136"/>
              <a:gd name="connsiteY12" fmla="*/ 1108883 h 1283776"/>
              <a:gd name="connsiteX13" fmla="*/ 0 w 1224136"/>
              <a:gd name="connsiteY13" fmla="*/ 924069 h 1283776"/>
              <a:gd name="connsiteX14" fmla="*/ 0 w 1224136"/>
              <a:gd name="connsiteY14" fmla="*/ 646848 h 1283776"/>
              <a:gd name="connsiteX15" fmla="*/ 0 w 1224136"/>
              <a:gd name="connsiteY15" fmla="*/ 646848 h 1283776"/>
              <a:gd name="connsiteX16" fmla="*/ 0 w 1224136"/>
              <a:gd name="connsiteY16" fmla="*/ 0 h 1283776"/>
              <a:gd name="connsiteX0" fmla="*/ 0 w 1224136"/>
              <a:gd name="connsiteY0" fmla="*/ 0 h 1331585"/>
              <a:gd name="connsiteX1" fmla="*/ 204023 w 1224136"/>
              <a:gd name="connsiteY1" fmla="*/ 0 h 1331585"/>
              <a:gd name="connsiteX2" fmla="*/ 204023 w 1224136"/>
              <a:gd name="connsiteY2" fmla="*/ 0 h 1331585"/>
              <a:gd name="connsiteX3" fmla="*/ 510057 w 1224136"/>
              <a:gd name="connsiteY3" fmla="*/ 0 h 1331585"/>
              <a:gd name="connsiteX4" fmla="*/ 1224136 w 1224136"/>
              <a:gd name="connsiteY4" fmla="*/ 0 h 1331585"/>
              <a:gd name="connsiteX5" fmla="*/ 1224136 w 1224136"/>
              <a:gd name="connsiteY5" fmla="*/ 646848 h 1331585"/>
              <a:gd name="connsiteX6" fmla="*/ 1224136 w 1224136"/>
              <a:gd name="connsiteY6" fmla="*/ 646848 h 1331585"/>
              <a:gd name="connsiteX7" fmla="*/ 1224136 w 1224136"/>
              <a:gd name="connsiteY7" fmla="*/ 924069 h 1331585"/>
              <a:gd name="connsiteX8" fmla="*/ 1224136 w 1224136"/>
              <a:gd name="connsiteY8" fmla="*/ 1108883 h 1331585"/>
              <a:gd name="connsiteX9" fmla="*/ 510057 w 1224136"/>
              <a:gd name="connsiteY9" fmla="*/ 1108883 h 1331585"/>
              <a:gd name="connsiteX10" fmla="*/ 380522 w 1224136"/>
              <a:gd name="connsiteY10" fmla="*/ 1331585 h 1331585"/>
              <a:gd name="connsiteX11" fmla="*/ 156318 w 1224136"/>
              <a:gd name="connsiteY11" fmla="*/ 1100932 h 1331585"/>
              <a:gd name="connsiteX12" fmla="*/ 0 w 1224136"/>
              <a:gd name="connsiteY12" fmla="*/ 1108883 h 1331585"/>
              <a:gd name="connsiteX13" fmla="*/ 0 w 1224136"/>
              <a:gd name="connsiteY13" fmla="*/ 924069 h 1331585"/>
              <a:gd name="connsiteX14" fmla="*/ 0 w 1224136"/>
              <a:gd name="connsiteY14" fmla="*/ 646848 h 1331585"/>
              <a:gd name="connsiteX15" fmla="*/ 0 w 1224136"/>
              <a:gd name="connsiteY15" fmla="*/ 646848 h 1331585"/>
              <a:gd name="connsiteX16" fmla="*/ 0 w 1224136"/>
              <a:gd name="connsiteY16" fmla="*/ 0 h 1331585"/>
              <a:gd name="connsiteX0" fmla="*/ 0 w 1224136"/>
              <a:gd name="connsiteY0" fmla="*/ 0 h 1331585"/>
              <a:gd name="connsiteX1" fmla="*/ 204023 w 1224136"/>
              <a:gd name="connsiteY1" fmla="*/ 0 h 1331585"/>
              <a:gd name="connsiteX2" fmla="*/ 204023 w 1224136"/>
              <a:gd name="connsiteY2" fmla="*/ 0 h 1331585"/>
              <a:gd name="connsiteX3" fmla="*/ 510057 w 1224136"/>
              <a:gd name="connsiteY3" fmla="*/ 0 h 1331585"/>
              <a:gd name="connsiteX4" fmla="*/ 1224136 w 1224136"/>
              <a:gd name="connsiteY4" fmla="*/ 0 h 1331585"/>
              <a:gd name="connsiteX5" fmla="*/ 1224136 w 1224136"/>
              <a:gd name="connsiteY5" fmla="*/ 646848 h 1331585"/>
              <a:gd name="connsiteX6" fmla="*/ 1224136 w 1224136"/>
              <a:gd name="connsiteY6" fmla="*/ 646848 h 1331585"/>
              <a:gd name="connsiteX7" fmla="*/ 1224136 w 1224136"/>
              <a:gd name="connsiteY7" fmla="*/ 924069 h 1331585"/>
              <a:gd name="connsiteX8" fmla="*/ 1224136 w 1224136"/>
              <a:gd name="connsiteY8" fmla="*/ 1108883 h 1331585"/>
              <a:gd name="connsiteX9" fmla="*/ 510057 w 1224136"/>
              <a:gd name="connsiteY9" fmla="*/ 1108883 h 1331585"/>
              <a:gd name="connsiteX10" fmla="*/ 380522 w 1224136"/>
              <a:gd name="connsiteY10" fmla="*/ 1331585 h 1331585"/>
              <a:gd name="connsiteX11" fmla="*/ 164454 w 1224136"/>
              <a:gd name="connsiteY11" fmla="*/ 1121421 h 1331585"/>
              <a:gd name="connsiteX12" fmla="*/ 0 w 1224136"/>
              <a:gd name="connsiteY12" fmla="*/ 1108883 h 1331585"/>
              <a:gd name="connsiteX13" fmla="*/ 0 w 1224136"/>
              <a:gd name="connsiteY13" fmla="*/ 924069 h 1331585"/>
              <a:gd name="connsiteX14" fmla="*/ 0 w 1224136"/>
              <a:gd name="connsiteY14" fmla="*/ 646848 h 1331585"/>
              <a:gd name="connsiteX15" fmla="*/ 0 w 1224136"/>
              <a:gd name="connsiteY15" fmla="*/ 646848 h 1331585"/>
              <a:gd name="connsiteX16" fmla="*/ 0 w 1224136"/>
              <a:gd name="connsiteY16" fmla="*/ 0 h 1331585"/>
              <a:gd name="connsiteX0" fmla="*/ 0 w 1224136"/>
              <a:gd name="connsiteY0" fmla="*/ 0 h 1385207"/>
              <a:gd name="connsiteX1" fmla="*/ 204023 w 1224136"/>
              <a:gd name="connsiteY1" fmla="*/ 0 h 1385207"/>
              <a:gd name="connsiteX2" fmla="*/ 204023 w 1224136"/>
              <a:gd name="connsiteY2" fmla="*/ 0 h 1385207"/>
              <a:gd name="connsiteX3" fmla="*/ 510057 w 1224136"/>
              <a:gd name="connsiteY3" fmla="*/ 0 h 1385207"/>
              <a:gd name="connsiteX4" fmla="*/ 1224136 w 1224136"/>
              <a:gd name="connsiteY4" fmla="*/ 0 h 1385207"/>
              <a:gd name="connsiteX5" fmla="*/ 1224136 w 1224136"/>
              <a:gd name="connsiteY5" fmla="*/ 646848 h 1385207"/>
              <a:gd name="connsiteX6" fmla="*/ 1224136 w 1224136"/>
              <a:gd name="connsiteY6" fmla="*/ 646848 h 1385207"/>
              <a:gd name="connsiteX7" fmla="*/ 1224136 w 1224136"/>
              <a:gd name="connsiteY7" fmla="*/ 924069 h 1385207"/>
              <a:gd name="connsiteX8" fmla="*/ 1224136 w 1224136"/>
              <a:gd name="connsiteY8" fmla="*/ 1108883 h 1385207"/>
              <a:gd name="connsiteX9" fmla="*/ 510057 w 1224136"/>
              <a:gd name="connsiteY9" fmla="*/ 1108883 h 1385207"/>
              <a:gd name="connsiteX10" fmla="*/ 185263 w 1224136"/>
              <a:gd name="connsiteY10" fmla="*/ 1385207 h 1385207"/>
              <a:gd name="connsiteX11" fmla="*/ 164454 w 1224136"/>
              <a:gd name="connsiteY11" fmla="*/ 1121421 h 1385207"/>
              <a:gd name="connsiteX12" fmla="*/ 0 w 1224136"/>
              <a:gd name="connsiteY12" fmla="*/ 1108883 h 1385207"/>
              <a:gd name="connsiteX13" fmla="*/ 0 w 1224136"/>
              <a:gd name="connsiteY13" fmla="*/ 924069 h 1385207"/>
              <a:gd name="connsiteX14" fmla="*/ 0 w 1224136"/>
              <a:gd name="connsiteY14" fmla="*/ 646848 h 1385207"/>
              <a:gd name="connsiteX15" fmla="*/ 0 w 1224136"/>
              <a:gd name="connsiteY15" fmla="*/ 646848 h 1385207"/>
              <a:gd name="connsiteX16" fmla="*/ 0 w 1224136"/>
              <a:gd name="connsiteY16" fmla="*/ 0 h 1385207"/>
              <a:gd name="connsiteX0" fmla="*/ 0 w 1224136"/>
              <a:gd name="connsiteY0" fmla="*/ 0 h 1323928"/>
              <a:gd name="connsiteX1" fmla="*/ 204023 w 1224136"/>
              <a:gd name="connsiteY1" fmla="*/ 0 h 1323928"/>
              <a:gd name="connsiteX2" fmla="*/ 204023 w 1224136"/>
              <a:gd name="connsiteY2" fmla="*/ 0 h 1323928"/>
              <a:gd name="connsiteX3" fmla="*/ 510057 w 1224136"/>
              <a:gd name="connsiteY3" fmla="*/ 0 h 1323928"/>
              <a:gd name="connsiteX4" fmla="*/ 1224136 w 1224136"/>
              <a:gd name="connsiteY4" fmla="*/ 0 h 1323928"/>
              <a:gd name="connsiteX5" fmla="*/ 1224136 w 1224136"/>
              <a:gd name="connsiteY5" fmla="*/ 646848 h 1323928"/>
              <a:gd name="connsiteX6" fmla="*/ 1224136 w 1224136"/>
              <a:gd name="connsiteY6" fmla="*/ 646848 h 1323928"/>
              <a:gd name="connsiteX7" fmla="*/ 1224136 w 1224136"/>
              <a:gd name="connsiteY7" fmla="*/ 924069 h 1323928"/>
              <a:gd name="connsiteX8" fmla="*/ 1224136 w 1224136"/>
              <a:gd name="connsiteY8" fmla="*/ 1108883 h 1323928"/>
              <a:gd name="connsiteX9" fmla="*/ 510057 w 1224136"/>
              <a:gd name="connsiteY9" fmla="*/ 1108883 h 1323928"/>
              <a:gd name="connsiteX10" fmla="*/ 673412 w 1224136"/>
              <a:gd name="connsiteY10" fmla="*/ 1323928 h 1323928"/>
              <a:gd name="connsiteX11" fmla="*/ 164454 w 1224136"/>
              <a:gd name="connsiteY11" fmla="*/ 1121421 h 1323928"/>
              <a:gd name="connsiteX12" fmla="*/ 0 w 1224136"/>
              <a:gd name="connsiteY12" fmla="*/ 1108883 h 1323928"/>
              <a:gd name="connsiteX13" fmla="*/ 0 w 1224136"/>
              <a:gd name="connsiteY13" fmla="*/ 924069 h 1323928"/>
              <a:gd name="connsiteX14" fmla="*/ 0 w 1224136"/>
              <a:gd name="connsiteY14" fmla="*/ 646848 h 1323928"/>
              <a:gd name="connsiteX15" fmla="*/ 0 w 1224136"/>
              <a:gd name="connsiteY15" fmla="*/ 646848 h 1323928"/>
              <a:gd name="connsiteX16" fmla="*/ 0 w 1224136"/>
              <a:gd name="connsiteY16" fmla="*/ 0 h 1323928"/>
              <a:gd name="connsiteX0" fmla="*/ 0 w 1224136"/>
              <a:gd name="connsiteY0" fmla="*/ 0 h 1323928"/>
              <a:gd name="connsiteX1" fmla="*/ 204023 w 1224136"/>
              <a:gd name="connsiteY1" fmla="*/ 0 h 1323928"/>
              <a:gd name="connsiteX2" fmla="*/ 204023 w 1224136"/>
              <a:gd name="connsiteY2" fmla="*/ 0 h 1323928"/>
              <a:gd name="connsiteX3" fmla="*/ 510057 w 1224136"/>
              <a:gd name="connsiteY3" fmla="*/ 0 h 1323928"/>
              <a:gd name="connsiteX4" fmla="*/ 1224136 w 1224136"/>
              <a:gd name="connsiteY4" fmla="*/ 0 h 1323928"/>
              <a:gd name="connsiteX5" fmla="*/ 1224136 w 1224136"/>
              <a:gd name="connsiteY5" fmla="*/ 646848 h 1323928"/>
              <a:gd name="connsiteX6" fmla="*/ 1224136 w 1224136"/>
              <a:gd name="connsiteY6" fmla="*/ 646848 h 1323928"/>
              <a:gd name="connsiteX7" fmla="*/ 1224136 w 1224136"/>
              <a:gd name="connsiteY7" fmla="*/ 924069 h 1323928"/>
              <a:gd name="connsiteX8" fmla="*/ 1224136 w 1224136"/>
              <a:gd name="connsiteY8" fmla="*/ 1108883 h 1323928"/>
              <a:gd name="connsiteX9" fmla="*/ 916848 w 1224136"/>
              <a:gd name="connsiteY9" fmla="*/ 1108883 h 1323928"/>
              <a:gd name="connsiteX10" fmla="*/ 673412 w 1224136"/>
              <a:gd name="connsiteY10" fmla="*/ 1323928 h 1323928"/>
              <a:gd name="connsiteX11" fmla="*/ 164454 w 1224136"/>
              <a:gd name="connsiteY11" fmla="*/ 1121421 h 1323928"/>
              <a:gd name="connsiteX12" fmla="*/ 0 w 1224136"/>
              <a:gd name="connsiteY12" fmla="*/ 1108883 h 1323928"/>
              <a:gd name="connsiteX13" fmla="*/ 0 w 1224136"/>
              <a:gd name="connsiteY13" fmla="*/ 924069 h 1323928"/>
              <a:gd name="connsiteX14" fmla="*/ 0 w 1224136"/>
              <a:gd name="connsiteY14" fmla="*/ 646848 h 1323928"/>
              <a:gd name="connsiteX15" fmla="*/ 0 w 1224136"/>
              <a:gd name="connsiteY15" fmla="*/ 646848 h 1323928"/>
              <a:gd name="connsiteX16" fmla="*/ 0 w 1224136"/>
              <a:gd name="connsiteY16" fmla="*/ 0 h 1323928"/>
              <a:gd name="connsiteX0" fmla="*/ 0 w 1224136"/>
              <a:gd name="connsiteY0" fmla="*/ 0 h 1323928"/>
              <a:gd name="connsiteX1" fmla="*/ 204023 w 1224136"/>
              <a:gd name="connsiteY1" fmla="*/ 0 h 1323928"/>
              <a:gd name="connsiteX2" fmla="*/ 204023 w 1224136"/>
              <a:gd name="connsiteY2" fmla="*/ 0 h 1323928"/>
              <a:gd name="connsiteX3" fmla="*/ 510057 w 1224136"/>
              <a:gd name="connsiteY3" fmla="*/ 0 h 1323928"/>
              <a:gd name="connsiteX4" fmla="*/ 1224136 w 1224136"/>
              <a:gd name="connsiteY4" fmla="*/ 0 h 1323928"/>
              <a:gd name="connsiteX5" fmla="*/ 1224136 w 1224136"/>
              <a:gd name="connsiteY5" fmla="*/ 646848 h 1323928"/>
              <a:gd name="connsiteX6" fmla="*/ 1224136 w 1224136"/>
              <a:gd name="connsiteY6" fmla="*/ 646848 h 1323928"/>
              <a:gd name="connsiteX7" fmla="*/ 1224136 w 1224136"/>
              <a:gd name="connsiteY7" fmla="*/ 924069 h 1323928"/>
              <a:gd name="connsiteX8" fmla="*/ 1224136 w 1224136"/>
              <a:gd name="connsiteY8" fmla="*/ 1108883 h 1323928"/>
              <a:gd name="connsiteX9" fmla="*/ 916848 w 1224136"/>
              <a:gd name="connsiteY9" fmla="*/ 1108883 h 1323928"/>
              <a:gd name="connsiteX10" fmla="*/ 673412 w 1224136"/>
              <a:gd name="connsiteY10" fmla="*/ 1323928 h 1323928"/>
              <a:gd name="connsiteX11" fmla="*/ 644466 w 1224136"/>
              <a:gd name="connsiteY11" fmla="*/ 1121421 h 1323928"/>
              <a:gd name="connsiteX12" fmla="*/ 0 w 1224136"/>
              <a:gd name="connsiteY12" fmla="*/ 1108883 h 1323928"/>
              <a:gd name="connsiteX13" fmla="*/ 0 w 1224136"/>
              <a:gd name="connsiteY13" fmla="*/ 924069 h 1323928"/>
              <a:gd name="connsiteX14" fmla="*/ 0 w 1224136"/>
              <a:gd name="connsiteY14" fmla="*/ 646848 h 1323928"/>
              <a:gd name="connsiteX15" fmla="*/ 0 w 1224136"/>
              <a:gd name="connsiteY15" fmla="*/ 646848 h 1323928"/>
              <a:gd name="connsiteX16" fmla="*/ 0 w 1224136"/>
              <a:gd name="connsiteY16" fmla="*/ 0 h 1323928"/>
              <a:gd name="connsiteX0" fmla="*/ 0 w 1224136"/>
              <a:gd name="connsiteY0" fmla="*/ 0 h 1369890"/>
              <a:gd name="connsiteX1" fmla="*/ 204023 w 1224136"/>
              <a:gd name="connsiteY1" fmla="*/ 0 h 1369890"/>
              <a:gd name="connsiteX2" fmla="*/ 204023 w 1224136"/>
              <a:gd name="connsiteY2" fmla="*/ 0 h 1369890"/>
              <a:gd name="connsiteX3" fmla="*/ 510057 w 1224136"/>
              <a:gd name="connsiteY3" fmla="*/ 0 h 1369890"/>
              <a:gd name="connsiteX4" fmla="*/ 1224136 w 1224136"/>
              <a:gd name="connsiteY4" fmla="*/ 0 h 1369890"/>
              <a:gd name="connsiteX5" fmla="*/ 1224136 w 1224136"/>
              <a:gd name="connsiteY5" fmla="*/ 646848 h 1369890"/>
              <a:gd name="connsiteX6" fmla="*/ 1224136 w 1224136"/>
              <a:gd name="connsiteY6" fmla="*/ 646848 h 1369890"/>
              <a:gd name="connsiteX7" fmla="*/ 1224136 w 1224136"/>
              <a:gd name="connsiteY7" fmla="*/ 924069 h 1369890"/>
              <a:gd name="connsiteX8" fmla="*/ 1224136 w 1224136"/>
              <a:gd name="connsiteY8" fmla="*/ 1108883 h 1369890"/>
              <a:gd name="connsiteX9" fmla="*/ 916848 w 1224136"/>
              <a:gd name="connsiteY9" fmla="*/ 1108883 h 1369890"/>
              <a:gd name="connsiteX10" fmla="*/ 909351 w 1224136"/>
              <a:gd name="connsiteY10" fmla="*/ 1369890 h 1369890"/>
              <a:gd name="connsiteX11" fmla="*/ 644466 w 1224136"/>
              <a:gd name="connsiteY11" fmla="*/ 1121421 h 1369890"/>
              <a:gd name="connsiteX12" fmla="*/ 0 w 1224136"/>
              <a:gd name="connsiteY12" fmla="*/ 1108883 h 1369890"/>
              <a:gd name="connsiteX13" fmla="*/ 0 w 1224136"/>
              <a:gd name="connsiteY13" fmla="*/ 924069 h 1369890"/>
              <a:gd name="connsiteX14" fmla="*/ 0 w 1224136"/>
              <a:gd name="connsiteY14" fmla="*/ 646848 h 1369890"/>
              <a:gd name="connsiteX15" fmla="*/ 0 w 1224136"/>
              <a:gd name="connsiteY15" fmla="*/ 646848 h 1369890"/>
              <a:gd name="connsiteX16" fmla="*/ 0 w 1224136"/>
              <a:gd name="connsiteY16" fmla="*/ 0 h 1369890"/>
              <a:gd name="connsiteX0" fmla="*/ 0 w 1224136"/>
              <a:gd name="connsiteY0" fmla="*/ 0 h 1431173"/>
              <a:gd name="connsiteX1" fmla="*/ 204023 w 1224136"/>
              <a:gd name="connsiteY1" fmla="*/ 0 h 1431173"/>
              <a:gd name="connsiteX2" fmla="*/ 204023 w 1224136"/>
              <a:gd name="connsiteY2" fmla="*/ 0 h 1431173"/>
              <a:gd name="connsiteX3" fmla="*/ 510057 w 1224136"/>
              <a:gd name="connsiteY3" fmla="*/ 0 h 1431173"/>
              <a:gd name="connsiteX4" fmla="*/ 1224136 w 1224136"/>
              <a:gd name="connsiteY4" fmla="*/ 0 h 1431173"/>
              <a:gd name="connsiteX5" fmla="*/ 1224136 w 1224136"/>
              <a:gd name="connsiteY5" fmla="*/ 646848 h 1431173"/>
              <a:gd name="connsiteX6" fmla="*/ 1224136 w 1224136"/>
              <a:gd name="connsiteY6" fmla="*/ 646848 h 1431173"/>
              <a:gd name="connsiteX7" fmla="*/ 1224136 w 1224136"/>
              <a:gd name="connsiteY7" fmla="*/ 924069 h 1431173"/>
              <a:gd name="connsiteX8" fmla="*/ 1224136 w 1224136"/>
              <a:gd name="connsiteY8" fmla="*/ 1108883 h 1431173"/>
              <a:gd name="connsiteX9" fmla="*/ 916848 w 1224136"/>
              <a:gd name="connsiteY9" fmla="*/ 1108883 h 1431173"/>
              <a:gd name="connsiteX10" fmla="*/ 1055795 w 1224136"/>
              <a:gd name="connsiteY10" fmla="*/ 1431173 h 1431173"/>
              <a:gd name="connsiteX11" fmla="*/ 644466 w 1224136"/>
              <a:gd name="connsiteY11" fmla="*/ 1121421 h 1431173"/>
              <a:gd name="connsiteX12" fmla="*/ 0 w 1224136"/>
              <a:gd name="connsiteY12" fmla="*/ 1108883 h 1431173"/>
              <a:gd name="connsiteX13" fmla="*/ 0 w 1224136"/>
              <a:gd name="connsiteY13" fmla="*/ 924069 h 1431173"/>
              <a:gd name="connsiteX14" fmla="*/ 0 w 1224136"/>
              <a:gd name="connsiteY14" fmla="*/ 646848 h 1431173"/>
              <a:gd name="connsiteX15" fmla="*/ 0 w 1224136"/>
              <a:gd name="connsiteY15" fmla="*/ 646848 h 1431173"/>
              <a:gd name="connsiteX16" fmla="*/ 0 w 1224136"/>
              <a:gd name="connsiteY16" fmla="*/ 0 h 1431173"/>
              <a:gd name="connsiteX0" fmla="*/ 0 w 1224136"/>
              <a:gd name="connsiteY0" fmla="*/ 0 h 1323929"/>
              <a:gd name="connsiteX1" fmla="*/ 204023 w 1224136"/>
              <a:gd name="connsiteY1" fmla="*/ 0 h 1323929"/>
              <a:gd name="connsiteX2" fmla="*/ 204023 w 1224136"/>
              <a:gd name="connsiteY2" fmla="*/ 0 h 1323929"/>
              <a:gd name="connsiteX3" fmla="*/ 510057 w 1224136"/>
              <a:gd name="connsiteY3" fmla="*/ 0 h 1323929"/>
              <a:gd name="connsiteX4" fmla="*/ 1224136 w 1224136"/>
              <a:gd name="connsiteY4" fmla="*/ 0 h 1323929"/>
              <a:gd name="connsiteX5" fmla="*/ 1224136 w 1224136"/>
              <a:gd name="connsiteY5" fmla="*/ 646848 h 1323929"/>
              <a:gd name="connsiteX6" fmla="*/ 1224136 w 1224136"/>
              <a:gd name="connsiteY6" fmla="*/ 646848 h 1323929"/>
              <a:gd name="connsiteX7" fmla="*/ 1224136 w 1224136"/>
              <a:gd name="connsiteY7" fmla="*/ 924069 h 1323929"/>
              <a:gd name="connsiteX8" fmla="*/ 1224136 w 1224136"/>
              <a:gd name="connsiteY8" fmla="*/ 1108883 h 1323929"/>
              <a:gd name="connsiteX9" fmla="*/ 916848 w 1224136"/>
              <a:gd name="connsiteY9" fmla="*/ 1108883 h 1323929"/>
              <a:gd name="connsiteX10" fmla="*/ 323570 w 1224136"/>
              <a:gd name="connsiteY10" fmla="*/ 1323929 h 1323929"/>
              <a:gd name="connsiteX11" fmla="*/ 644466 w 1224136"/>
              <a:gd name="connsiteY11" fmla="*/ 1121421 h 1323929"/>
              <a:gd name="connsiteX12" fmla="*/ 0 w 1224136"/>
              <a:gd name="connsiteY12" fmla="*/ 1108883 h 1323929"/>
              <a:gd name="connsiteX13" fmla="*/ 0 w 1224136"/>
              <a:gd name="connsiteY13" fmla="*/ 924069 h 1323929"/>
              <a:gd name="connsiteX14" fmla="*/ 0 w 1224136"/>
              <a:gd name="connsiteY14" fmla="*/ 646848 h 1323929"/>
              <a:gd name="connsiteX15" fmla="*/ 0 w 1224136"/>
              <a:gd name="connsiteY15" fmla="*/ 646848 h 1323929"/>
              <a:gd name="connsiteX16" fmla="*/ 0 w 1224136"/>
              <a:gd name="connsiteY16" fmla="*/ 0 h 1323929"/>
              <a:gd name="connsiteX0" fmla="*/ 0 w 1224136"/>
              <a:gd name="connsiteY0" fmla="*/ 0 h 1323929"/>
              <a:gd name="connsiteX1" fmla="*/ 204023 w 1224136"/>
              <a:gd name="connsiteY1" fmla="*/ 0 h 1323929"/>
              <a:gd name="connsiteX2" fmla="*/ 204023 w 1224136"/>
              <a:gd name="connsiteY2" fmla="*/ 0 h 1323929"/>
              <a:gd name="connsiteX3" fmla="*/ 510057 w 1224136"/>
              <a:gd name="connsiteY3" fmla="*/ 0 h 1323929"/>
              <a:gd name="connsiteX4" fmla="*/ 1224136 w 1224136"/>
              <a:gd name="connsiteY4" fmla="*/ 0 h 1323929"/>
              <a:gd name="connsiteX5" fmla="*/ 1224136 w 1224136"/>
              <a:gd name="connsiteY5" fmla="*/ 646848 h 1323929"/>
              <a:gd name="connsiteX6" fmla="*/ 1224136 w 1224136"/>
              <a:gd name="connsiteY6" fmla="*/ 646848 h 1323929"/>
              <a:gd name="connsiteX7" fmla="*/ 1224136 w 1224136"/>
              <a:gd name="connsiteY7" fmla="*/ 924069 h 1323929"/>
              <a:gd name="connsiteX8" fmla="*/ 1224136 w 1224136"/>
              <a:gd name="connsiteY8" fmla="*/ 1108883 h 1323929"/>
              <a:gd name="connsiteX9" fmla="*/ 916848 w 1224136"/>
              <a:gd name="connsiteY9" fmla="*/ 1108883 h 1323929"/>
              <a:gd name="connsiteX10" fmla="*/ 323570 w 1224136"/>
              <a:gd name="connsiteY10" fmla="*/ 1323929 h 1323929"/>
              <a:gd name="connsiteX11" fmla="*/ 375987 w 1224136"/>
              <a:gd name="connsiteY11" fmla="*/ 1129081 h 1323929"/>
              <a:gd name="connsiteX12" fmla="*/ 0 w 1224136"/>
              <a:gd name="connsiteY12" fmla="*/ 1108883 h 1323929"/>
              <a:gd name="connsiteX13" fmla="*/ 0 w 1224136"/>
              <a:gd name="connsiteY13" fmla="*/ 924069 h 1323929"/>
              <a:gd name="connsiteX14" fmla="*/ 0 w 1224136"/>
              <a:gd name="connsiteY14" fmla="*/ 646848 h 1323929"/>
              <a:gd name="connsiteX15" fmla="*/ 0 w 1224136"/>
              <a:gd name="connsiteY15" fmla="*/ 646848 h 1323929"/>
              <a:gd name="connsiteX16" fmla="*/ 0 w 1224136"/>
              <a:gd name="connsiteY16" fmla="*/ 0 h 1323929"/>
              <a:gd name="connsiteX0" fmla="*/ 0 w 1224136"/>
              <a:gd name="connsiteY0" fmla="*/ 0 h 1323929"/>
              <a:gd name="connsiteX1" fmla="*/ 204023 w 1224136"/>
              <a:gd name="connsiteY1" fmla="*/ 0 h 1323929"/>
              <a:gd name="connsiteX2" fmla="*/ 204023 w 1224136"/>
              <a:gd name="connsiteY2" fmla="*/ 0 h 1323929"/>
              <a:gd name="connsiteX3" fmla="*/ 510057 w 1224136"/>
              <a:gd name="connsiteY3" fmla="*/ 0 h 1323929"/>
              <a:gd name="connsiteX4" fmla="*/ 1224136 w 1224136"/>
              <a:gd name="connsiteY4" fmla="*/ 0 h 1323929"/>
              <a:gd name="connsiteX5" fmla="*/ 1224136 w 1224136"/>
              <a:gd name="connsiteY5" fmla="*/ 646848 h 1323929"/>
              <a:gd name="connsiteX6" fmla="*/ 1224136 w 1224136"/>
              <a:gd name="connsiteY6" fmla="*/ 646848 h 1323929"/>
              <a:gd name="connsiteX7" fmla="*/ 1224136 w 1224136"/>
              <a:gd name="connsiteY7" fmla="*/ 924069 h 1323929"/>
              <a:gd name="connsiteX8" fmla="*/ 1224136 w 1224136"/>
              <a:gd name="connsiteY8" fmla="*/ 1108883 h 1323929"/>
              <a:gd name="connsiteX9" fmla="*/ 916848 w 1224136"/>
              <a:gd name="connsiteY9" fmla="*/ 1108883 h 1323929"/>
              <a:gd name="connsiteX10" fmla="*/ 323570 w 1224136"/>
              <a:gd name="connsiteY10" fmla="*/ 1323929 h 1323929"/>
              <a:gd name="connsiteX11" fmla="*/ 392261 w 1224136"/>
              <a:gd name="connsiteY11" fmla="*/ 1106100 h 1323929"/>
              <a:gd name="connsiteX12" fmla="*/ 0 w 1224136"/>
              <a:gd name="connsiteY12" fmla="*/ 1108883 h 1323929"/>
              <a:gd name="connsiteX13" fmla="*/ 0 w 1224136"/>
              <a:gd name="connsiteY13" fmla="*/ 924069 h 1323929"/>
              <a:gd name="connsiteX14" fmla="*/ 0 w 1224136"/>
              <a:gd name="connsiteY14" fmla="*/ 646848 h 1323929"/>
              <a:gd name="connsiteX15" fmla="*/ 0 w 1224136"/>
              <a:gd name="connsiteY15" fmla="*/ 646848 h 1323929"/>
              <a:gd name="connsiteX16" fmla="*/ 0 w 1224136"/>
              <a:gd name="connsiteY16" fmla="*/ 0 h 1323929"/>
              <a:gd name="connsiteX0" fmla="*/ 0 w 1224136"/>
              <a:gd name="connsiteY0" fmla="*/ 0 h 1323929"/>
              <a:gd name="connsiteX1" fmla="*/ 204023 w 1224136"/>
              <a:gd name="connsiteY1" fmla="*/ 0 h 1323929"/>
              <a:gd name="connsiteX2" fmla="*/ 204023 w 1224136"/>
              <a:gd name="connsiteY2" fmla="*/ 0 h 1323929"/>
              <a:gd name="connsiteX3" fmla="*/ 510057 w 1224136"/>
              <a:gd name="connsiteY3" fmla="*/ 0 h 1323929"/>
              <a:gd name="connsiteX4" fmla="*/ 1224136 w 1224136"/>
              <a:gd name="connsiteY4" fmla="*/ 0 h 1323929"/>
              <a:gd name="connsiteX5" fmla="*/ 1224136 w 1224136"/>
              <a:gd name="connsiteY5" fmla="*/ 646848 h 1323929"/>
              <a:gd name="connsiteX6" fmla="*/ 1224136 w 1224136"/>
              <a:gd name="connsiteY6" fmla="*/ 646848 h 1323929"/>
              <a:gd name="connsiteX7" fmla="*/ 1224136 w 1224136"/>
              <a:gd name="connsiteY7" fmla="*/ 924069 h 1323929"/>
              <a:gd name="connsiteX8" fmla="*/ 1224136 w 1224136"/>
              <a:gd name="connsiteY8" fmla="*/ 1108883 h 1323929"/>
              <a:gd name="connsiteX9" fmla="*/ 615825 w 1224136"/>
              <a:gd name="connsiteY9" fmla="*/ 1124203 h 1323929"/>
              <a:gd name="connsiteX10" fmla="*/ 323570 w 1224136"/>
              <a:gd name="connsiteY10" fmla="*/ 1323929 h 1323929"/>
              <a:gd name="connsiteX11" fmla="*/ 392261 w 1224136"/>
              <a:gd name="connsiteY11" fmla="*/ 1106100 h 1323929"/>
              <a:gd name="connsiteX12" fmla="*/ 0 w 1224136"/>
              <a:gd name="connsiteY12" fmla="*/ 1108883 h 1323929"/>
              <a:gd name="connsiteX13" fmla="*/ 0 w 1224136"/>
              <a:gd name="connsiteY13" fmla="*/ 924069 h 1323929"/>
              <a:gd name="connsiteX14" fmla="*/ 0 w 1224136"/>
              <a:gd name="connsiteY14" fmla="*/ 646848 h 1323929"/>
              <a:gd name="connsiteX15" fmla="*/ 0 w 1224136"/>
              <a:gd name="connsiteY15" fmla="*/ 646848 h 1323929"/>
              <a:gd name="connsiteX16" fmla="*/ 0 w 1224136"/>
              <a:gd name="connsiteY16" fmla="*/ 0 h 1323929"/>
              <a:gd name="connsiteX0" fmla="*/ 0 w 1224136"/>
              <a:gd name="connsiteY0" fmla="*/ 0 h 1323929"/>
              <a:gd name="connsiteX1" fmla="*/ 204023 w 1224136"/>
              <a:gd name="connsiteY1" fmla="*/ 0 h 1323929"/>
              <a:gd name="connsiteX2" fmla="*/ 204023 w 1224136"/>
              <a:gd name="connsiteY2" fmla="*/ 0 h 1323929"/>
              <a:gd name="connsiteX3" fmla="*/ 510057 w 1224136"/>
              <a:gd name="connsiteY3" fmla="*/ 0 h 1323929"/>
              <a:gd name="connsiteX4" fmla="*/ 1224136 w 1224136"/>
              <a:gd name="connsiteY4" fmla="*/ 0 h 1323929"/>
              <a:gd name="connsiteX5" fmla="*/ 1224136 w 1224136"/>
              <a:gd name="connsiteY5" fmla="*/ 646848 h 1323929"/>
              <a:gd name="connsiteX6" fmla="*/ 1224136 w 1224136"/>
              <a:gd name="connsiteY6" fmla="*/ 646848 h 1323929"/>
              <a:gd name="connsiteX7" fmla="*/ 1224136 w 1224136"/>
              <a:gd name="connsiteY7" fmla="*/ 924069 h 1323929"/>
              <a:gd name="connsiteX8" fmla="*/ 1224136 w 1224136"/>
              <a:gd name="connsiteY8" fmla="*/ 1108883 h 1323929"/>
              <a:gd name="connsiteX9" fmla="*/ 615825 w 1224136"/>
              <a:gd name="connsiteY9" fmla="*/ 1124203 h 1323929"/>
              <a:gd name="connsiteX10" fmla="*/ 323570 w 1224136"/>
              <a:gd name="connsiteY10" fmla="*/ 1323929 h 1323929"/>
              <a:gd name="connsiteX11" fmla="*/ 351585 w 1224136"/>
              <a:gd name="connsiteY11" fmla="*/ 1113760 h 1323929"/>
              <a:gd name="connsiteX12" fmla="*/ 0 w 1224136"/>
              <a:gd name="connsiteY12" fmla="*/ 1108883 h 1323929"/>
              <a:gd name="connsiteX13" fmla="*/ 0 w 1224136"/>
              <a:gd name="connsiteY13" fmla="*/ 924069 h 1323929"/>
              <a:gd name="connsiteX14" fmla="*/ 0 w 1224136"/>
              <a:gd name="connsiteY14" fmla="*/ 646848 h 1323929"/>
              <a:gd name="connsiteX15" fmla="*/ 0 w 1224136"/>
              <a:gd name="connsiteY15" fmla="*/ 646848 h 1323929"/>
              <a:gd name="connsiteX16" fmla="*/ 0 w 1224136"/>
              <a:gd name="connsiteY16" fmla="*/ 0 h 132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4136" h="1323929">
                <a:moveTo>
                  <a:pt x="0" y="0"/>
                </a:moveTo>
                <a:lnTo>
                  <a:pt x="204023" y="0"/>
                </a:lnTo>
                <a:lnTo>
                  <a:pt x="204023" y="0"/>
                </a:lnTo>
                <a:lnTo>
                  <a:pt x="510057" y="0"/>
                </a:lnTo>
                <a:lnTo>
                  <a:pt x="1224136" y="0"/>
                </a:lnTo>
                <a:lnTo>
                  <a:pt x="1224136" y="646848"/>
                </a:lnTo>
                <a:lnTo>
                  <a:pt x="1224136" y="646848"/>
                </a:lnTo>
                <a:lnTo>
                  <a:pt x="1224136" y="924069"/>
                </a:lnTo>
                <a:lnTo>
                  <a:pt x="1224136" y="1108883"/>
                </a:lnTo>
                <a:lnTo>
                  <a:pt x="615825" y="1124203"/>
                </a:lnTo>
                <a:lnTo>
                  <a:pt x="323570" y="1323929"/>
                </a:lnTo>
                <a:lnTo>
                  <a:pt x="351585" y="1113760"/>
                </a:lnTo>
                <a:lnTo>
                  <a:pt x="0" y="1108883"/>
                </a:lnTo>
                <a:lnTo>
                  <a:pt x="0" y="924069"/>
                </a:lnTo>
                <a:lnTo>
                  <a:pt x="0" y="646848"/>
                </a:lnTo>
                <a:lnTo>
                  <a:pt x="0" y="64684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Rectangle 39"/>
          <p:cNvSpPr/>
          <p:nvPr/>
        </p:nvSpPr>
        <p:spPr>
          <a:xfrm>
            <a:off x="1466193" y="940999"/>
            <a:ext cx="1681043" cy="1723549"/>
          </a:xfrm>
          <a:prstGeom prst="rect">
            <a:avLst/>
          </a:prstGeom>
        </p:spPr>
        <p:txBody>
          <a:bodyPr wrap="square">
            <a:spAutoFit/>
          </a:bodyPr>
          <a:lstStyle/>
          <a:p>
            <a:pPr algn="ctr"/>
            <a:r>
              <a:rPr lang="en-GB" dirty="0" smtClean="0">
                <a:solidFill>
                  <a:srgbClr val="3F3F3F"/>
                </a:solidFill>
                <a:ea typeface="Arial Unicode MS" pitchFamily="34" charset="-128"/>
                <a:cs typeface="Arial Unicode MS" pitchFamily="34" charset="-128"/>
              </a:rPr>
              <a:t>I want to know that my </a:t>
            </a:r>
            <a:r>
              <a:rPr lang="en-GB" b="1" dirty="0" smtClean="0">
                <a:solidFill>
                  <a:srgbClr val="3F3F3F"/>
                </a:solidFill>
                <a:ea typeface="Arial Unicode MS" pitchFamily="34" charset="-128"/>
                <a:cs typeface="Arial Unicode MS" pitchFamily="34" charset="-128"/>
              </a:rPr>
              <a:t>GP is experienced</a:t>
            </a:r>
            <a:r>
              <a:rPr lang="en-GB" dirty="0" smtClean="0">
                <a:solidFill>
                  <a:srgbClr val="3F3F3F"/>
                </a:solidFill>
                <a:ea typeface="Arial Unicode MS" pitchFamily="34" charset="-128"/>
                <a:cs typeface="Arial Unicode MS" pitchFamily="34" charset="-128"/>
              </a:rPr>
              <a:t> in caring for children</a:t>
            </a:r>
            <a:endParaRPr lang="en-GB" b="1" dirty="0">
              <a:solidFill>
                <a:srgbClr val="3F3F3F"/>
              </a:solidFill>
              <a:ea typeface="Arial Unicode MS" pitchFamily="34" charset="-128"/>
              <a:cs typeface="Arial Unicode MS" pitchFamily="34" charset="-128"/>
            </a:endParaRPr>
          </a:p>
          <a:p>
            <a:pPr algn="ctr"/>
            <a:endParaRPr lang="en-GB" sz="1600" dirty="0">
              <a:solidFill>
                <a:srgbClr val="3F3F3F"/>
              </a:solidFill>
            </a:endParaRPr>
          </a:p>
        </p:txBody>
      </p:sp>
      <p:sp>
        <p:nvSpPr>
          <p:cNvPr id="49" name="Rectangular Callout 31"/>
          <p:cNvSpPr/>
          <p:nvPr/>
        </p:nvSpPr>
        <p:spPr>
          <a:xfrm>
            <a:off x="4008351" y="1399603"/>
            <a:ext cx="1985515" cy="1957389"/>
          </a:xfrm>
          <a:custGeom>
            <a:avLst/>
            <a:gdLst>
              <a:gd name="connsiteX0" fmla="*/ 0 w 1366763"/>
              <a:gd name="connsiteY0" fmla="*/ 0 h 1504172"/>
              <a:gd name="connsiteX1" fmla="*/ 227794 w 1366763"/>
              <a:gd name="connsiteY1" fmla="*/ 0 h 1504172"/>
              <a:gd name="connsiteX2" fmla="*/ 227794 w 1366763"/>
              <a:gd name="connsiteY2" fmla="*/ 0 h 1504172"/>
              <a:gd name="connsiteX3" fmla="*/ 569485 w 1366763"/>
              <a:gd name="connsiteY3" fmla="*/ 0 h 1504172"/>
              <a:gd name="connsiteX4" fmla="*/ 1366763 w 1366763"/>
              <a:gd name="connsiteY4" fmla="*/ 0 h 1504172"/>
              <a:gd name="connsiteX5" fmla="*/ 1366763 w 1366763"/>
              <a:gd name="connsiteY5" fmla="*/ 877434 h 1504172"/>
              <a:gd name="connsiteX6" fmla="*/ 1366763 w 1366763"/>
              <a:gd name="connsiteY6" fmla="*/ 877434 h 1504172"/>
              <a:gd name="connsiteX7" fmla="*/ 1366763 w 1366763"/>
              <a:gd name="connsiteY7" fmla="*/ 1253477 h 1504172"/>
              <a:gd name="connsiteX8" fmla="*/ 1366763 w 1366763"/>
              <a:gd name="connsiteY8" fmla="*/ 1504172 h 1504172"/>
              <a:gd name="connsiteX9" fmla="*/ 569485 w 1366763"/>
              <a:gd name="connsiteY9" fmla="*/ 1504172 h 1504172"/>
              <a:gd name="connsiteX10" fmla="*/ 227794 w 1366763"/>
              <a:gd name="connsiteY10" fmla="*/ 1504172 h 1504172"/>
              <a:gd name="connsiteX11" fmla="*/ 227794 w 1366763"/>
              <a:gd name="connsiteY11" fmla="*/ 1504172 h 1504172"/>
              <a:gd name="connsiteX12" fmla="*/ 0 w 1366763"/>
              <a:gd name="connsiteY12" fmla="*/ 1504172 h 1504172"/>
              <a:gd name="connsiteX13" fmla="*/ 0 w 1366763"/>
              <a:gd name="connsiteY13" fmla="*/ 1253477 h 1504172"/>
              <a:gd name="connsiteX14" fmla="*/ -92598 w 1366763"/>
              <a:gd name="connsiteY14" fmla="*/ 1305952 h 1504172"/>
              <a:gd name="connsiteX15" fmla="*/ 0 w 1366763"/>
              <a:gd name="connsiteY15" fmla="*/ 877434 h 1504172"/>
              <a:gd name="connsiteX16" fmla="*/ 0 w 1366763"/>
              <a:gd name="connsiteY16" fmla="*/ 0 h 1504172"/>
              <a:gd name="connsiteX0" fmla="*/ 92598 w 1459361"/>
              <a:gd name="connsiteY0" fmla="*/ 0 h 1504172"/>
              <a:gd name="connsiteX1" fmla="*/ 320392 w 1459361"/>
              <a:gd name="connsiteY1" fmla="*/ 0 h 1504172"/>
              <a:gd name="connsiteX2" fmla="*/ 320392 w 1459361"/>
              <a:gd name="connsiteY2" fmla="*/ 0 h 1504172"/>
              <a:gd name="connsiteX3" fmla="*/ 662083 w 1459361"/>
              <a:gd name="connsiteY3" fmla="*/ 0 h 1504172"/>
              <a:gd name="connsiteX4" fmla="*/ 1459361 w 1459361"/>
              <a:gd name="connsiteY4" fmla="*/ 0 h 1504172"/>
              <a:gd name="connsiteX5" fmla="*/ 1459361 w 1459361"/>
              <a:gd name="connsiteY5" fmla="*/ 877434 h 1504172"/>
              <a:gd name="connsiteX6" fmla="*/ 1459361 w 1459361"/>
              <a:gd name="connsiteY6" fmla="*/ 877434 h 1504172"/>
              <a:gd name="connsiteX7" fmla="*/ 1459361 w 1459361"/>
              <a:gd name="connsiteY7" fmla="*/ 1253477 h 1504172"/>
              <a:gd name="connsiteX8" fmla="*/ 1459361 w 1459361"/>
              <a:gd name="connsiteY8" fmla="*/ 1504172 h 1504172"/>
              <a:gd name="connsiteX9" fmla="*/ 662083 w 1459361"/>
              <a:gd name="connsiteY9" fmla="*/ 1504172 h 1504172"/>
              <a:gd name="connsiteX10" fmla="*/ 320392 w 1459361"/>
              <a:gd name="connsiteY10" fmla="*/ 1504172 h 1504172"/>
              <a:gd name="connsiteX11" fmla="*/ 320392 w 1459361"/>
              <a:gd name="connsiteY11" fmla="*/ 1504172 h 1504172"/>
              <a:gd name="connsiteX12" fmla="*/ 92598 w 1459361"/>
              <a:gd name="connsiteY12" fmla="*/ 1504172 h 1504172"/>
              <a:gd name="connsiteX13" fmla="*/ 92598 w 1459361"/>
              <a:gd name="connsiteY13" fmla="*/ 1340941 h 1504172"/>
              <a:gd name="connsiteX14" fmla="*/ 0 w 1459361"/>
              <a:gd name="connsiteY14" fmla="*/ 1305952 h 1504172"/>
              <a:gd name="connsiteX15" fmla="*/ 92598 w 1459361"/>
              <a:gd name="connsiteY15" fmla="*/ 877434 h 1504172"/>
              <a:gd name="connsiteX16" fmla="*/ 92598 w 1459361"/>
              <a:gd name="connsiteY16" fmla="*/ 0 h 1504172"/>
              <a:gd name="connsiteX0" fmla="*/ 156208 w 1522971"/>
              <a:gd name="connsiteY0" fmla="*/ 0 h 1504172"/>
              <a:gd name="connsiteX1" fmla="*/ 384002 w 1522971"/>
              <a:gd name="connsiteY1" fmla="*/ 0 h 1504172"/>
              <a:gd name="connsiteX2" fmla="*/ 384002 w 1522971"/>
              <a:gd name="connsiteY2" fmla="*/ 0 h 1504172"/>
              <a:gd name="connsiteX3" fmla="*/ 725693 w 1522971"/>
              <a:gd name="connsiteY3" fmla="*/ 0 h 1504172"/>
              <a:gd name="connsiteX4" fmla="*/ 1522971 w 1522971"/>
              <a:gd name="connsiteY4" fmla="*/ 0 h 1504172"/>
              <a:gd name="connsiteX5" fmla="*/ 1522971 w 1522971"/>
              <a:gd name="connsiteY5" fmla="*/ 877434 h 1504172"/>
              <a:gd name="connsiteX6" fmla="*/ 1522971 w 1522971"/>
              <a:gd name="connsiteY6" fmla="*/ 877434 h 1504172"/>
              <a:gd name="connsiteX7" fmla="*/ 1522971 w 1522971"/>
              <a:gd name="connsiteY7" fmla="*/ 1253477 h 1504172"/>
              <a:gd name="connsiteX8" fmla="*/ 1522971 w 1522971"/>
              <a:gd name="connsiteY8" fmla="*/ 1504172 h 1504172"/>
              <a:gd name="connsiteX9" fmla="*/ 725693 w 1522971"/>
              <a:gd name="connsiteY9" fmla="*/ 1504172 h 1504172"/>
              <a:gd name="connsiteX10" fmla="*/ 384002 w 1522971"/>
              <a:gd name="connsiteY10" fmla="*/ 1504172 h 1504172"/>
              <a:gd name="connsiteX11" fmla="*/ 384002 w 1522971"/>
              <a:gd name="connsiteY11" fmla="*/ 1504172 h 1504172"/>
              <a:gd name="connsiteX12" fmla="*/ 156208 w 1522971"/>
              <a:gd name="connsiteY12" fmla="*/ 1504172 h 1504172"/>
              <a:gd name="connsiteX13" fmla="*/ 156208 w 1522971"/>
              <a:gd name="connsiteY13" fmla="*/ 1340941 h 1504172"/>
              <a:gd name="connsiteX14" fmla="*/ 0 w 1522971"/>
              <a:gd name="connsiteY14" fmla="*/ 1496783 h 1504172"/>
              <a:gd name="connsiteX15" fmla="*/ 156208 w 1522971"/>
              <a:gd name="connsiteY15" fmla="*/ 877434 h 1504172"/>
              <a:gd name="connsiteX16" fmla="*/ 156208 w 1522971"/>
              <a:gd name="connsiteY16" fmla="*/ 0 h 1504172"/>
              <a:gd name="connsiteX0" fmla="*/ 569675 w 1936438"/>
              <a:gd name="connsiteY0" fmla="*/ 0 h 1504172"/>
              <a:gd name="connsiteX1" fmla="*/ 797469 w 1936438"/>
              <a:gd name="connsiteY1" fmla="*/ 0 h 1504172"/>
              <a:gd name="connsiteX2" fmla="*/ 797469 w 1936438"/>
              <a:gd name="connsiteY2" fmla="*/ 0 h 1504172"/>
              <a:gd name="connsiteX3" fmla="*/ 1139160 w 1936438"/>
              <a:gd name="connsiteY3" fmla="*/ 0 h 1504172"/>
              <a:gd name="connsiteX4" fmla="*/ 1936438 w 1936438"/>
              <a:gd name="connsiteY4" fmla="*/ 0 h 1504172"/>
              <a:gd name="connsiteX5" fmla="*/ 1936438 w 1936438"/>
              <a:gd name="connsiteY5" fmla="*/ 877434 h 1504172"/>
              <a:gd name="connsiteX6" fmla="*/ 1936438 w 1936438"/>
              <a:gd name="connsiteY6" fmla="*/ 877434 h 1504172"/>
              <a:gd name="connsiteX7" fmla="*/ 1936438 w 1936438"/>
              <a:gd name="connsiteY7" fmla="*/ 1253477 h 1504172"/>
              <a:gd name="connsiteX8" fmla="*/ 1936438 w 1936438"/>
              <a:gd name="connsiteY8" fmla="*/ 1504172 h 1504172"/>
              <a:gd name="connsiteX9" fmla="*/ 1139160 w 1936438"/>
              <a:gd name="connsiteY9" fmla="*/ 1504172 h 1504172"/>
              <a:gd name="connsiteX10" fmla="*/ 797469 w 1936438"/>
              <a:gd name="connsiteY10" fmla="*/ 1504172 h 1504172"/>
              <a:gd name="connsiteX11" fmla="*/ 797469 w 1936438"/>
              <a:gd name="connsiteY11" fmla="*/ 1504172 h 1504172"/>
              <a:gd name="connsiteX12" fmla="*/ 569675 w 1936438"/>
              <a:gd name="connsiteY12" fmla="*/ 1504172 h 1504172"/>
              <a:gd name="connsiteX13" fmla="*/ 569675 w 1936438"/>
              <a:gd name="connsiteY13" fmla="*/ 1340941 h 1504172"/>
              <a:gd name="connsiteX14" fmla="*/ 0 w 1936438"/>
              <a:gd name="connsiteY14" fmla="*/ 1138975 h 1504172"/>
              <a:gd name="connsiteX15" fmla="*/ 569675 w 1936438"/>
              <a:gd name="connsiteY15" fmla="*/ 877434 h 1504172"/>
              <a:gd name="connsiteX16" fmla="*/ 569675 w 1936438"/>
              <a:gd name="connsiteY16" fmla="*/ 0 h 1504172"/>
              <a:gd name="connsiteX0" fmla="*/ 569675 w 1936438"/>
              <a:gd name="connsiteY0" fmla="*/ 0 h 1504172"/>
              <a:gd name="connsiteX1" fmla="*/ 797469 w 1936438"/>
              <a:gd name="connsiteY1" fmla="*/ 0 h 1504172"/>
              <a:gd name="connsiteX2" fmla="*/ 797469 w 1936438"/>
              <a:gd name="connsiteY2" fmla="*/ 0 h 1504172"/>
              <a:gd name="connsiteX3" fmla="*/ 1139160 w 1936438"/>
              <a:gd name="connsiteY3" fmla="*/ 0 h 1504172"/>
              <a:gd name="connsiteX4" fmla="*/ 1936438 w 1936438"/>
              <a:gd name="connsiteY4" fmla="*/ 0 h 1504172"/>
              <a:gd name="connsiteX5" fmla="*/ 1936438 w 1936438"/>
              <a:gd name="connsiteY5" fmla="*/ 877434 h 1504172"/>
              <a:gd name="connsiteX6" fmla="*/ 1936438 w 1936438"/>
              <a:gd name="connsiteY6" fmla="*/ 877434 h 1504172"/>
              <a:gd name="connsiteX7" fmla="*/ 1936438 w 1936438"/>
              <a:gd name="connsiteY7" fmla="*/ 1253477 h 1504172"/>
              <a:gd name="connsiteX8" fmla="*/ 1936438 w 1936438"/>
              <a:gd name="connsiteY8" fmla="*/ 1504172 h 1504172"/>
              <a:gd name="connsiteX9" fmla="*/ 1139160 w 1936438"/>
              <a:gd name="connsiteY9" fmla="*/ 1504172 h 1504172"/>
              <a:gd name="connsiteX10" fmla="*/ 797469 w 1936438"/>
              <a:gd name="connsiteY10" fmla="*/ 1504172 h 1504172"/>
              <a:gd name="connsiteX11" fmla="*/ 797469 w 1936438"/>
              <a:gd name="connsiteY11" fmla="*/ 1504172 h 1504172"/>
              <a:gd name="connsiteX12" fmla="*/ 569675 w 1936438"/>
              <a:gd name="connsiteY12" fmla="*/ 1504172 h 1504172"/>
              <a:gd name="connsiteX13" fmla="*/ 569675 w 1936438"/>
              <a:gd name="connsiteY13" fmla="*/ 1340941 h 1504172"/>
              <a:gd name="connsiteX14" fmla="*/ 0 w 1936438"/>
              <a:gd name="connsiteY14" fmla="*/ 1138975 h 1504172"/>
              <a:gd name="connsiteX15" fmla="*/ 561723 w 1936438"/>
              <a:gd name="connsiteY15" fmla="*/ 1108022 h 1504172"/>
              <a:gd name="connsiteX16" fmla="*/ 569675 w 1936438"/>
              <a:gd name="connsiteY16" fmla="*/ 0 h 1504172"/>
              <a:gd name="connsiteX0" fmla="*/ 235720 w 1602483"/>
              <a:gd name="connsiteY0" fmla="*/ 0 h 1504172"/>
              <a:gd name="connsiteX1" fmla="*/ 463514 w 1602483"/>
              <a:gd name="connsiteY1" fmla="*/ 0 h 1504172"/>
              <a:gd name="connsiteX2" fmla="*/ 463514 w 1602483"/>
              <a:gd name="connsiteY2" fmla="*/ 0 h 1504172"/>
              <a:gd name="connsiteX3" fmla="*/ 805205 w 1602483"/>
              <a:gd name="connsiteY3" fmla="*/ 0 h 1504172"/>
              <a:gd name="connsiteX4" fmla="*/ 1602483 w 1602483"/>
              <a:gd name="connsiteY4" fmla="*/ 0 h 1504172"/>
              <a:gd name="connsiteX5" fmla="*/ 1602483 w 1602483"/>
              <a:gd name="connsiteY5" fmla="*/ 877434 h 1504172"/>
              <a:gd name="connsiteX6" fmla="*/ 1602483 w 1602483"/>
              <a:gd name="connsiteY6" fmla="*/ 877434 h 1504172"/>
              <a:gd name="connsiteX7" fmla="*/ 1602483 w 1602483"/>
              <a:gd name="connsiteY7" fmla="*/ 1253477 h 1504172"/>
              <a:gd name="connsiteX8" fmla="*/ 1602483 w 1602483"/>
              <a:gd name="connsiteY8" fmla="*/ 1504172 h 1504172"/>
              <a:gd name="connsiteX9" fmla="*/ 805205 w 1602483"/>
              <a:gd name="connsiteY9" fmla="*/ 1504172 h 1504172"/>
              <a:gd name="connsiteX10" fmla="*/ 463514 w 1602483"/>
              <a:gd name="connsiteY10" fmla="*/ 1504172 h 1504172"/>
              <a:gd name="connsiteX11" fmla="*/ 463514 w 1602483"/>
              <a:gd name="connsiteY11" fmla="*/ 1504172 h 1504172"/>
              <a:gd name="connsiteX12" fmla="*/ 235720 w 1602483"/>
              <a:gd name="connsiteY12" fmla="*/ 1504172 h 1504172"/>
              <a:gd name="connsiteX13" fmla="*/ 235720 w 1602483"/>
              <a:gd name="connsiteY13" fmla="*/ 1340941 h 1504172"/>
              <a:gd name="connsiteX14" fmla="*/ 0 w 1602483"/>
              <a:gd name="connsiteY14" fmla="*/ 1178732 h 1504172"/>
              <a:gd name="connsiteX15" fmla="*/ 227768 w 1602483"/>
              <a:gd name="connsiteY15" fmla="*/ 1108022 h 1504172"/>
              <a:gd name="connsiteX16" fmla="*/ 235720 w 1602483"/>
              <a:gd name="connsiteY16" fmla="*/ 0 h 1504172"/>
              <a:gd name="connsiteX0" fmla="*/ 203914 w 1570677"/>
              <a:gd name="connsiteY0" fmla="*/ 0 h 1504172"/>
              <a:gd name="connsiteX1" fmla="*/ 431708 w 1570677"/>
              <a:gd name="connsiteY1" fmla="*/ 0 h 1504172"/>
              <a:gd name="connsiteX2" fmla="*/ 431708 w 1570677"/>
              <a:gd name="connsiteY2" fmla="*/ 0 h 1504172"/>
              <a:gd name="connsiteX3" fmla="*/ 773399 w 1570677"/>
              <a:gd name="connsiteY3" fmla="*/ 0 h 1504172"/>
              <a:gd name="connsiteX4" fmla="*/ 1570677 w 1570677"/>
              <a:gd name="connsiteY4" fmla="*/ 0 h 1504172"/>
              <a:gd name="connsiteX5" fmla="*/ 1570677 w 1570677"/>
              <a:gd name="connsiteY5" fmla="*/ 877434 h 1504172"/>
              <a:gd name="connsiteX6" fmla="*/ 1570677 w 1570677"/>
              <a:gd name="connsiteY6" fmla="*/ 877434 h 1504172"/>
              <a:gd name="connsiteX7" fmla="*/ 1570677 w 1570677"/>
              <a:gd name="connsiteY7" fmla="*/ 1253477 h 1504172"/>
              <a:gd name="connsiteX8" fmla="*/ 1570677 w 1570677"/>
              <a:gd name="connsiteY8" fmla="*/ 1504172 h 1504172"/>
              <a:gd name="connsiteX9" fmla="*/ 773399 w 1570677"/>
              <a:gd name="connsiteY9" fmla="*/ 1504172 h 1504172"/>
              <a:gd name="connsiteX10" fmla="*/ 431708 w 1570677"/>
              <a:gd name="connsiteY10" fmla="*/ 1504172 h 1504172"/>
              <a:gd name="connsiteX11" fmla="*/ 431708 w 1570677"/>
              <a:gd name="connsiteY11" fmla="*/ 1504172 h 1504172"/>
              <a:gd name="connsiteX12" fmla="*/ 203914 w 1570677"/>
              <a:gd name="connsiteY12" fmla="*/ 1504172 h 1504172"/>
              <a:gd name="connsiteX13" fmla="*/ 203914 w 1570677"/>
              <a:gd name="connsiteY13" fmla="*/ 1340941 h 1504172"/>
              <a:gd name="connsiteX14" fmla="*/ 0 w 1570677"/>
              <a:gd name="connsiteY14" fmla="*/ 1123073 h 1504172"/>
              <a:gd name="connsiteX15" fmla="*/ 195962 w 1570677"/>
              <a:gd name="connsiteY15" fmla="*/ 1108022 h 1504172"/>
              <a:gd name="connsiteX16" fmla="*/ 203914 w 1570677"/>
              <a:gd name="connsiteY16" fmla="*/ 0 h 1504172"/>
              <a:gd name="connsiteX0" fmla="*/ 396356 w 1763119"/>
              <a:gd name="connsiteY0" fmla="*/ 0 h 1504172"/>
              <a:gd name="connsiteX1" fmla="*/ 624150 w 1763119"/>
              <a:gd name="connsiteY1" fmla="*/ 0 h 1504172"/>
              <a:gd name="connsiteX2" fmla="*/ 624150 w 1763119"/>
              <a:gd name="connsiteY2" fmla="*/ 0 h 1504172"/>
              <a:gd name="connsiteX3" fmla="*/ 965841 w 1763119"/>
              <a:gd name="connsiteY3" fmla="*/ 0 h 1504172"/>
              <a:gd name="connsiteX4" fmla="*/ 1763119 w 1763119"/>
              <a:gd name="connsiteY4" fmla="*/ 0 h 1504172"/>
              <a:gd name="connsiteX5" fmla="*/ 1763119 w 1763119"/>
              <a:gd name="connsiteY5" fmla="*/ 877434 h 1504172"/>
              <a:gd name="connsiteX6" fmla="*/ 1763119 w 1763119"/>
              <a:gd name="connsiteY6" fmla="*/ 877434 h 1504172"/>
              <a:gd name="connsiteX7" fmla="*/ 1763119 w 1763119"/>
              <a:gd name="connsiteY7" fmla="*/ 1253477 h 1504172"/>
              <a:gd name="connsiteX8" fmla="*/ 1763119 w 1763119"/>
              <a:gd name="connsiteY8" fmla="*/ 1504172 h 1504172"/>
              <a:gd name="connsiteX9" fmla="*/ 965841 w 1763119"/>
              <a:gd name="connsiteY9" fmla="*/ 1504172 h 1504172"/>
              <a:gd name="connsiteX10" fmla="*/ 624150 w 1763119"/>
              <a:gd name="connsiteY10" fmla="*/ 1504172 h 1504172"/>
              <a:gd name="connsiteX11" fmla="*/ 624150 w 1763119"/>
              <a:gd name="connsiteY11" fmla="*/ 1504172 h 1504172"/>
              <a:gd name="connsiteX12" fmla="*/ 396356 w 1763119"/>
              <a:gd name="connsiteY12" fmla="*/ 1504172 h 1504172"/>
              <a:gd name="connsiteX13" fmla="*/ 396356 w 1763119"/>
              <a:gd name="connsiteY13" fmla="*/ 1340941 h 1504172"/>
              <a:gd name="connsiteX14" fmla="*/ 0 w 1763119"/>
              <a:gd name="connsiteY14" fmla="*/ 1081233 h 1504172"/>
              <a:gd name="connsiteX15" fmla="*/ 388404 w 1763119"/>
              <a:gd name="connsiteY15" fmla="*/ 1108022 h 1504172"/>
              <a:gd name="connsiteX16" fmla="*/ 396356 w 1763119"/>
              <a:gd name="connsiteY16" fmla="*/ 0 h 1504172"/>
              <a:gd name="connsiteX0" fmla="*/ 396356 w 1763119"/>
              <a:gd name="connsiteY0" fmla="*/ 0 h 1504172"/>
              <a:gd name="connsiteX1" fmla="*/ 624150 w 1763119"/>
              <a:gd name="connsiteY1" fmla="*/ 0 h 1504172"/>
              <a:gd name="connsiteX2" fmla="*/ 624150 w 1763119"/>
              <a:gd name="connsiteY2" fmla="*/ 0 h 1504172"/>
              <a:gd name="connsiteX3" fmla="*/ 965841 w 1763119"/>
              <a:gd name="connsiteY3" fmla="*/ 0 h 1504172"/>
              <a:gd name="connsiteX4" fmla="*/ 1763119 w 1763119"/>
              <a:gd name="connsiteY4" fmla="*/ 0 h 1504172"/>
              <a:gd name="connsiteX5" fmla="*/ 1763119 w 1763119"/>
              <a:gd name="connsiteY5" fmla="*/ 877434 h 1504172"/>
              <a:gd name="connsiteX6" fmla="*/ 1763119 w 1763119"/>
              <a:gd name="connsiteY6" fmla="*/ 877434 h 1504172"/>
              <a:gd name="connsiteX7" fmla="*/ 1763119 w 1763119"/>
              <a:gd name="connsiteY7" fmla="*/ 1253477 h 1504172"/>
              <a:gd name="connsiteX8" fmla="*/ 1763119 w 1763119"/>
              <a:gd name="connsiteY8" fmla="*/ 1504172 h 1504172"/>
              <a:gd name="connsiteX9" fmla="*/ 965841 w 1763119"/>
              <a:gd name="connsiteY9" fmla="*/ 1504172 h 1504172"/>
              <a:gd name="connsiteX10" fmla="*/ 624150 w 1763119"/>
              <a:gd name="connsiteY10" fmla="*/ 1504172 h 1504172"/>
              <a:gd name="connsiteX11" fmla="*/ 624150 w 1763119"/>
              <a:gd name="connsiteY11" fmla="*/ 1504172 h 1504172"/>
              <a:gd name="connsiteX12" fmla="*/ 396356 w 1763119"/>
              <a:gd name="connsiteY12" fmla="*/ 1504172 h 1504172"/>
              <a:gd name="connsiteX13" fmla="*/ 396356 w 1763119"/>
              <a:gd name="connsiteY13" fmla="*/ 1340941 h 1504172"/>
              <a:gd name="connsiteX14" fmla="*/ 0 w 1763119"/>
              <a:gd name="connsiteY14" fmla="*/ 1081233 h 1504172"/>
              <a:gd name="connsiteX15" fmla="*/ 388404 w 1763119"/>
              <a:gd name="connsiteY15" fmla="*/ 386292 h 1504172"/>
              <a:gd name="connsiteX16" fmla="*/ 396356 w 1763119"/>
              <a:gd name="connsiteY16" fmla="*/ 0 h 1504172"/>
              <a:gd name="connsiteX0" fmla="*/ 295989 w 1662752"/>
              <a:gd name="connsiteY0" fmla="*/ 0 h 1504172"/>
              <a:gd name="connsiteX1" fmla="*/ 523783 w 1662752"/>
              <a:gd name="connsiteY1" fmla="*/ 0 h 1504172"/>
              <a:gd name="connsiteX2" fmla="*/ 523783 w 1662752"/>
              <a:gd name="connsiteY2" fmla="*/ 0 h 1504172"/>
              <a:gd name="connsiteX3" fmla="*/ 865474 w 1662752"/>
              <a:gd name="connsiteY3" fmla="*/ 0 h 1504172"/>
              <a:gd name="connsiteX4" fmla="*/ 1662752 w 1662752"/>
              <a:gd name="connsiteY4" fmla="*/ 0 h 1504172"/>
              <a:gd name="connsiteX5" fmla="*/ 1662752 w 1662752"/>
              <a:gd name="connsiteY5" fmla="*/ 877434 h 1504172"/>
              <a:gd name="connsiteX6" fmla="*/ 1662752 w 1662752"/>
              <a:gd name="connsiteY6" fmla="*/ 877434 h 1504172"/>
              <a:gd name="connsiteX7" fmla="*/ 1662752 w 1662752"/>
              <a:gd name="connsiteY7" fmla="*/ 1253477 h 1504172"/>
              <a:gd name="connsiteX8" fmla="*/ 1662752 w 1662752"/>
              <a:gd name="connsiteY8" fmla="*/ 1504172 h 1504172"/>
              <a:gd name="connsiteX9" fmla="*/ 865474 w 1662752"/>
              <a:gd name="connsiteY9" fmla="*/ 1504172 h 1504172"/>
              <a:gd name="connsiteX10" fmla="*/ 523783 w 1662752"/>
              <a:gd name="connsiteY10" fmla="*/ 1504172 h 1504172"/>
              <a:gd name="connsiteX11" fmla="*/ 523783 w 1662752"/>
              <a:gd name="connsiteY11" fmla="*/ 1504172 h 1504172"/>
              <a:gd name="connsiteX12" fmla="*/ 295989 w 1662752"/>
              <a:gd name="connsiteY12" fmla="*/ 1504172 h 1504172"/>
              <a:gd name="connsiteX13" fmla="*/ 295989 w 1662752"/>
              <a:gd name="connsiteY13" fmla="*/ 1340941 h 1504172"/>
              <a:gd name="connsiteX14" fmla="*/ 0 w 1662752"/>
              <a:gd name="connsiteY14" fmla="*/ 382415 h 1504172"/>
              <a:gd name="connsiteX15" fmla="*/ 288037 w 1662752"/>
              <a:gd name="connsiteY15" fmla="*/ 386292 h 1504172"/>
              <a:gd name="connsiteX16" fmla="*/ 295989 w 1662752"/>
              <a:gd name="connsiteY16" fmla="*/ 0 h 1504172"/>
              <a:gd name="connsiteX0" fmla="*/ 295989 w 1662752"/>
              <a:gd name="connsiteY0" fmla="*/ 0 h 1504172"/>
              <a:gd name="connsiteX1" fmla="*/ 523783 w 1662752"/>
              <a:gd name="connsiteY1" fmla="*/ 0 h 1504172"/>
              <a:gd name="connsiteX2" fmla="*/ 523783 w 1662752"/>
              <a:gd name="connsiteY2" fmla="*/ 0 h 1504172"/>
              <a:gd name="connsiteX3" fmla="*/ 865474 w 1662752"/>
              <a:gd name="connsiteY3" fmla="*/ 0 h 1504172"/>
              <a:gd name="connsiteX4" fmla="*/ 1662752 w 1662752"/>
              <a:gd name="connsiteY4" fmla="*/ 0 h 1504172"/>
              <a:gd name="connsiteX5" fmla="*/ 1662752 w 1662752"/>
              <a:gd name="connsiteY5" fmla="*/ 877434 h 1504172"/>
              <a:gd name="connsiteX6" fmla="*/ 1662752 w 1662752"/>
              <a:gd name="connsiteY6" fmla="*/ 877434 h 1504172"/>
              <a:gd name="connsiteX7" fmla="*/ 1662752 w 1662752"/>
              <a:gd name="connsiteY7" fmla="*/ 1253477 h 1504172"/>
              <a:gd name="connsiteX8" fmla="*/ 1662752 w 1662752"/>
              <a:gd name="connsiteY8" fmla="*/ 1504172 h 1504172"/>
              <a:gd name="connsiteX9" fmla="*/ 865474 w 1662752"/>
              <a:gd name="connsiteY9" fmla="*/ 1504172 h 1504172"/>
              <a:gd name="connsiteX10" fmla="*/ 523783 w 1662752"/>
              <a:gd name="connsiteY10" fmla="*/ 1504172 h 1504172"/>
              <a:gd name="connsiteX11" fmla="*/ 523783 w 1662752"/>
              <a:gd name="connsiteY11" fmla="*/ 1504172 h 1504172"/>
              <a:gd name="connsiteX12" fmla="*/ 295989 w 1662752"/>
              <a:gd name="connsiteY12" fmla="*/ 1504172 h 1504172"/>
              <a:gd name="connsiteX13" fmla="*/ 270898 w 1662752"/>
              <a:gd name="connsiteY13" fmla="*/ 619212 h 1504172"/>
              <a:gd name="connsiteX14" fmla="*/ 0 w 1662752"/>
              <a:gd name="connsiteY14" fmla="*/ 382415 h 1504172"/>
              <a:gd name="connsiteX15" fmla="*/ 288037 w 1662752"/>
              <a:gd name="connsiteY15" fmla="*/ 386292 h 1504172"/>
              <a:gd name="connsiteX16" fmla="*/ 295989 w 1662752"/>
              <a:gd name="connsiteY16" fmla="*/ 0 h 150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2752" h="1504172">
                <a:moveTo>
                  <a:pt x="295989" y="0"/>
                </a:moveTo>
                <a:lnTo>
                  <a:pt x="523783" y="0"/>
                </a:lnTo>
                <a:lnTo>
                  <a:pt x="523783" y="0"/>
                </a:lnTo>
                <a:lnTo>
                  <a:pt x="865474" y="0"/>
                </a:lnTo>
                <a:lnTo>
                  <a:pt x="1662752" y="0"/>
                </a:lnTo>
                <a:lnTo>
                  <a:pt x="1662752" y="877434"/>
                </a:lnTo>
                <a:lnTo>
                  <a:pt x="1662752" y="877434"/>
                </a:lnTo>
                <a:lnTo>
                  <a:pt x="1662752" y="1253477"/>
                </a:lnTo>
                <a:lnTo>
                  <a:pt x="1662752" y="1504172"/>
                </a:lnTo>
                <a:lnTo>
                  <a:pt x="865474" y="1504172"/>
                </a:lnTo>
                <a:lnTo>
                  <a:pt x="523783" y="1504172"/>
                </a:lnTo>
                <a:lnTo>
                  <a:pt x="523783" y="1504172"/>
                </a:lnTo>
                <a:lnTo>
                  <a:pt x="295989" y="1504172"/>
                </a:lnTo>
                <a:lnTo>
                  <a:pt x="270898" y="619212"/>
                </a:lnTo>
                <a:lnTo>
                  <a:pt x="0" y="382415"/>
                </a:lnTo>
                <a:cubicBezTo>
                  <a:pt x="129468" y="391345"/>
                  <a:pt x="158569" y="377362"/>
                  <a:pt x="288037" y="386292"/>
                </a:cubicBezTo>
                <a:cubicBezTo>
                  <a:pt x="290688" y="16951"/>
                  <a:pt x="293338" y="369341"/>
                  <a:pt x="295989" y="0"/>
                </a:cubicBezTo>
                <a:close/>
              </a:path>
            </a:pathLst>
          </a:custGeom>
          <a:solidFill>
            <a:schemeClr val="accent6">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000" dirty="0">
              <a:solidFill>
                <a:prstClr val="white"/>
              </a:solidFill>
            </a:endParaRPr>
          </a:p>
        </p:txBody>
      </p:sp>
      <p:sp>
        <p:nvSpPr>
          <p:cNvPr id="50" name="Rectangle 49"/>
          <p:cNvSpPr/>
          <p:nvPr/>
        </p:nvSpPr>
        <p:spPr>
          <a:xfrm>
            <a:off x="4542016" y="1337280"/>
            <a:ext cx="1542152" cy="2523768"/>
          </a:xfrm>
          <a:prstGeom prst="rect">
            <a:avLst/>
          </a:prstGeom>
        </p:spPr>
        <p:txBody>
          <a:bodyPr wrap="square">
            <a:spAutoFit/>
          </a:bodyPr>
          <a:lstStyle/>
          <a:p>
            <a:pPr algn="ctr"/>
            <a:r>
              <a:rPr lang="en-GB" dirty="0" smtClean="0">
                <a:solidFill>
                  <a:srgbClr val="3F3F3F"/>
                </a:solidFill>
                <a:ea typeface="Arial Unicode MS" pitchFamily="34" charset="-128"/>
                <a:cs typeface="Arial Unicode MS" pitchFamily="34" charset="-128"/>
              </a:rPr>
              <a:t>Make sure the </a:t>
            </a:r>
            <a:r>
              <a:rPr lang="en-GB" b="1" dirty="0" smtClean="0">
                <a:solidFill>
                  <a:srgbClr val="3F3F3F"/>
                </a:solidFill>
                <a:ea typeface="Arial Unicode MS" pitchFamily="34" charset="-128"/>
                <a:cs typeface="Arial Unicode MS" pitchFamily="34" charset="-128"/>
              </a:rPr>
              <a:t>school can look after my son </a:t>
            </a:r>
            <a:r>
              <a:rPr lang="en-GB" dirty="0" smtClean="0">
                <a:solidFill>
                  <a:srgbClr val="3F3F3F"/>
                </a:solidFill>
                <a:ea typeface="Arial Unicode MS" pitchFamily="34" charset="-128"/>
                <a:cs typeface="Arial Unicode MS" pitchFamily="34" charset="-128"/>
              </a:rPr>
              <a:t>when he has an asthma attack</a:t>
            </a:r>
            <a:endParaRPr lang="en-GB" b="1" dirty="0">
              <a:solidFill>
                <a:srgbClr val="3F3F3F"/>
              </a:solidFill>
              <a:ea typeface="Arial Unicode MS" pitchFamily="34" charset="-128"/>
              <a:cs typeface="Arial Unicode MS" pitchFamily="34" charset="-128"/>
            </a:endParaRPr>
          </a:p>
          <a:p>
            <a:pPr algn="ctr"/>
            <a:endParaRPr lang="en-GB" sz="1600" b="1" dirty="0" smtClean="0">
              <a:solidFill>
                <a:srgbClr val="3F3F3F"/>
              </a:solidFill>
            </a:endParaRPr>
          </a:p>
          <a:p>
            <a:pPr algn="ctr"/>
            <a:endParaRPr lang="en-GB" sz="1600" dirty="0">
              <a:solidFill>
                <a:srgbClr val="3F3F3F"/>
              </a:solidFill>
            </a:endParaRPr>
          </a:p>
        </p:txBody>
      </p:sp>
      <p:sp>
        <p:nvSpPr>
          <p:cNvPr id="5" name="TextBox 4"/>
          <p:cNvSpPr txBox="1"/>
          <p:nvPr/>
        </p:nvSpPr>
        <p:spPr>
          <a:xfrm>
            <a:off x="132074" y="3728862"/>
            <a:ext cx="1885912" cy="2031325"/>
          </a:xfrm>
          <a:prstGeom prst="rect">
            <a:avLst/>
          </a:prstGeom>
          <a:noFill/>
        </p:spPr>
        <p:txBody>
          <a:bodyPr wrap="square" rtlCol="0">
            <a:spAutoFit/>
          </a:bodyPr>
          <a:lstStyle/>
          <a:p>
            <a:r>
              <a:rPr lang="en-GB" dirty="0" smtClean="0"/>
              <a:t>I am worried about what will happen next year when I am </a:t>
            </a:r>
            <a:r>
              <a:rPr lang="en-GB" b="1" dirty="0" smtClean="0"/>
              <a:t>too old for the children’s clinic</a:t>
            </a:r>
            <a:endParaRPr lang="en-GB" b="1" dirty="0"/>
          </a:p>
        </p:txBody>
      </p:sp>
    </p:spTree>
    <p:extLst>
      <p:ext uri="{BB962C8B-B14F-4D97-AF65-F5344CB8AC3E}">
        <p14:creationId xmlns:p14="http://schemas.microsoft.com/office/powerpoint/2010/main" val="11647788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5980383" y="4129217"/>
            <a:ext cx="3005956" cy="217176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804675" y="1921977"/>
            <a:ext cx="2811697" cy="217176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1140221" y="4381473"/>
            <a:ext cx="2811697" cy="231887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73393" y="1943003"/>
            <a:ext cx="2811697" cy="217176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3164" y="388898"/>
            <a:ext cx="8893175" cy="720080"/>
          </a:xfrm>
          <a:solidFill>
            <a:srgbClr val="0070C0"/>
          </a:solidFill>
        </p:spPr>
        <p:txBody>
          <a:bodyPr/>
          <a:lstStyle/>
          <a:p>
            <a:r>
              <a:rPr lang="en-GB" sz="2400" b="1" dirty="0" smtClean="0"/>
              <a:t>Fragmented CYP Commissioning Responsibilities</a:t>
            </a:r>
            <a:endParaRPr lang="en-GB" sz="2400" b="1" dirty="0"/>
          </a:p>
        </p:txBody>
      </p:sp>
      <p:sp>
        <p:nvSpPr>
          <p:cNvPr id="5" name="Slide Number Placeholder 4"/>
          <p:cNvSpPr>
            <a:spLocks noGrp="1"/>
          </p:cNvSpPr>
          <p:nvPr>
            <p:ph type="sldNum" sz="quarter" idx="14"/>
          </p:nvPr>
        </p:nvSpPr>
        <p:spPr/>
        <p:txBody>
          <a:bodyPr/>
          <a:lstStyle/>
          <a:p>
            <a:fld id="{8FC524A1-7B6A-464D-B8BC-8FE2E057339E}" type="slidenum">
              <a:rPr lang="en-GB" smtClean="0">
                <a:solidFill>
                  <a:prstClr val="black"/>
                </a:solidFill>
              </a:rPr>
              <a:pPr/>
              <a:t>13</a:t>
            </a:fld>
            <a:endParaRPr lang="en-GB" dirty="0">
              <a:solidFill>
                <a:prstClr val="black"/>
              </a:solidFill>
            </a:endParaRPr>
          </a:p>
        </p:txBody>
      </p:sp>
      <p:sp>
        <p:nvSpPr>
          <p:cNvPr id="6" name="Oval 5"/>
          <p:cNvSpPr/>
          <p:nvPr/>
        </p:nvSpPr>
        <p:spPr>
          <a:xfrm>
            <a:off x="231054" y="1189474"/>
            <a:ext cx="1188132" cy="940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CCGs</a:t>
            </a:r>
          </a:p>
        </p:txBody>
      </p:sp>
      <p:sp>
        <p:nvSpPr>
          <p:cNvPr id="4" name="TextBox 3"/>
          <p:cNvSpPr txBox="1"/>
          <p:nvPr/>
        </p:nvSpPr>
        <p:spPr>
          <a:xfrm>
            <a:off x="124697" y="2064076"/>
            <a:ext cx="2760394" cy="1723549"/>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Routine </a:t>
            </a:r>
            <a:r>
              <a:rPr lang="en-GB" sz="1600" dirty="0" err="1" smtClean="0">
                <a:latin typeface="Arial" pitchFamily="34" charset="0"/>
                <a:cs typeface="Arial" pitchFamily="34" charset="0"/>
              </a:rPr>
              <a:t>newborn</a:t>
            </a:r>
            <a:r>
              <a:rPr lang="en-GB" sz="1600" dirty="0" smtClean="0">
                <a:latin typeface="Arial" pitchFamily="34" charset="0"/>
                <a:cs typeface="Arial" pitchFamily="34" charset="0"/>
              </a:rPr>
              <a:t> services </a:t>
            </a:r>
          </a:p>
          <a:p>
            <a:r>
              <a:rPr lang="en-GB" sz="1600" dirty="0" smtClean="0">
                <a:latin typeface="Arial" pitchFamily="34" charset="0"/>
                <a:cs typeface="Arial" pitchFamily="34" charset="0"/>
              </a:rPr>
              <a:t>Secondary care</a:t>
            </a:r>
          </a:p>
          <a:p>
            <a:r>
              <a:rPr lang="en-GB" sz="1600" dirty="0" smtClean="0">
                <a:latin typeface="Arial" pitchFamily="34" charset="0"/>
                <a:cs typeface="Arial" pitchFamily="34" charset="0"/>
              </a:rPr>
              <a:t>Community services</a:t>
            </a:r>
          </a:p>
          <a:p>
            <a:r>
              <a:rPr lang="en-GB" sz="1600" dirty="0" smtClean="0">
                <a:latin typeface="Arial" pitchFamily="34" charset="0"/>
                <a:cs typeface="Arial" pitchFamily="34" charset="0"/>
              </a:rPr>
              <a:t>CAMHS</a:t>
            </a:r>
          </a:p>
          <a:p>
            <a:r>
              <a:rPr lang="en-GB" sz="1600" dirty="0" smtClean="0">
                <a:latin typeface="Arial" pitchFamily="34" charset="0"/>
                <a:cs typeface="Arial" pitchFamily="34" charset="0"/>
              </a:rPr>
              <a:t>Urgent and emergency care</a:t>
            </a:r>
          </a:p>
          <a:p>
            <a:r>
              <a:rPr lang="en-GB" sz="1600" dirty="0" smtClean="0">
                <a:latin typeface="Arial" pitchFamily="34" charset="0"/>
                <a:cs typeface="Arial" pitchFamily="34" charset="0"/>
              </a:rPr>
              <a:t>Out of hours primary care</a:t>
            </a:r>
          </a:p>
          <a:p>
            <a:endParaRPr lang="en-GB" sz="1600" dirty="0">
              <a:latin typeface="Arial" pitchFamily="34" charset="0"/>
              <a:cs typeface="Arial" pitchFamily="34" charset="0"/>
            </a:endParaRPr>
          </a:p>
        </p:txBody>
      </p:sp>
      <p:sp>
        <p:nvSpPr>
          <p:cNvPr id="12" name="Oval 11"/>
          <p:cNvSpPr/>
          <p:nvPr/>
        </p:nvSpPr>
        <p:spPr>
          <a:xfrm>
            <a:off x="3552420" y="4211286"/>
            <a:ext cx="1188132" cy="940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prstClr val="white"/>
                </a:solidFill>
              </a:rPr>
              <a:t>LA – public health</a:t>
            </a:r>
          </a:p>
        </p:txBody>
      </p:sp>
      <p:sp>
        <p:nvSpPr>
          <p:cNvPr id="13" name="Oval 12"/>
          <p:cNvSpPr/>
          <p:nvPr/>
        </p:nvSpPr>
        <p:spPr>
          <a:xfrm>
            <a:off x="7304728" y="3422986"/>
            <a:ext cx="1188132" cy="940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PHE</a:t>
            </a:r>
          </a:p>
        </p:txBody>
      </p:sp>
      <p:sp>
        <p:nvSpPr>
          <p:cNvPr id="14" name="Oval 13"/>
          <p:cNvSpPr/>
          <p:nvPr/>
        </p:nvSpPr>
        <p:spPr>
          <a:xfrm>
            <a:off x="3767884" y="1194720"/>
            <a:ext cx="1188132" cy="940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white"/>
                </a:solidFill>
              </a:rPr>
              <a:t>NHSE Spec Com</a:t>
            </a:r>
            <a:endParaRPr lang="en-GB" b="1" dirty="0">
              <a:solidFill>
                <a:prstClr val="white"/>
              </a:solidFill>
            </a:endParaRPr>
          </a:p>
        </p:txBody>
      </p:sp>
      <p:sp>
        <p:nvSpPr>
          <p:cNvPr id="15" name="Oval 14"/>
          <p:cNvSpPr/>
          <p:nvPr/>
        </p:nvSpPr>
        <p:spPr>
          <a:xfrm>
            <a:off x="5565208" y="1178954"/>
            <a:ext cx="1188132" cy="940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prstClr val="white"/>
                </a:solidFill>
              </a:rPr>
              <a:t>NHSE </a:t>
            </a:r>
            <a:r>
              <a:rPr lang="en-GB" sz="1200" b="1" dirty="0" smtClean="0">
                <a:solidFill>
                  <a:prstClr val="white"/>
                </a:solidFill>
              </a:rPr>
              <a:t>Primary</a:t>
            </a:r>
            <a:r>
              <a:rPr lang="en-GB" sz="1400" b="1" dirty="0" smtClean="0">
                <a:solidFill>
                  <a:prstClr val="white"/>
                </a:solidFill>
              </a:rPr>
              <a:t> care</a:t>
            </a:r>
          </a:p>
        </p:txBody>
      </p:sp>
      <p:sp>
        <p:nvSpPr>
          <p:cNvPr id="21" name="TextBox 20"/>
          <p:cNvSpPr txBox="1"/>
          <p:nvPr/>
        </p:nvSpPr>
        <p:spPr>
          <a:xfrm>
            <a:off x="3982106" y="2153412"/>
            <a:ext cx="3207857" cy="1969770"/>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Specialised services</a:t>
            </a:r>
          </a:p>
          <a:p>
            <a:r>
              <a:rPr lang="en-GB" sz="1600" dirty="0" smtClean="0">
                <a:latin typeface="Arial" pitchFamily="34" charset="0"/>
                <a:cs typeface="Arial" pitchFamily="34" charset="0"/>
              </a:rPr>
              <a:t>CYP retrieval services</a:t>
            </a:r>
          </a:p>
          <a:p>
            <a:r>
              <a:rPr lang="en-GB" sz="1600" dirty="0" smtClean="0">
                <a:latin typeface="Arial" pitchFamily="34" charset="0"/>
                <a:cs typeface="Arial" pitchFamily="34" charset="0"/>
              </a:rPr>
              <a:t>Primary medical services</a:t>
            </a:r>
          </a:p>
          <a:p>
            <a:r>
              <a:rPr lang="en-GB" sz="1600" dirty="0" smtClean="0">
                <a:latin typeface="Arial" pitchFamily="34" charset="0"/>
                <a:cs typeface="Arial" pitchFamily="34" charset="0"/>
              </a:rPr>
              <a:t>Pharmaceutical services</a:t>
            </a:r>
          </a:p>
          <a:p>
            <a:r>
              <a:rPr lang="en-GB" sz="1600" dirty="0" smtClean="0">
                <a:latin typeface="Arial" pitchFamily="34" charset="0"/>
                <a:cs typeface="Arial" pitchFamily="34" charset="0"/>
              </a:rPr>
              <a:t>Dental services</a:t>
            </a:r>
          </a:p>
          <a:p>
            <a:r>
              <a:rPr lang="en-GB" sz="1600" dirty="0" smtClean="0">
                <a:latin typeface="Arial" pitchFamily="34" charset="0"/>
                <a:cs typeface="Arial" pitchFamily="34" charset="0"/>
              </a:rPr>
              <a:t>Optical services</a:t>
            </a:r>
          </a:p>
          <a:p>
            <a:r>
              <a:rPr lang="en-GB" sz="1600" dirty="0" smtClean="0">
                <a:latin typeface="Arial" pitchFamily="34" charset="0"/>
                <a:cs typeface="Arial" pitchFamily="34" charset="0"/>
              </a:rPr>
              <a:t>Health in the justice system</a:t>
            </a:r>
          </a:p>
          <a:p>
            <a:endParaRPr lang="en-GB" sz="1600" dirty="0">
              <a:latin typeface="Arial" pitchFamily="34" charset="0"/>
              <a:cs typeface="Arial" pitchFamily="34" charset="0"/>
            </a:endParaRPr>
          </a:p>
        </p:txBody>
      </p:sp>
      <p:sp>
        <p:nvSpPr>
          <p:cNvPr id="22" name="TextBox 21"/>
          <p:cNvSpPr txBox="1"/>
          <p:nvPr/>
        </p:nvSpPr>
        <p:spPr>
          <a:xfrm>
            <a:off x="1249329" y="4434222"/>
            <a:ext cx="2644901" cy="2954655"/>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Healthy child programme</a:t>
            </a:r>
          </a:p>
          <a:p>
            <a:r>
              <a:rPr lang="en-GB" sz="1600" dirty="0" smtClean="0">
                <a:latin typeface="Arial" pitchFamily="34" charset="0"/>
                <a:cs typeface="Arial" pitchFamily="34" charset="0"/>
              </a:rPr>
              <a:t>School nursing</a:t>
            </a:r>
          </a:p>
          <a:p>
            <a:r>
              <a:rPr lang="en-GB" sz="1600" dirty="0" smtClean="0">
                <a:latin typeface="Arial" pitchFamily="34" charset="0"/>
                <a:cs typeface="Arial" pitchFamily="34" charset="0"/>
              </a:rPr>
              <a:t>Health visiting (2015)</a:t>
            </a:r>
          </a:p>
          <a:p>
            <a:r>
              <a:rPr lang="en-GB" sz="1600" dirty="0">
                <a:latin typeface="Arial" pitchFamily="34" charset="0"/>
                <a:cs typeface="Arial" pitchFamily="34" charset="0"/>
              </a:rPr>
              <a:t>Measures to address obesity</a:t>
            </a:r>
          </a:p>
          <a:p>
            <a:r>
              <a:rPr lang="en-GB" sz="1600" dirty="0">
                <a:latin typeface="Arial" pitchFamily="34" charset="0"/>
                <a:cs typeface="Arial" pitchFamily="34" charset="0"/>
              </a:rPr>
              <a:t>Sexual health services</a:t>
            </a:r>
          </a:p>
          <a:p>
            <a:r>
              <a:rPr lang="en-GB" sz="1600" dirty="0">
                <a:latin typeface="Arial" pitchFamily="34" charset="0"/>
                <a:cs typeface="Arial" pitchFamily="34" charset="0"/>
              </a:rPr>
              <a:t>Mental health promotion</a:t>
            </a:r>
          </a:p>
          <a:p>
            <a:r>
              <a:rPr lang="en-GB" sz="1600" dirty="0">
                <a:latin typeface="Arial" pitchFamily="34" charset="0"/>
                <a:cs typeface="Arial" pitchFamily="34" charset="0"/>
              </a:rPr>
              <a:t>Oral health promotion</a:t>
            </a:r>
          </a:p>
          <a:p>
            <a:r>
              <a:rPr lang="en-GB" sz="1600" dirty="0">
                <a:latin typeface="Arial" pitchFamily="34" charset="0"/>
                <a:cs typeface="Arial" pitchFamily="34" charset="0"/>
              </a:rPr>
              <a:t>Drug, alcohol and smoking cessation services</a:t>
            </a:r>
          </a:p>
          <a:p>
            <a:endParaRPr lang="en-GB" sz="1600" dirty="0" smtClean="0">
              <a:latin typeface="Arial" pitchFamily="34" charset="0"/>
              <a:cs typeface="Arial" pitchFamily="34" charset="0"/>
            </a:endParaRPr>
          </a:p>
          <a:p>
            <a:endParaRPr lang="en-GB" sz="1600" dirty="0" smtClean="0">
              <a:latin typeface="Arial" pitchFamily="34" charset="0"/>
              <a:cs typeface="Arial" pitchFamily="34" charset="0"/>
            </a:endParaRPr>
          </a:p>
          <a:p>
            <a:endParaRPr lang="en-GB" sz="1600" dirty="0">
              <a:latin typeface="Arial" pitchFamily="34" charset="0"/>
              <a:cs typeface="Arial" pitchFamily="34" charset="0"/>
            </a:endParaRPr>
          </a:p>
        </p:txBody>
      </p:sp>
      <p:sp>
        <p:nvSpPr>
          <p:cNvPr id="23" name="TextBox 22"/>
          <p:cNvSpPr txBox="1"/>
          <p:nvPr/>
        </p:nvSpPr>
        <p:spPr>
          <a:xfrm>
            <a:off x="6042192" y="4481520"/>
            <a:ext cx="3986135" cy="1231106"/>
          </a:xfrm>
          <a:prstGeom prst="rect">
            <a:avLst/>
          </a:prstGeom>
          <a:noFill/>
        </p:spPr>
        <p:txBody>
          <a:bodyPr wrap="square" lIns="0" tIns="0" rIns="0" bIns="0" rtlCol="0">
            <a:spAutoFit/>
          </a:bodyPr>
          <a:lstStyle/>
          <a:p>
            <a:r>
              <a:rPr lang="en-GB" sz="1600" dirty="0" smtClean="0">
                <a:latin typeface="Arial" pitchFamily="34" charset="0"/>
                <a:cs typeface="Arial" pitchFamily="34" charset="0"/>
              </a:rPr>
              <a:t>Public health services 0 - 5yrs </a:t>
            </a:r>
          </a:p>
          <a:p>
            <a:r>
              <a:rPr lang="en-GB" sz="1600" dirty="0" smtClean="0">
                <a:latin typeface="Arial" pitchFamily="34" charset="0"/>
                <a:cs typeface="Arial" pitchFamily="34" charset="0"/>
              </a:rPr>
              <a:t>Child health information system</a:t>
            </a:r>
          </a:p>
          <a:p>
            <a:r>
              <a:rPr lang="en-GB" sz="1600" dirty="0" smtClean="0">
                <a:latin typeface="Arial" pitchFamily="34" charset="0"/>
                <a:cs typeface="Arial" pitchFamily="34" charset="0"/>
              </a:rPr>
              <a:t>Immunisations</a:t>
            </a:r>
          </a:p>
          <a:p>
            <a:r>
              <a:rPr lang="en-GB" sz="1600" dirty="0" smtClean="0">
                <a:latin typeface="Arial" pitchFamily="34" charset="0"/>
                <a:cs typeface="Arial" pitchFamily="34" charset="0"/>
              </a:rPr>
              <a:t>Screening </a:t>
            </a:r>
            <a:r>
              <a:rPr lang="en-GB" sz="1600" dirty="0">
                <a:latin typeface="Arial" pitchFamily="34" charset="0"/>
                <a:cs typeface="Arial" pitchFamily="34" charset="0"/>
              </a:rPr>
              <a:t>(ante and post natal)</a:t>
            </a:r>
          </a:p>
          <a:p>
            <a:r>
              <a:rPr lang="en-GB" sz="1600" dirty="0" smtClean="0">
                <a:latin typeface="Arial" pitchFamily="34" charset="0"/>
                <a:cs typeface="Arial" pitchFamily="34" charset="0"/>
              </a:rPr>
              <a:t>Sexual assault referral centres</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1114515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normAutofit fontScale="90000"/>
          </a:bodyPr>
          <a:lstStyle/>
          <a:p>
            <a:r>
              <a:rPr lang="en-GB" sz="3200" b="1" dirty="0" smtClean="0"/>
              <a:t>London has higher than expected mortality for 1 – 19 year olds</a:t>
            </a:r>
            <a:endParaRPr lang="en-GB" sz="3200" b="1" dirty="0"/>
          </a:p>
        </p:txBody>
      </p:sp>
      <p:sp>
        <p:nvSpPr>
          <p:cNvPr id="7" name="Text Placeholder 6"/>
          <p:cNvSpPr>
            <a:spLocks noGrp="1"/>
          </p:cNvSpPr>
          <p:nvPr>
            <p:ph type="body" sz="quarter" idx="4294967295"/>
          </p:nvPr>
        </p:nvSpPr>
        <p:spPr>
          <a:xfrm>
            <a:off x="250825" y="1341438"/>
            <a:ext cx="8642350" cy="5183187"/>
          </a:xfrm>
          <a:prstGeom prst="rect">
            <a:avLst/>
          </a:prstGeom>
        </p:spPr>
        <p:txBody>
          <a:bodyPr/>
          <a:lstStyle/>
          <a:p>
            <a:endParaRPr lang="en-GB" dirty="0"/>
          </a:p>
        </p:txBody>
      </p:sp>
      <p:sp>
        <p:nvSpPr>
          <p:cNvPr id="5" name="Slide Number Placeholder 4"/>
          <p:cNvSpPr>
            <a:spLocks noGrp="1"/>
          </p:cNvSpPr>
          <p:nvPr>
            <p:ph type="sldNum" sz="quarter" idx="14"/>
          </p:nvPr>
        </p:nvSpPr>
        <p:spPr/>
        <p:txBody>
          <a:bodyPr/>
          <a:lstStyle/>
          <a:p>
            <a:fld id="{23134A5E-8B9A-4F1B-8A1C-D54727A06F98}" type="slidenum">
              <a:rPr lang="en-GB" noProof="0" smtClean="0"/>
              <a:pPr/>
              <a:t>14</a:t>
            </a:fld>
            <a:endParaRPr lang="en-GB" noProof="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1482242"/>
            <a:ext cx="8244296" cy="491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8775" y="6309700"/>
            <a:ext cx="7589225" cy="369332"/>
          </a:xfrm>
          <a:prstGeom prst="rect">
            <a:avLst/>
          </a:prstGeom>
          <a:noFill/>
        </p:spPr>
        <p:txBody>
          <a:bodyPr wrap="square" lIns="0" tIns="0" rIns="0" bIns="0" rtlCol="0">
            <a:spAutoFit/>
          </a:bodyPr>
          <a:lstStyle/>
          <a:p>
            <a:r>
              <a:rPr lang="en-GB" sz="2400" dirty="0" smtClean="0">
                <a:solidFill>
                  <a:schemeClr val="bg1">
                    <a:lumMod val="50000"/>
                  </a:schemeClr>
                </a:solidFill>
                <a:latin typeface="Arial" pitchFamily="34" charset="0"/>
                <a:cs typeface="Arial" pitchFamily="34" charset="0"/>
              </a:rPr>
              <a:t>Data courtesy of London Health Programmes</a:t>
            </a:r>
            <a:endParaRPr lang="en-GB" sz="2400"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5645323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Causes of high CYP mortality</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15</a:t>
            </a:fld>
            <a:endParaRPr lang="en-GB" dirty="0">
              <a:solidFill>
                <a:srgbClr val="3F3F3F">
                  <a:lumMod val="50000"/>
                </a:srgbClr>
              </a:solidFill>
            </a:endParaRPr>
          </a:p>
        </p:txBody>
      </p:sp>
      <p:pic>
        <p:nvPicPr>
          <p:cNvPr id="1638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368712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08920"/>
            <a:ext cx="3672408" cy="8620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067944" y="2294870"/>
            <a:ext cx="4752528" cy="286232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dirty="0">
                <a:solidFill>
                  <a:srgbClr val="0070C0"/>
                </a:solidFill>
              </a:rPr>
              <a:t>Higher overall mortality in </a:t>
            </a:r>
            <a:r>
              <a:rPr lang="en-GB" dirty="0" smtClean="0">
                <a:solidFill>
                  <a:srgbClr val="0070C0"/>
                </a:solidFill>
              </a:rPr>
              <a:t>UK</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a:solidFill>
                  <a:srgbClr val="0070C0"/>
                </a:solidFill>
              </a:rPr>
              <a:t>Higher infant mortality and in CYP with long term </a:t>
            </a:r>
            <a:r>
              <a:rPr lang="en-GB" dirty="0" smtClean="0">
                <a:solidFill>
                  <a:srgbClr val="0070C0"/>
                </a:solidFill>
              </a:rPr>
              <a:t>conditions</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smtClean="0">
                <a:solidFill>
                  <a:srgbClr val="0070C0"/>
                </a:solidFill>
              </a:rPr>
              <a:t>Injury including intentional injury deaths</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smtClean="0">
                <a:solidFill>
                  <a:srgbClr val="0070C0"/>
                </a:solidFill>
              </a:rPr>
              <a:t>Many preventable deaths</a:t>
            </a:r>
          </a:p>
          <a:p>
            <a:pPr marL="285750" indent="-285750">
              <a:buFont typeface="Arial" panose="020B0604020202020204" pitchFamily="34" charset="0"/>
              <a:buChar char="•"/>
            </a:pPr>
            <a:endParaRPr lang="en-GB" dirty="0">
              <a:solidFill>
                <a:srgbClr val="0070C0"/>
              </a:solidFill>
            </a:endParaRPr>
          </a:p>
          <a:p>
            <a:pPr marL="285750" indent="-285750">
              <a:buFont typeface="Arial" panose="020B0604020202020204" pitchFamily="34" charset="0"/>
              <a:buChar char="•"/>
            </a:pPr>
            <a:r>
              <a:rPr lang="en-GB" dirty="0" smtClean="0">
                <a:solidFill>
                  <a:srgbClr val="0070C0"/>
                </a:solidFill>
              </a:rPr>
              <a:t>Marked social inequalities</a:t>
            </a:r>
            <a:endParaRPr lang="en-GB" dirty="0">
              <a:solidFill>
                <a:srgbClr val="0070C0"/>
              </a:solidFill>
            </a:endParaRPr>
          </a:p>
        </p:txBody>
      </p:sp>
    </p:spTree>
    <p:extLst>
      <p:ext uri="{BB962C8B-B14F-4D97-AF65-F5344CB8AC3E}">
        <p14:creationId xmlns:p14="http://schemas.microsoft.com/office/powerpoint/2010/main" val="40829359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791815"/>
          </a:xfrm>
        </p:spPr>
        <p:txBody>
          <a:bodyPr>
            <a:normAutofit fontScale="90000"/>
          </a:bodyPr>
          <a:lstStyle/>
          <a:p>
            <a:r>
              <a:rPr lang="en-GB" sz="2800" b="1" dirty="0" smtClean="0"/>
              <a:t>Hospital mortality for children in London is rising compared to other areas of UK</a:t>
            </a:r>
            <a:endParaRPr lang="en-GB" sz="2800" b="1" dirty="0"/>
          </a:p>
        </p:txBody>
      </p:sp>
      <p:sp>
        <p:nvSpPr>
          <p:cNvPr id="4" name="Text Placeholder 3"/>
          <p:cNvSpPr>
            <a:spLocks noGrp="1"/>
          </p:cNvSpPr>
          <p:nvPr>
            <p:ph type="body" sz="quarter" idx="12"/>
          </p:nvPr>
        </p:nvSpPr>
        <p:spPr/>
        <p:txBody>
          <a:bodyPr/>
          <a:lstStyle/>
          <a:p>
            <a:endParaRPr lang="en-GB"/>
          </a:p>
        </p:txBody>
      </p:sp>
      <p:sp>
        <p:nvSpPr>
          <p:cNvPr id="6" name="Text Placeholder 5"/>
          <p:cNvSpPr>
            <a:spLocks noGrp="1"/>
          </p:cNvSpPr>
          <p:nvPr>
            <p:ph type="body" sz="quarter" idx="4294967295"/>
          </p:nvPr>
        </p:nvSpPr>
        <p:spPr>
          <a:xfrm>
            <a:off x="250825" y="1341438"/>
            <a:ext cx="8642350" cy="5183187"/>
          </a:xfrm>
          <a:prstGeom prst="rect">
            <a:avLst/>
          </a:prstGeom>
        </p:spPr>
        <p:txBody>
          <a:bodyPr/>
          <a:lstStyle/>
          <a:p>
            <a:endParaRPr lang="en-GB"/>
          </a:p>
        </p:txBody>
      </p:sp>
      <p:sp>
        <p:nvSpPr>
          <p:cNvPr id="5" name="Slide Number Placeholder 4"/>
          <p:cNvSpPr>
            <a:spLocks noGrp="1"/>
          </p:cNvSpPr>
          <p:nvPr>
            <p:ph type="sldNum" sz="quarter" idx="14"/>
          </p:nvPr>
        </p:nvSpPr>
        <p:spPr/>
        <p:txBody>
          <a:bodyPr/>
          <a:lstStyle/>
          <a:p>
            <a:fld id="{23134A5E-8B9A-4F1B-8A1C-D54727A06F98}" type="slidenum">
              <a:rPr lang="en-GB" noProof="0" smtClean="0"/>
              <a:pPr/>
              <a:t>16</a:t>
            </a:fld>
            <a:endParaRPr lang="en-GB" noProof="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664" y="1436914"/>
            <a:ext cx="8360460" cy="484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4748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MORTALITY DATA</a:t>
            </a:r>
            <a:endParaRPr lang="en-GB" dirty="0"/>
          </a:p>
        </p:txBody>
      </p:sp>
      <p:sp>
        <p:nvSpPr>
          <p:cNvPr id="3" name="Text Placeholder 2"/>
          <p:cNvSpPr>
            <a:spLocks noGrp="1"/>
          </p:cNvSpPr>
          <p:nvPr>
            <p:ph type="body" sz="quarter" idx="12"/>
          </p:nvPr>
        </p:nvSpPr>
        <p:spPr/>
        <p:txBody>
          <a:bodyPr/>
          <a:lstStyle/>
          <a:p>
            <a:endParaRPr lang="en-GB" dirty="0"/>
          </a:p>
        </p:txBody>
      </p:sp>
      <p:sp>
        <p:nvSpPr>
          <p:cNvPr id="4" name="Text Placeholder 3"/>
          <p:cNvSpPr>
            <a:spLocks noGrp="1"/>
          </p:cNvSpPr>
          <p:nvPr>
            <p:ph type="body" sz="quarter" idx="13"/>
          </p:nvPr>
        </p:nvSpPr>
        <p:spPr/>
        <p:txBody>
          <a:bodyPr>
            <a:noAutofit/>
          </a:bodyPr>
          <a:lstStyle/>
          <a:p>
            <a:r>
              <a:rPr lang="en-GB" sz="2000" dirty="0"/>
              <a:t>675 children and young people (CYP) aged 0-19 years died in London in 2014 </a:t>
            </a:r>
          </a:p>
          <a:p>
            <a:endParaRPr lang="en-GB" sz="2000" dirty="0" smtClean="0"/>
          </a:p>
          <a:p>
            <a:r>
              <a:rPr lang="en-GB" sz="2000" dirty="0" smtClean="0"/>
              <a:t>Although </a:t>
            </a:r>
            <a:r>
              <a:rPr lang="en-GB" sz="2000" dirty="0"/>
              <a:t>there have been significant reductions in child deaths in the past three decades in England, too many children are still dying unnecessarily </a:t>
            </a:r>
            <a:endParaRPr lang="en-GB" sz="2000" dirty="0" smtClean="0"/>
          </a:p>
          <a:p>
            <a:endParaRPr lang="en-GB" sz="2000" dirty="0" smtClean="0"/>
          </a:p>
          <a:p>
            <a:pPr marL="0" indent="0">
              <a:buNone/>
            </a:pPr>
            <a:r>
              <a:rPr lang="en-GB" sz="2000" dirty="0" smtClean="0"/>
              <a:t>• If </a:t>
            </a:r>
            <a:r>
              <a:rPr lang="en-GB" sz="2000" dirty="0"/>
              <a:t>the UK had the same childhood mortality for children aged 0-14 years as Sweden there would be five fewer child deaths every day and about 1,951 fewer child deaths every year </a:t>
            </a:r>
            <a:endParaRPr lang="en-GB" sz="2000" dirty="0" smtClean="0"/>
          </a:p>
          <a:p>
            <a:pPr marL="0" indent="0">
              <a:buNone/>
            </a:pPr>
            <a:endParaRPr lang="en-GB" sz="2000" dirty="0" smtClean="0"/>
          </a:p>
          <a:p>
            <a:pPr marL="0" indent="0">
              <a:buNone/>
            </a:pPr>
            <a:r>
              <a:rPr lang="en-GB" sz="2000" dirty="0" smtClean="0"/>
              <a:t>• </a:t>
            </a:r>
            <a:r>
              <a:rPr lang="en-GB" sz="2000" dirty="0"/>
              <a:t>In 2014, almost one in three child deaths in England and Wales was avoidable </a:t>
            </a:r>
            <a:endParaRPr lang="en-GB" sz="2000" dirty="0" smtClean="0"/>
          </a:p>
          <a:p>
            <a:pPr marL="0" indent="0">
              <a:buNone/>
            </a:pPr>
            <a:endParaRPr lang="en-GB" sz="2000" dirty="0" smtClean="0"/>
          </a:p>
          <a:p>
            <a:pPr marL="0" indent="0">
              <a:buNone/>
            </a:pPr>
            <a:r>
              <a:rPr lang="en-GB" sz="2000" dirty="0" smtClean="0"/>
              <a:t>• </a:t>
            </a:r>
            <a:r>
              <a:rPr lang="en-GB" sz="2000" dirty="0"/>
              <a:t>In 2015, about one in four child death reviews in England was identified by CDOPs as having a modifiable risk factor </a:t>
            </a:r>
            <a:endParaRPr lang="en-GB" sz="2000" dirty="0" smtClean="0"/>
          </a:p>
          <a:p>
            <a:pPr marL="0" indent="0">
              <a:buNone/>
            </a:pPr>
            <a:endParaRPr lang="en-GB" sz="2000" dirty="0" smtClean="0"/>
          </a:p>
          <a:p>
            <a:pPr marL="0" indent="0">
              <a:buNone/>
            </a:pPr>
            <a:endParaRPr lang="en-GB" sz="2000" dirty="0"/>
          </a:p>
        </p:txBody>
      </p:sp>
    </p:spTree>
    <p:extLst>
      <p:ext uri="{BB962C8B-B14F-4D97-AF65-F5344CB8AC3E}">
        <p14:creationId xmlns:p14="http://schemas.microsoft.com/office/powerpoint/2010/main" val="1266240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a:t>Attendance at A &amp; E by children is very high in London</a:t>
            </a:r>
            <a:endParaRPr lang="en-GB" sz="3200" dirty="0"/>
          </a:p>
        </p:txBody>
      </p:sp>
      <p:sp>
        <p:nvSpPr>
          <p:cNvPr id="3" name="Text Placeholder 2"/>
          <p:cNvSpPr>
            <a:spLocks noGrp="1"/>
          </p:cNvSpPr>
          <p:nvPr>
            <p:ph type="body" sz="quarter" idx="12"/>
          </p:nvPr>
        </p:nvSpPr>
        <p:spPr/>
        <p:txBody>
          <a:bodyPr/>
          <a:lstStyle/>
          <a:p>
            <a:endParaRPr lang="en-GB"/>
          </a:p>
        </p:txBody>
      </p:sp>
      <p:sp>
        <p:nvSpPr>
          <p:cNvPr id="7" name="Text Placeholder 6"/>
          <p:cNvSpPr>
            <a:spLocks noGrp="1"/>
          </p:cNvSpPr>
          <p:nvPr>
            <p:ph type="body" sz="quarter" idx="4294967295"/>
          </p:nvPr>
        </p:nvSpPr>
        <p:spPr>
          <a:xfrm>
            <a:off x="250825" y="1341438"/>
            <a:ext cx="8642350" cy="5183187"/>
          </a:xfrm>
          <a:prstGeom prst="rect">
            <a:avLst/>
          </a:prstGeom>
        </p:spPr>
        <p:txBody>
          <a:bodyPr/>
          <a:lstStyle/>
          <a:p>
            <a:endParaRPr lang="en-GB"/>
          </a:p>
        </p:txBody>
      </p:sp>
      <p:sp>
        <p:nvSpPr>
          <p:cNvPr id="5" name="Slide Number Placeholder 4"/>
          <p:cNvSpPr>
            <a:spLocks noGrp="1"/>
          </p:cNvSpPr>
          <p:nvPr>
            <p:ph type="sldNum" sz="quarter" idx="14"/>
          </p:nvPr>
        </p:nvSpPr>
        <p:spPr/>
        <p:txBody>
          <a:bodyPr/>
          <a:lstStyle/>
          <a:p>
            <a:fld id="{23134A5E-8B9A-4F1B-8A1C-D54727A06F98}" type="slidenum">
              <a:rPr lang="en-GB" noProof="0" smtClean="0"/>
              <a:pPr/>
              <a:t>18</a:t>
            </a:fld>
            <a:endParaRPr lang="en-GB" noProof="0"/>
          </a:p>
        </p:txBody>
      </p:sp>
      <p:pic>
        <p:nvPicPr>
          <p:cNvPr id="6" name="Content Placeholder 5"/>
          <p:cNvPicPr>
            <a:picLocks noGrp="1"/>
          </p:cNvPicPr>
          <p:nvPr>
            <p:ph idx="4294967295"/>
          </p:nvPr>
        </p:nvPicPr>
        <p:blipFill rotWithShape="1">
          <a:blip r:embed="rId2" cstate="print">
            <a:extLst>
              <a:ext uri="{28A0092B-C50C-407E-A947-70E740481C1C}">
                <a14:useLocalDpi xmlns:a14="http://schemas.microsoft.com/office/drawing/2010/main" val="0"/>
              </a:ext>
            </a:extLst>
          </a:blip>
          <a:srcRect l="53286" t="-4763" r="1890" b="4763"/>
          <a:stretch/>
        </p:blipFill>
        <p:spPr bwMode="auto">
          <a:xfrm>
            <a:off x="0" y="1284288"/>
            <a:ext cx="5737225" cy="502602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647543" y="1422400"/>
            <a:ext cx="2032000" cy="2954655"/>
          </a:xfrm>
          <a:prstGeom prst="rect">
            <a:avLst/>
          </a:prstGeom>
          <a:noFill/>
        </p:spPr>
        <p:txBody>
          <a:bodyPr wrap="square" lIns="0" tIns="0" rIns="0" bIns="0" rtlCol="0">
            <a:spAutoFit/>
          </a:bodyPr>
          <a:lstStyle/>
          <a:p>
            <a:r>
              <a:rPr lang="en-GB" sz="2400" dirty="0" smtClean="0">
                <a:solidFill>
                  <a:schemeClr val="bg1">
                    <a:lumMod val="50000"/>
                  </a:schemeClr>
                </a:solidFill>
                <a:latin typeface="Arial" pitchFamily="34" charset="0"/>
                <a:cs typeface="Arial" pitchFamily="34" charset="0"/>
              </a:rPr>
              <a:t>26 London boroughs have A and E attendance higher than the national average for children </a:t>
            </a:r>
            <a:endParaRPr lang="en-GB" sz="2400" dirty="0">
              <a:solidFill>
                <a:schemeClr val="bg1">
                  <a:lumMod val="50000"/>
                </a:schemeClr>
              </a:solidFill>
              <a:latin typeface="Arial" pitchFamily="34" charset="0"/>
              <a:cs typeface="Arial" pitchFamily="34" charset="0"/>
            </a:endParaRPr>
          </a:p>
        </p:txBody>
      </p:sp>
      <p:sp>
        <p:nvSpPr>
          <p:cNvPr id="8" name="TextBox 7"/>
          <p:cNvSpPr txBox="1"/>
          <p:nvPr/>
        </p:nvSpPr>
        <p:spPr>
          <a:xfrm>
            <a:off x="943429" y="6154057"/>
            <a:ext cx="4992914" cy="738664"/>
          </a:xfrm>
          <a:prstGeom prst="rect">
            <a:avLst/>
          </a:prstGeom>
          <a:noFill/>
        </p:spPr>
        <p:txBody>
          <a:bodyPr wrap="square" lIns="0" tIns="0" rIns="0" bIns="0" rtlCol="0">
            <a:spAutoFit/>
          </a:bodyPr>
          <a:lstStyle/>
          <a:p>
            <a:r>
              <a:rPr lang="en-GB" sz="2400" dirty="0">
                <a:solidFill>
                  <a:schemeClr val="bg1">
                    <a:lumMod val="50000"/>
                  </a:schemeClr>
                </a:solidFill>
                <a:latin typeface="Arial" pitchFamily="34" charset="0"/>
                <a:cs typeface="Arial" pitchFamily="34" charset="0"/>
              </a:rPr>
              <a:t>Data courtesy of </a:t>
            </a:r>
            <a:r>
              <a:rPr lang="en-GB" sz="2400" dirty="0" err="1">
                <a:solidFill>
                  <a:schemeClr val="bg1">
                    <a:lumMod val="50000"/>
                  </a:schemeClr>
                </a:solidFill>
                <a:latin typeface="Arial" pitchFamily="34" charset="0"/>
                <a:cs typeface="Arial" pitchFamily="34" charset="0"/>
              </a:rPr>
              <a:t>ChiMat</a:t>
            </a:r>
            <a:endParaRPr lang="en-GB" sz="2400" dirty="0">
              <a:solidFill>
                <a:schemeClr val="bg1">
                  <a:lumMod val="50000"/>
                </a:schemeClr>
              </a:solidFill>
              <a:latin typeface="Arial" pitchFamily="34" charset="0"/>
              <a:cs typeface="Arial" pitchFamily="34" charset="0"/>
            </a:endParaRPr>
          </a:p>
          <a:p>
            <a:endParaRPr lang="en-GB" sz="2400" dirty="0">
              <a:latin typeface="Arial" pitchFamily="34" charset="0"/>
              <a:cs typeface="Arial" pitchFamily="34" charset="0"/>
            </a:endParaRPr>
          </a:p>
        </p:txBody>
      </p:sp>
    </p:spTree>
    <p:extLst>
      <p:ext uri="{BB962C8B-B14F-4D97-AF65-F5344CB8AC3E}">
        <p14:creationId xmlns:p14="http://schemas.microsoft.com/office/powerpoint/2010/main" val="2120771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p:spPr>
        <p:txBody>
          <a:bodyPr>
            <a:normAutofit fontScale="90000"/>
          </a:bodyPr>
          <a:lstStyle/>
          <a:p>
            <a:r>
              <a:rPr lang="en-GB" sz="3200" b="1" dirty="0" smtClean="0"/>
              <a:t>Some boroughs have high rates of admission to hospital for asthma</a:t>
            </a:r>
            <a:endParaRPr lang="en-GB" sz="3200" b="1" dirty="0"/>
          </a:p>
        </p:txBody>
      </p:sp>
      <p:sp>
        <p:nvSpPr>
          <p:cNvPr id="3" name="Text Placeholder 2"/>
          <p:cNvSpPr>
            <a:spLocks noGrp="1"/>
          </p:cNvSpPr>
          <p:nvPr>
            <p:ph type="body" sz="quarter" idx="12"/>
          </p:nvPr>
        </p:nvSpPr>
        <p:spPr/>
        <p:txBody>
          <a:bodyPr/>
          <a:lstStyle/>
          <a:p>
            <a:endParaRPr lang="en-GB"/>
          </a:p>
        </p:txBody>
      </p:sp>
      <p:sp>
        <p:nvSpPr>
          <p:cNvPr id="4" name="Text Placeholder 3"/>
          <p:cNvSpPr>
            <a:spLocks noGrp="1"/>
          </p:cNvSpPr>
          <p:nvPr>
            <p:ph type="body" sz="quarter" idx="4294967295"/>
          </p:nvPr>
        </p:nvSpPr>
        <p:spPr>
          <a:xfrm>
            <a:off x="250825" y="1341438"/>
            <a:ext cx="8642350" cy="5183187"/>
          </a:xfrm>
          <a:prstGeom prst="rect">
            <a:avLst/>
          </a:prstGeom>
        </p:spPr>
        <p:txBody>
          <a:bodyPr/>
          <a:lstStyle/>
          <a:p>
            <a:endParaRPr lang="en-GB"/>
          </a:p>
        </p:txBody>
      </p:sp>
      <p:sp>
        <p:nvSpPr>
          <p:cNvPr id="5" name="Slide Number Placeholder 4"/>
          <p:cNvSpPr>
            <a:spLocks noGrp="1"/>
          </p:cNvSpPr>
          <p:nvPr>
            <p:ph type="sldNum" sz="quarter" idx="14"/>
          </p:nvPr>
        </p:nvSpPr>
        <p:spPr/>
        <p:txBody>
          <a:bodyPr/>
          <a:lstStyle/>
          <a:p>
            <a:fld id="{23134A5E-8B9A-4F1B-8A1C-D54727A06F98}" type="slidenum">
              <a:rPr lang="en-GB" noProof="0" smtClean="0"/>
              <a:pPr/>
              <a:t>19</a:t>
            </a:fld>
            <a:endParaRPr lang="en-GB" noProof="0"/>
          </a:p>
        </p:txBody>
      </p:sp>
      <p:pic>
        <p:nvPicPr>
          <p:cNvPr id="6" name="Content Placeholder 5"/>
          <p:cNvPicPr>
            <a:picLocks noGrp="1"/>
          </p:cNvPicPr>
          <p:nvPr>
            <p:ph idx="4294967295"/>
          </p:nvPr>
        </p:nvPicPr>
        <p:blipFill rotWithShape="1">
          <a:blip r:embed="rId2" cstate="print">
            <a:extLst>
              <a:ext uri="{28A0092B-C50C-407E-A947-70E740481C1C}">
                <a14:useLocalDpi xmlns:a14="http://schemas.microsoft.com/office/drawing/2010/main" val="0"/>
              </a:ext>
            </a:extLst>
          </a:blip>
          <a:srcRect r="44477"/>
          <a:stretch/>
        </p:blipFill>
        <p:spPr bwMode="auto">
          <a:xfrm>
            <a:off x="0" y="1284288"/>
            <a:ext cx="6445250" cy="52054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07985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session</a:t>
            </a:r>
            <a:endParaRPr lang="en-GB" dirty="0"/>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a:t>
            </a:fld>
            <a:endParaRPr lang="en-GB" dirty="0"/>
          </a:p>
        </p:txBody>
      </p:sp>
      <p:sp>
        <p:nvSpPr>
          <p:cNvPr id="5" name="Content Placeholder 4"/>
          <p:cNvSpPr>
            <a:spLocks noGrp="1"/>
          </p:cNvSpPr>
          <p:nvPr>
            <p:ph sz="quarter" idx="15"/>
          </p:nvPr>
        </p:nvSpPr>
        <p:spPr>
          <a:xfrm>
            <a:off x="755575" y="1341438"/>
            <a:ext cx="8137599" cy="4967287"/>
          </a:xfrm>
        </p:spPr>
        <p:txBody>
          <a:bodyPr>
            <a:normAutofit fontScale="70000" lnSpcReduction="20000"/>
          </a:bodyPr>
          <a:lstStyle/>
          <a:p>
            <a:pPr lvl="0">
              <a:lnSpc>
                <a:spcPct val="120000"/>
              </a:lnSpc>
              <a:spcBef>
                <a:spcPts val="0"/>
              </a:spcBef>
              <a:spcAft>
                <a:spcPts val="0"/>
              </a:spcAft>
            </a:pPr>
            <a:endParaRPr lang="en-GB" dirty="0"/>
          </a:p>
          <a:p>
            <a:pPr marL="457200" lvl="0" indent="-457200">
              <a:lnSpc>
                <a:spcPct val="120000"/>
              </a:lnSpc>
              <a:spcBef>
                <a:spcPts val="0"/>
              </a:spcBef>
              <a:spcAft>
                <a:spcPts val="0"/>
              </a:spcAft>
              <a:buFontTx/>
              <a:buChar char="-"/>
            </a:pPr>
            <a:r>
              <a:rPr lang="en-GB" sz="2600" dirty="0" smtClean="0"/>
              <a:t>Population health perspective of health needs of CYP in London.  </a:t>
            </a:r>
          </a:p>
          <a:p>
            <a:pPr marL="457200" lvl="0" indent="-457200">
              <a:lnSpc>
                <a:spcPct val="120000"/>
              </a:lnSpc>
              <a:spcBef>
                <a:spcPts val="0"/>
              </a:spcBef>
              <a:spcAft>
                <a:spcPts val="0"/>
              </a:spcAft>
              <a:buFontTx/>
              <a:buChar char="-"/>
            </a:pPr>
            <a:r>
              <a:rPr lang="en-GB" sz="2600" dirty="0" smtClean="0"/>
              <a:t>Consider what are the possibilities and how the health needs can be met? </a:t>
            </a:r>
          </a:p>
          <a:p>
            <a:pPr lvl="0">
              <a:lnSpc>
                <a:spcPct val="120000"/>
              </a:lnSpc>
              <a:spcBef>
                <a:spcPts val="0"/>
              </a:spcBef>
              <a:spcAft>
                <a:spcPts val="0"/>
              </a:spcAft>
            </a:pPr>
            <a:endParaRPr lang="en-GB" sz="2600" dirty="0" smtClean="0"/>
          </a:p>
          <a:p>
            <a:pPr lvl="0">
              <a:lnSpc>
                <a:spcPct val="120000"/>
              </a:lnSpc>
              <a:spcBef>
                <a:spcPts val="0"/>
              </a:spcBef>
              <a:spcAft>
                <a:spcPts val="0"/>
              </a:spcAft>
            </a:pPr>
            <a:r>
              <a:rPr lang="en-GB" sz="2600" dirty="0" smtClean="0"/>
              <a:t>-  Understanding the role of HLP </a:t>
            </a:r>
          </a:p>
          <a:p>
            <a:pPr lvl="0">
              <a:lnSpc>
                <a:spcPct val="120000"/>
              </a:lnSpc>
              <a:spcBef>
                <a:spcPts val="0"/>
              </a:spcBef>
              <a:spcAft>
                <a:spcPts val="0"/>
              </a:spcAft>
            </a:pPr>
            <a:r>
              <a:rPr lang="en-GB" sz="2600" dirty="0" smtClean="0"/>
              <a:t>- An </a:t>
            </a:r>
            <a:r>
              <a:rPr lang="en-GB" sz="2600" dirty="0"/>
              <a:t>overview of Programme activity, </a:t>
            </a:r>
            <a:r>
              <a:rPr lang="en-GB" sz="2600" dirty="0" smtClean="0"/>
              <a:t>including:</a:t>
            </a:r>
          </a:p>
          <a:p>
            <a:pPr lvl="0">
              <a:lnSpc>
                <a:spcPct val="120000"/>
              </a:lnSpc>
              <a:spcBef>
                <a:spcPts val="0"/>
              </a:spcBef>
              <a:spcAft>
                <a:spcPts val="0"/>
              </a:spcAft>
            </a:pPr>
            <a:endParaRPr lang="en-GB" sz="2600" dirty="0" smtClean="0"/>
          </a:p>
          <a:p>
            <a:pPr marL="285750" lvl="0" indent="-285750">
              <a:lnSpc>
                <a:spcPct val="120000"/>
              </a:lnSpc>
              <a:spcBef>
                <a:spcPts val="0"/>
              </a:spcBef>
              <a:spcAft>
                <a:spcPts val="0"/>
              </a:spcAft>
              <a:buFont typeface="Arial" pitchFamily="34" charset="0"/>
              <a:buChar char="•"/>
            </a:pPr>
            <a:r>
              <a:rPr lang="en-GB" sz="2600" dirty="0" smtClean="0"/>
              <a:t>Asthma </a:t>
            </a:r>
            <a:r>
              <a:rPr lang="en-GB" sz="2600" dirty="0"/>
              <a:t>uptake</a:t>
            </a:r>
          </a:p>
          <a:p>
            <a:pPr marL="285750" indent="-285750">
              <a:lnSpc>
                <a:spcPct val="120000"/>
              </a:lnSpc>
              <a:spcBef>
                <a:spcPts val="0"/>
              </a:spcBef>
              <a:spcAft>
                <a:spcPts val="0"/>
              </a:spcAft>
              <a:buFont typeface="Arial" pitchFamily="34" charset="0"/>
              <a:buChar char="•"/>
            </a:pPr>
            <a:r>
              <a:rPr lang="en-GB" sz="2600" dirty="0"/>
              <a:t>Primary Care,</a:t>
            </a:r>
          </a:p>
          <a:p>
            <a:pPr marL="285750" indent="-285750">
              <a:lnSpc>
                <a:spcPct val="120000"/>
              </a:lnSpc>
              <a:spcBef>
                <a:spcPts val="0"/>
              </a:spcBef>
              <a:spcAft>
                <a:spcPts val="0"/>
              </a:spcAft>
              <a:buFont typeface="Arial" pitchFamily="34" charset="0"/>
              <a:buChar char="•"/>
            </a:pPr>
            <a:r>
              <a:rPr lang="en-GB" sz="2600" dirty="0" smtClean="0"/>
              <a:t>Mental </a:t>
            </a:r>
            <a:r>
              <a:rPr lang="en-GB" sz="2600" dirty="0"/>
              <a:t>Health</a:t>
            </a:r>
          </a:p>
          <a:p>
            <a:pPr marL="285750" lvl="0" indent="-285750">
              <a:lnSpc>
                <a:spcPct val="120000"/>
              </a:lnSpc>
              <a:spcBef>
                <a:spcPts val="0"/>
              </a:spcBef>
              <a:spcAft>
                <a:spcPts val="0"/>
              </a:spcAft>
              <a:buFont typeface="Arial" pitchFamily="34" charset="0"/>
              <a:buChar char="•"/>
            </a:pPr>
            <a:r>
              <a:rPr lang="en-GB" sz="2600" dirty="0" smtClean="0"/>
              <a:t>Child </a:t>
            </a:r>
            <a:r>
              <a:rPr lang="en-GB" sz="2600" dirty="0"/>
              <a:t>Sexual Assault programme</a:t>
            </a:r>
          </a:p>
          <a:p>
            <a:pPr marL="285750" lvl="0" indent="-285750">
              <a:lnSpc>
                <a:spcPct val="120000"/>
              </a:lnSpc>
              <a:spcBef>
                <a:spcPts val="0"/>
              </a:spcBef>
              <a:spcAft>
                <a:spcPts val="0"/>
              </a:spcAft>
              <a:buFont typeface="Arial" pitchFamily="34" charset="0"/>
              <a:buChar char="•"/>
            </a:pPr>
            <a:r>
              <a:rPr lang="en-GB" sz="2600" dirty="0" smtClean="0"/>
              <a:t>CDOP</a:t>
            </a:r>
          </a:p>
          <a:p>
            <a:pPr marL="285750" indent="-285750">
              <a:lnSpc>
                <a:spcPct val="120000"/>
              </a:lnSpc>
              <a:spcBef>
                <a:spcPts val="0"/>
              </a:spcBef>
              <a:spcAft>
                <a:spcPts val="0"/>
              </a:spcAft>
              <a:buFont typeface="Arial" pitchFamily="34" charset="0"/>
              <a:buChar char="•"/>
            </a:pPr>
            <a:r>
              <a:rPr lang="en-GB" sz="2600" dirty="0" smtClean="0"/>
              <a:t>Digital work: Health Passport and </a:t>
            </a:r>
            <a:r>
              <a:rPr lang="en-GB" sz="2600" dirty="0" err="1" smtClean="0"/>
              <a:t>NHSGo</a:t>
            </a:r>
            <a:endParaRPr lang="en-GB" sz="2600" dirty="0"/>
          </a:p>
          <a:p>
            <a:pPr marL="285750" lvl="0" indent="-285750">
              <a:lnSpc>
                <a:spcPct val="120000"/>
              </a:lnSpc>
              <a:spcBef>
                <a:spcPts val="0"/>
              </a:spcBef>
              <a:spcAft>
                <a:spcPts val="0"/>
              </a:spcAft>
              <a:buFont typeface="Arial" pitchFamily="34" charset="0"/>
              <a:buChar char="•"/>
            </a:pPr>
            <a:endParaRPr lang="en-GB" sz="2600" dirty="0"/>
          </a:p>
          <a:p>
            <a:pPr lvl="0">
              <a:lnSpc>
                <a:spcPct val="120000"/>
              </a:lnSpc>
              <a:spcBef>
                <a:spcPts val="0"/>
              </a:spcBef>
              <a:spcAft>
                <a:spcPts val="0"/>
              </a:spcAft>
            </a:pPr>
            <a:endParaRPr lang="en-GB" dirty="0"/>
          </a:p>
          <a:p>
            <a:pPr lvl="0"/>
            <a:endParaRPr lang="en-GB" dirty="0"/>
          </a:p>
          <a:p>
            <a:r>
              <a:rPr lang="en-GB" dirty="0"/>
              <a:t> </a:t>
            </a:r>
          </a:p>
          <a:p>
            <a:endParaRPr lang="en-GB" dirty="0"/>
          </a:p>
        </p:txBody>
      </p:sp>
    </p:spTree>
    <p:extLst>
      <p:ext uri="{BB962C8B-B14F-4D97-AF65-F5344CB8AC3E}">
        <p14:creationId xmlns:p14="http://schemas.microsoft.com/office/powerpoint/2010/main" val="3371074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Your turn </a:t>
            </a:r>
            <a:endParaRPr lang="en-GB" dirty="0"/>
          </a:p>
        </p:txBody>
      </p:sp>
      <p:sp>
        <p:nvSpPr>
          <p:cNvPr id="3" name="Text Placeholder 2"/>
          <p:cNvSpPr>
            <a:spLocks noGrp="1"/>
          </p:cNvSpPr>
          <p:nvPr>
            <p:ph type="body" sz="quarter" idx="12"/>
          </p:nvPr>
        </p:nvSpPr>
        <p:spPr/>
        <p:txBody>
          <a:bodyPr/>
          <a:lstStyle/>
          <a:p>
            <a:endParaRPr lang="en-GB"/>
          </a:p>
        </p:txBody>
      </p:sp>
      <p:sp>
        <p:nvSpPr>
          <p:cNvPr id="4" name="Text Placeholder 3"/>
          <p:cNvSpPr>
            <a:spLocks noGrp="1"/>
          </p:cNvSpPr>
          <p:nvPr>
            <p:ph type="body" sz="quarter" idx="13"/>
          </p:nvPr>
        </p:nvSpPr>
        <p:spPr/>
        <p:txBody>
          <a:bodyPr/>
          <a:lstStyle/>
          <a:p>
            <a:r>
              <a:rPr lang="en-GB" dirty="0" smtClean="0"/>
              <a:t>Groups of Four </a:t>
            </a:r>
          </a:p>
          <a:p>
            <a:r>
              <a:rPr lang="en-GB" dirty="0" smtClean="0"/>
              <a:t>Pick a health outcome </a:t>
            </a:r>
          </a:p>
          <a:p>
            <a:r>
              <a:rPr lang="en-GB" dirty="0" smtClean="0"/>
              <a:t>What would you do? </a:t>
            </a:r>
          </a:p>
          <a:p>
            <a:r>
              <a:rPr lang="en-GB" dirty="0" smtClean="0"/>
              <a:t>How? </a:t>
            </a:r>
          </a:p>
          <a:p>
            <a:r>
              <a:rPr lang="en-GB" dirty="0" smtClean="0"/>
              <a:t>What would make it work? Consider: workforce, infrastructure, estates, finance, governance, contracts level. </a:t>
            </a:r>
          </a:p>
          <a:p>
            <a:r>
              <a:rPr lang="en-GB" dirty="0" smtClean="0"/>
              <a:t>Pitch to the rest of the group. </a:t>
            </a:r>
            <a:endParaRPr lang="en-GB" dirty="0"/>
          </a:p>
        </p:txBody>
      </p:sp>
    </p:spTree>
    <p:extLst>
      <p:ext uri="{BB962C8B-B14F-4D97-AF65-F5344CB8AC3E}">
        <p14:creationId xmlns:p14="http://schemas.microsoft.com/office/powerpoint/2010/main" val="41587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Pitching </a:t>
            </a:r>
            <a:endParaRPr lang="en-GB" dirty="0"/>
          </a:p>
        </p:txBody>
      </p:sp>
      <p:sp>
        <p:nvSpPr>
          <p:cNvPr id="3" name="Text Placeholder 2"/>
          <p:cNvSpPr>
            <a:spLocks noGrp="1"/>
          </p:cNvSpPr>
          <p:nvPr>
            <p:ph type="body" sz="quarter" idx="12"/>
          </p:nvPr>
        </p:nvSpPr>
        <p:spPr/>
        <p:txBody>
          <a:bodyPr/>
          <a:lstStyle/>
          <a:p>
            <a:endParaRPr lang="en-GB"/>
          </a:p>
        </p:txBody>
      </p:sp>
      <p:sp>
        <p:nvSpPr>
          <p:cNvPr id="4" name="Text Placeholder 3"/>
          <p:cNvSpPr>
            <a:spLocks noGrp="1"/>
          </p:cNvSpPr>
          <p:nvPr>
            <p:ph type="body" sz="quarter" idx="13"/>
          </p:nvPr>
        </p:nvSpPr>
        <p:spPr/>
        <p:txBody>
          <a:bodyPr/>
          <a:lstStyle/>
          <a:p>
            <a:pPr marL="0" indent="0">
              <a:buNone/>
            </a:pPr>
            <a:endParaRPr lang="en-GB" dirty="0"/>
          </a:p>
        </p:txBody>
      </p:sp>
    </p:spTree>
    <p:extLst>
      <p:ext uri="{BB962C8B-B14F-4D97-AF65-F5344CB8AC3E}">
        <p14:creationId xmlns:p14="http://schemas.microsoft.com/office/powerpoint/2010/main" val="2515957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is HLP doing? </a:t>
            </a:r>
            <a:endParaRPr lang="en-GB" dirty="0"/>
          </a:p>
        </p:txBody>
      </p:sp>
      <p:sp>
        <p:nvSpPr>
          <p:cNvPr id="6" name="Text Placeholder 5"/>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5018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Asthma audit highlights</a:t>
            </a:r>
            <a:endParaRPr lang="en-GB" dirty="0"/>
          </a:p>
        </p:txBody>
      </p:sp>
      <p:sp>
        <p:nvSpPr>
          <p:cNvPr id="5" name="Text Placeholder 4"/>
          <p:cNvSpPr>
            <a:spLocks noGrp="1"/>
          </p:cNvSpPr>
          <p:nvPr>
            <p:ph type="body" sz="quarter" idx="12"/>
          </p:nvPr>
        </p:nvSpPr>
        <p:spPr/>
        <p:txBody>
          <a:bodyPr/>
          <a:lstStyle/>
          <a:p>
            <a:r>
              <a:rPr lang="en-GB" dirty="0" smtClean="0"/>
              <a:t>Interim results</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23</a:t>
            </a:fld>
            <a:endParaRPr lang="en-GB" dirty="0">
              <a:solidFill>
                <a:srgbClr val="3F3F3F">
                  <a:lumMod val="50000"/>
                </a:srgbClr>
              </a:solidFill>
            </a:endParaRPr>
          </a:p>
        </p:txBody>
      </p:sp>
      <p:sp>
        <p:nvSpPr>
          <p:cNvPr id="2" name="Content Placeholder 1"/>
          <p:cNvSpPr>
            <a:spLocks noGrp="1"/>
          </p:cNvSpPr>
          <p:nvPr>
            <p:ph sz="quarter" idx="15"/>
          </p:nvPr>
        </p:nvSpPr>
        <p:spPr/>
        <p:txBody>
          <a:bodyPr/>
          <a:lstStyle/>
          <a:p>
            <a:endParaRPr lang="en-GB"/>
          </a:p>
        </p:txBody>
      </p:sp>
      <p:sp>
        <p:nvSpPr>
          <p:cNvPr id="8" name="Rectangle 7"/>
          <p:cNvSpPr>
            <a:spLocks noChangeAspect="1"/>
          </p:cNvSpPr>
          <p:nvPr/>
        </p:nvSpPr>
        <p:spPr>
          <a:xfrm>
            <a:off x="2604912" y="2445229"/>
            <a:ext cx="1187400" cy="118800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700" dirty="0">
                <a:solidFill>
                  <a:srgbClr val="3F3F3F"/>
                </a:solidFill>
              </a:rPr>
              <a:t>9,462</a:t>
            </a:r>
          </a:p>
          <a:p>
            <a:r>
              <a:rPr lang="en-GB" sz="1400" dirty="0">
                <a:solidFill>
                  <a:srgbClr val="3F3F3F"/>
                </a:solidFill>
              </a:rPr>
              <a:t>responses</a:t>
            </a:r>
          </a:p>
        </p:txBody>
      </p:sp>
      <p:sp>
        <p:nvSpPr>
          <p:cNvPr id="9" name="Rectangle 8"/>
          <p:cNvSpPr/>
          <p:nvPr/>
        </p:nvSpPr>
        <p:spPr>
          <a:xfrm>
            <a:off x="251520" y="1119173"/>
            <a:ext cx="2197589" cy="2197589"/>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4000" dirty="0">
                <a:solidFill>
                  <a:prstClr val="white"/>
                </a:solidFill>
              </a:rPr>
              <a:t>1,858 </a:t>
            </a:r>
            <a:r>
              <a:rPr lang="en-GB" sz="1200" dirty="0">
                <a:solidFill>
                  <a:prstClr val="white"/>
                </a:solidFill>
              </a:rPr>
              <a:t>Community pharmacies across the whole of London  were invited to a take part</a:t>
            </a:r>
          </a:p>
        </p:txBody>
      </p:sp>
      <p:sp>
        <p:nvSpPr>
          <p:cNvPr id="10" name="Rectangle 9"/>
          <p:cNvSpPr>
            <a:spLocks noChangeAspect="1"/>
          </p:cNvSpPr>
          <p:nvPr/>
        </p:nvSpPr>
        <p:spPr>
          <a:xfrm>
            <a:off x="2604912" y="1119173"/>
            <a:ext cx="1187401" cy="118800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700" dirty="0">
                <a:solidFill>
                  <a:srgbClr val="3F3F3F"/>
                </a:solidFill>
              </a:rPr>
              <a:t>1,101</a:t>
            </a:r>
          </a:p>
          <a:p>
            <a:r>
              <a:rPr lang="en-GB" sz="1400" dirty="0">
                <a:solidFill>
                  <a:srgbClr val="3F3F3F"/>
                </a:solidFill>
              </a:rPr>
              <a:t>Pharmacies</a:t>
            </a:r>
          </a:p>
          <a:p>
            <a:r>
              <a:rPr lang="en-GB" sz="1400" dirty="0">
                <a:solidFill>
                  <a:srgbClr val="3F3F3F"/>
                </a:solidFill>
              </a:rPr>
              <a:t>responded</a:t>
            </a:r>
          </a:p>
        </p:txBody>
      </p:sp>
      <p:sp>
        <p:nvSpPr>
          <p:cNvPr id="11" name="Rectangle 10"/>
          <p:cNvSpPr>
            <a:spLocks noChangeAspect="1"/>
          </p:cNvSpPr>
          <p:nvPr/>
        </p:nvSpPr>
        <p:spPr>
          <a:xfrm>
            <a:off x="2735995" y="5157192"/>
            <a:ext cx="1151420" cy="11520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200" dirty="0">
                <a:solidFill>
                  <a:prstClr val="white"/>
                </a:solidFill>
              </a:rPr>
              <a:t>48%</a:t>
            </a:r>
          </a:p>
          <a:p>
            <a:r>
              <a:rPr lang="en-GB" sz="1000" dirty="0">
                <a:solidFill>
                  <a:prstClr val="white"/>
                </a:solidFill>
              </a:rPr>
              <a:t>Do have an asthma action plan or  wheeze plan</a:t>
            </a:r>
          </a:p>
        </p:txBody>
      </p:sp>
      <p:sp>
        <p:nvSpPr>
          <p:cNvPr id="12" name="Rectangle 11"/>
          <p:cNvSpPr>
            <a:spLocks noChangeAspect="1"/>
          </p:cNvSpPr>
          <p:nvPr/>
        </p:nvSpPr>
        <p:spPr>
          <a:xfrm>
            <a:off x="3982144" y="5157192"/>
            <a:ext cx="1151420" cy="11520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200" dirty="0">
                <a:solidFill>
                  <a:prstClr val="white"/>
                </a:solidFill>
              </a:rPr>
              <a:t>70%</a:t>
            </a:r>
          </a:p>
          <a:p>
            <a:r>
              <a:rPr lang="en-GB" sz="1000" dirty="0">
                <a:solidFill>
                  <a:prstClr val="white"/>
                </a:solidFill>
              </a:rPr>
              <a:t>Had a inhaler technique assessment  in the last 12 months</a:t>
            </a:r>
          </a:p>
        </p:txBody>
      </p:sp>
      <p:sp>
        <p:nvSpPr>
          <p:cNvPr id="13" name="Rectangle 12"/>
          <p:cNvSpPr>
            <a:spLocks noChangeAspect="1"/>
          </p:cNvSpPr>
          <p:nvPr/>
        </p:nvSpPr>
        <p:spPr>
          <a:xfrm>
            <a:off x="5228293" y="5157192"/>
            <a:ext cx="1151420" cy="11520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200" dirty="0">
                <a:solidFill>
                  <a:prstClr val="white"/>
                </a:solidFill>
              </a:rPr>
              <a:t>64%</a:t>
            </a:r>
          </a:p>
          <a:p>
            <a:r>
              <a:rPr lang="en-GB" sz="1000" dirty="0">
                <a:solidFill>
                  <a:prstClr val="white"/>
                </a:solidFill>
              </a:rPr>
              <a:t>Have a spacer device</a:t>
            </a:r>
          </a:p>
        </p:txBody>
      </p:sp>
      <p:sp>
        <p:nvSpPr>
          <p:cNvPr id="14" name="Rectangle 13"/>
          <p:cNvSpPr>
            <a:spLocks noChangeAspect="1"/>
          </p:cNvSpPr>
          <p:nvPr/>
        </p:nvSpPr>
        <p:spPr>
          <a:xfrm>
            <a:off x="7720590" y="5157192"/>
            <a:ext cx="1151420" cy="11520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200" dirty="0">
                <a:solidFill>
                  <a:prstClr val="white"/>
                </a:solidFill>
              </a:rPr>
              <a:t>96%</a:t>
            </a:r>
          </a:p>
          <a:p>
            <a:r>
              <a:rPr lang="en-GB" sz="1000" dirty="0">
                <a:solidFill>
                  <a:prstClr val="white"/>
                </a:solidFill>
              </a:rPr>
              <a:t>Do </a:t>
            </a:r>
            <a:r>
              <a:rPr lang="en-GB" sz="1000" b="1" dirty="0">
                <a:solidFill>
                  <a:prstClr val="white"/>
                </a:solidFill>
              </a:rPr>
              <a:t>not </a:t>
            </a:r>
            <a:r>
              <a:rPr lang="en-GB" sz="1000" dirty="0">
                <a:solidFill>
                  <a:prstClr val="white"/>
                </a:solidFill>
              </a:rPr>
              <a:t>smoke</a:t>
            </a:r>
          </a:p>
        </p:txBody>
      </p:sp>
      <p:sp>
        <p:nvSpPr>
          <p:cNvPr id="15" name="Rectangle 14"/>
          <p:cNvSpPr>
            <a:spLocks noChangeAspect="1"/>
          </p:cNvSpPr>
          <p:nvPr/>
        </p:nvSpPr>
        <p:spPr>
          <a:xfrm>
            <a:off x="6474442" y="5157192"/>
            <a:ext cx="1151420" cy="11520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200" dirty="0">
                <a:solidFill>
                  <a:prstClr val="white"/>
                </a:solidFill>
              </a:rPr>
              <a:t>23%</a:t>
            </a:r>
          </a:p>
          <a:p>
            <a:r>
              <a:rPr lang="en-GB" sz="1000" dirty="0">
                <a:solidFill>
                  <a:prstClr val="white"/>
                </a:solidFill>
              </a:rPr>
              <a:t>Live with someone who smokes</a:t>
            </a:r>
          </a:p>
        </p:txBody>
      </p:sp>
      <p:sp>
        <p:nvSpPr>
          <p:cNvPr id="16" name="Rectangle 15"/>
          <p:cNvSpPr>
            <a:spLocks noChangeAspect="1"/>
          </p:cNvSpPr>
          <p:nvPr/>
        </p:nvSpPr>
        <p:spPr>
          <a:xfrm>
            <a:off x="243697" y="5157192"/>
            <a:ext cx="1151420" cy="11520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200" dirty="0">
                <a:solidFill>
                  <a:prstClr val="white"/>
                </a:solidFill>
              </a:rPr>
              <a:t>64%</a:t>
            </a:r>
          </a:p>
          <a:p>
            <a:r>
              <a:rPr lang="en-GB" sz="1000" dirty="0">
                <a:solidFill>
                  <a:prstClr val="white"/>
                </a:solidFill>
              </a:rPr>
              <a:t>Did </a:t>
            </a:r>
            <a:r>
              <a:rPr lang="en-GB" sz="1000" b="1" dirty="0">
                <a:solidFill>
                  <a:prstClr val="white"/>
                </a:solidFill>
              </a:rPr>
              <a:t>not</a:t>
            </a:r>
            <a:r>
              <a:rPr lang="en-GB" sz="1000" dirty="0">
                <a:solidFill>
                  <a:prstClr val="white"/>
                </a:solidFill>
              </a:rPr>
              <a:t> have a flu jab last year</a:t>
            </a:r>
          </a:p>
        </p:txBody>
      </p:sp>
      <p:sp>
        <p:nvSpPr>
          <p:cNvPr id="17" name="Rectangle 16"/>
          <p:cNvSpPr>
            <a:spLocks noChangeAspect="1"/>
          </p:cNvSpPr>
          <p:nvPr/>
        </p:nvSpPr>
        <p:spPr>
          <a:xfrm>
            <a:off x="1489846" y="5157192"/>
            <a:ext cx="1151420" cy="115200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200" dirty="0">
                <a:solidFill>
                  <a:prstClr val="white"/>
                </a:solidFill>
              </a:rPr>
              <a:t>25%</a:t>
            </a:r>
          </a:p>
          <a:p>
            <a:r>
              <a:rPr lang="en-GB" sz="800" dirty="0">
                <a:solidFill>
                  <a:prstClr val="white"/>
                </a:solidFill>
              </a:rPr>
              <a:t>Had to make an emergency request for an inhaler in the last 12 months</a:t>
            </a:r>
          </a:p>
        </p:txBody>
      </p:sp>
      <p:sp>
        <p:nvSpPr>
          <p:cNvPr id="18" name="Rectangle 17"/>
          <p:cNvSpPr>
            <a:spLocks noChangeAspect="1"/>
          </p:cNvSpPr>
          <p:nvPr/>
        </p:nvSpPr>
        <p:spPr>
          <a:xfrm>
            <a:off x="3916603" y="1119173"/>
            <a:ext cx="1187401" cy="118800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3200" dirty="0">
                <a:solidFill>
                  <a:srgbClr val="3F3F3F"/>
                </a:solidFill>
              </a:rPr>
              <a:t>60%</a:t>
            </a:r>
          </a:p>
          <a:p>
            <a:r>
              <a:rPr lang="en-GB" sz="1400" dirty="0">
                <a:solidFill>
                  <a:srgbClr val="3F3F3F"/>
                </a:solidFill>
              </a:rPr>
              <a:t>of the total number of pharmacies</a:t>
            </a:r>
          </a:p>
        </p:txBody>
      </p:sp>
      <p:sp>
        <p:nvSpPr>
          <p:cNvPr id="19" name="TextBox 18"/>
          <p:cNvSpPr txBox="1"/>
          <p:nvPr/>
        </p:nvSpPr>
        <p:spPr>
          <a:xfrm>
            <a:off x="5228293" y="1119173"/>
            <a:ext cx="1188000" cy="118800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defRPr sz="40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3200" dirty="0">
                <a:solidFill>
                  <a:srgbClr val="3F3F3F"/>
                </a:solidFill>
              </a:rPr>
              <a:t>32</a:t>
            </a:r>
            <a:r>
              <a:rPr lang="en-GB" sz="1800" dirty="0">
                <a:solidFill>
                  <a:srgbClr val="3F3F3F"/>
                </a:solidFill>
              </a:rPr>
              <a:t> </a:t>
            </a:r>
          </a:p>
          <a:p>
            <a:r>
              <a:rPr lang="en-GB" sz="1400" dirty="0">
                <a:solidFill>
                  <a:srgbClr val="3F3F3F"/>
                </a:solidFill>
              </a:rPr>
              <a:t>boroughs (all) took part</a:t>
            </a:r>
          </a:p>
        </p:txBody>
      </p:sp>
      <p:sp>
        <p:nvSpPr>
          <p:cNvPr id="26" name="Rectangle 25"/>
          <p:cNvSpPr>
            <a:spLocks noChangeAspect="1"/>
          </p:cNvSpPr>
          <p:nvPr/>
        </p:nvSpPr>
        <p:spPr>
          <a:xfrm>
            <a:off x="251519" y="3462032"/>
            <a:ext cx="2197589" cy="80318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b"/>
          <a:lstStyle/>
          <a:p>
            <a:pPr algn="r"/>
            <a:r>
              <a:rPr lang="en-GB" sz="1200" dirty="0">
                <a:solidFill>
                  <a:srgbClr val="3F3F3F"/>
                </a:solidFill>
              </a:rPr>
              <a:t>Campaign </a:t>
            </a:r>
          </a:p>
          <a:p>
            <a:pPr algn="r"/>
            <a:r>
              <a:rPr lang="en-GB" sz="1200" dirty="0">
                <a:solidFill>
                  <a:srgbClr val="3F3F3F"/>
                </a:solidFill>
              </a:rPr>
              <a:t>extended to 10 weeks </a:t>
            </a:r>
          </a:p>
          <a:p>
            <a:pPr algn="r"/>
            <a:r>
              <a:rPr lang="en-GB" sz="1200" dirty="0">
                <a:solidFill>
                  <a:srgbClr val="3F3F3F"/>
                </a:solidFill>
              </a:rPr>
              <a:t>till </a:t>
            </a:r>
            <a:r>
              <a:rPr lang="en-GB" sz="2000" dirty="0">
                <a:solidFill>
                  <a:srgbClr val="3F3F3F"/>
                </a:solidFill>
              </a:rPr>
              <a:t>2 October</a:t>
            </a:r>
          </a:p>
        </p:txBody>
      </p:sp>
      <p:sp>
        <p:nvSpPr>
          <p:cNvPr id="30" name="Rectangle 29"/>
          <p:cNvSpPr>
            <a:spLocks noChangeAspect="1"/>
          </p:cNvSpPr>
          <p:nvPr/>
        </p:nvSpPr>
        <p:spPr>
          <a:xfrm>
            <a:off x="3916604" y="2448542"/>
            <a:ext cx="1187400" cy="118800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700" dirty="0">
                <a:solidFill>
                  <a:srgbClr val="3F3F3F"/>
                </a:solidFill>
              </a:rPr>
              <a:t>9.4</a:t>
            </a:r>
          </a:p>
          <a:p>
            <a:r>
              <a:rPr lang="en-GB" sz="1300" dirty="0">
                <a:solidFill>
                  <a:srgbClr val="3F3F3F"/>
                </a:solidFill>
              </a:rPr>
              <a:t>Average age of participant</a:t>
            </a:r>
          </a:p>
        </p:txBody>
      </p:sp>
      <p:sp>
        <p:nvSpPr>
          <p:cNvPr id="31" name="Rectangle 30"/>
          <p:cNvSpPr>
            <a:spLocks noChangeAspect="1"/>
          </p:cNvSpPr>
          <p:nvPr/>
        </p:nvSpPr>
        <p:spPr>
          <a:xfrm>
            <a:off x="2604912" y="3771286"/>
            <a:ext cx="1187400" cy="118800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700" dirty="0">
                <a:solidFill>
                  <a:srgbClr val="3F3F3F"/>
                </a:solidFill>
              </a:rPr>
              <a:t>9</a:t>
            </a:r>
          </a:p>
          <a:p>
            <a:r>
              <a:rPr lang="en-GB" sz="1400" dirty="0">
                <a:solidFill>
                  <a:srgbClr val="3F3F3F"/>
                </a:solidFill>
              </a:rPr>
              <a:t>Average entry per pharmacy</a:t>
            </a:r>
          </a:p>
        </p:txBody>
      </p:sp>
      <p:sp>
        <p:nvSpPr>
          <p:cNvPr id="32" name="Rectangle 31"/>
          <p:cNvSpPr>
            <a:spLocks noChangeAspect="1"/>
          </p:cNvSpPr>
          <p:nvPr/>
        </p:nvSpPr>
        <p:spPr>
          <a:xfrm>
            <a:off x="3887415" y="3771286"/>
            <a:ext cx="1187400" cy="118800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t"/>
          <a:lstStyle/>
          <a:p>
            <a:r>
              <a:rPr lang="en-GB" sz="2700" dirty="0">
                <a:solidFill>
                  <a:srgbClr val="3F3F3F"/>
                </a:solidFill>
              </a:rPr>
              <a:t>1 in 4</a:t>
            </a:r>
          </a:p>
          <a:p>
            <a:r>
              <a:rPr lang="en-GB" sz="1300" dirty="0">
                <a:solidFill>
                  <a:srgbClr val="3F3F3F"/>
                </a:solidFill>
              </a:rPr>
              <a:t>Entries were using a smart device</a:t>
            </a:r>
          </a:p>
        </p:txBody>
      </p:sp>
      <p:sp>
        <p:nvSpPr>
          <p:cNvPr id="34" name="Rectangle 33"/>
          <p:cNvSpPr/>
          <p:nvPr/>
        </p:nvSpPr>
        <p:spPr>
          <a:xfrm>
            <a:off x="6100788" y="2492896"/>
            <a:ext cx="199960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TextBox 34"/>
          <p:cNvSpPr txBox="1"/>
          <p:nvPr/>
        </p:nvSpPr>
        <p:spPr>
          <a:xfrm>
            <a:off x="6474442" y="1802211"/>
            <a:ext cx="2397568" cy="646331"/>
          </a:xfrm>
          <a:prstGeom prst="rect">
            <a:avLst/>
          </a:prstGeom>
          <a:noFill/>
        </p:spPr>
        <p:txBody>
          <a:bodyPr wrap="square" rtlCol="0">
            <a:spAutoFit/>
          </a:bodyPr>
          <a:lstStyle/>
          <a:p>
            <a:pPr algn="r"/>
            <a:r>
              <a:rPr lang="en-GB" dirty="0">
                <a:solidFill>
                  <a:srgbClr val="A25BA0"/>
                </a:solidFill>
              </a:rPr>
              <a:t>Participation per borough</a:t>
            </a:r>
          </a:p>
        </p:txBody>
      </p:sp>
      <p:sp>
        <p:nvSpPr>
          <p:cNvPr id="36" name="TextBox 35"/>
          <p:cNvSpPr txBox="1"/>
          <p:nvPr/>
        </p:nvSpPr>
        <p:spPr>
          <a:xfrm>
            <a:off x="243697" y="4777933"/>
            <a:ext cx="2397568" cy="369332"/>
          </a:xfrm>
          <a:prstGeom prst="rect">
            <a:avLst/>
          </a:prstGeom>
          <a:noFill/>
        </p:spPr>
        <p:txBody>
          <a:bodyPr wrap="square" rtlCol="0">
            <a:spAutoFit/>
          </a:bodyPr>
          <a:lstStyle/>
          <a:p>
            <a:r>
              <a:rPr lang="en-GB" dirty="0">
                <a:solidFill>
                  <a:srgbClr val="A25BA0"/>
                </a:solidFill>
              </a:rPr>
              <a:t>Results</a:t>
            </a:r>
          </a:p>
        </p:txBody>
      </p:sp>
      <p:graphicFrame>
        <p:nvGraphicFramePr>
          <p:cNvPr id="27" name="Chart 26"/>
          <p:cNvGraphicFramePr>
            <a:graphicFrameLocks/>
          </p:cNvGraphicFramePr>
          <p:nvPr>
            <p:extLst>
              <p:ext uri="{D42A27DB-BD31-4B8C-83A1-F6EECF244321}">
                <p14:modId xmlns:p14="http://schemas.microsoft.com/office/powerpoint/2010/main" val="937777180"/>
              </p:ext>
            </p:extLst>
          </p:nvPr>
        </p:nvGraphicFramePr>
        <p:xfrm>
          <a:off x="5228292" y="2445229"/>
          <a:ext cx="3643717" cy="2514057"/>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5652120" y="3089280"/>
            <a:ext cx="309634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421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Future model of care for children and young people</a:t>
            </a:r>
            <a:endParaRPr lang="en-GB" dirty="0"/>
          </a:p>
        </p:txBody>
      </p:sp>
      <p:sp>
        <p:nvSpPr>
          <p:cNvPr id="3" name="Text Placeholder 2"/>
          <p:cNvSpPr>
            <a:spLocks noGrp="1"/>
          </p:cNvSpPr>
          <p:nvPr>
            <p:ph type="body" sz="quarter" idx="12"/>
          </p:nvPr>
        </p:nvSpPr>
        <p:spPr/>
        <p:txBody>
          <a:bodyPr/>
          <a:lstStyle/>
          <a:p>
            <a:r>
              <a:rPr lang="en-GB" dirty="0" smtClean="0"/>
              <a:t>Population approach</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24</a:t>
            </a:fld>
            <a:endParaRPr lang="en-GB" dirty="0"/>
          </a:p>
        </p:txBody>
      </p:sp>
      <p:sp>
        <p:nvSpPr>
          <p:cNvPr id="5" name="Content Placeholder 4"/>
          <p:cNvSpPr>
            <a:spLocks noGrp="1"/>
          </p:cNvSpPr>
          <p:nvPr>
            <p:ph sz="quarter" idx="15"/>
          </p:nvPr>
        </p:nvSpPr>
        <p:spPr/>
        <p:txBody>
          <a:bodyPr>
            <a:normAutofit fontScale="55000" lnSpcReduction="20000"/>
          </a:bodyPr>
          <a:lstStyle/>
          <a:p>
            <a:pPr marL="285750" lvl="0" indent="-285750">
              <a:buFont typeface="Arial" pitchFamily="34" charset="0"/>
              <a:buChar char="•"/>
            </a:pPr>
            <a:r>
              <a:rPr lang="en-GB" dirty="0" smtClean="0">
                <a:solidFill>
                  <a:schemeClr val="accent5">
                    <a:lumMod val="75000"/>
                  </a:schemeClr>
                </a:solidFill>
              </a:rPr>
              <a:t>Promotion of a healthy city is a city that looks after its children and young people</a:t>
            </a:r>
          </a:p>
          <a:p>
            <a:pPr marL="285750" lvl="0" indent="-285750">
              <a:buFont typeface="Arial" pitchFamily="34" charset="0"/>
              <a:buChar char="•"/>
            </a:pPr>
            <a:r>
              <a:rPr lang="en-GB" dirty="0" smtClean="0">
                <a:solidFill>
                  <a:schemeClr val="accent5">
                    <a:lumMod val="75000"/>
                  </a:schemeClr>
                </a:solidFill>
              </a:rPr>
              <a:t>Ensures </a:t>
            </a:r>
            <a:r>
              <a:rPr lang="en-GB" dirty="0">
                <a:solidFill>
                  <a:schemeClr val="accent5">
                    <a:lumMod val="75000"/>
                  </a:schemeClr>
                </a:solidFill>
              </a:rPr>
              <a:t>children and young people are seen as </a:t>
            </a:r>
            <a:r>
              <a:rPr lang="en-GB" b="1" dirty="0">
                <a:solidFill>
                  <a:schemeClr val="accent5">
                    <a:lumMod val="75000"/>
                  </a:schemeClr>
                </a:solidFill>
              </a:rPr>
              <a:t>an integrated service </a:t>
            </a:r>
            <a:r>
              <a:rPr lang="en-GB" dirty="0">
                <a:solidFill>
                  <a:schemeClr val="accent5">
                    <a:lumMod val="75000"/>
                  </a:schemeClr>
                </a:solidFill>
              </a:rPr>
              <a:t>with no gaps, which is </a:t>
            </a:r>
            <a:r>
              <a:rPr lang="en-GB" b="1" dirty="0">
                <a:solidFill>
                  <a:schemeClr val="accent5">
                    <a:lumMod val="75000"/>
                  </a:schemeClr>
                </a:solidFill>
              </a:rPr>
              <a:t>provided close to where the users are living or learning </a:t>
            </a:r>
            <a:r>
              <a:rPr lang="en-GB" dirty="0">
                <a:solidFill>
                  <a:schemeClr val="accent5">
                    <a:lumMod val="75000"/>
                  </a:schemeClr>
                </a:solidFill>
              </a:rPr>
              <a:t>and has streamlined access</a:t>
            </a:r>
          </a:p>
          <a:p>
            <a:pPr marL="285750" lvl="0" indent="-285750">
              <a:buFont typeface="Arial" pitchFamily="34" charset="0"/>
              <a:buChar char="•"/>
            </a:pPr>
            <a:r>
              <a:rPr lang="en-GB" dirty="0">
                <a:solidFill>
                  <a:schemeClr val="accent5">
                    <a:lumMod val="75000"/>
                  </a:schemeClr>
                </a:solidFill>
              </a:rPr>
              <a:t>Ensures that </a:t>
            </a:r>
            <a:r>
              <a:rPr lang="en-GB" b="1" dirty="0">
                <a:solidFill>
                  <a:schemeClr val="accent5">
                    <a:lumMod val="75000"/>
                  </a:schemeClr>
                </a:solidFill>
              </a:rPr>
              <a:t>service provision is consistent and accessible </a:t>
            </a:r>
            <a:r>
              <a:rPr lang="en-GB" dirty="0">
                <a:solidFill>
                  <a:schemeClr val="accent5">
                    <a:lumMod val="75000"/>
                  </a:schemeClr>
                </a:solidFill>
              </a:rPr>
              <a:t>across </a:t>
            </a:r>
            <a:r>
              <a:rPr lang="en-GB" dirty="0" smtClean="0">
                <a:solidFill>
                  <a:schemeClr val="accent5">
                    <a:lumMod val="75000"/>
                  </a:schemeClr>
                </a:solidFill>
              </a:rPr>
              <a:t>STP/ CCG </a:t>
            </a:r>
            <a:r>
              <a:rPr lang="en-GB" dirty="0">
                <a:solidFill>
                  <a:schemeClr val="accent5">
                    <a:lumMod val="75000"/>
                  </a:schemeClr>
                </a:solidFill>
              </a:rPr>
              <a:t>/ local authority area, while still allowing flexibility to meet need at community neighbourhood area and primary care </a:t>
            </a:r>
            <a:r>
              <a:rPr lang="en-GB" dirty="0" smtClean="0">
                <a:solidFill>
                  <a:schemeClr val="accent5">
                    <a:lumMod val="75000"/>
                  </a:schemeClr>
                </a:solidFill>
              </a:rPr>
              <a:t>cluster/network/federation </a:t>
            </a:r>
            <a:r>
              <a:rPr lang="en-GB" dirty="0">
                <a:solidFill>
                  <a:schemeClr val="accent5">
                    <a:lumMod val="75000"/>
                  </a:schemeClr>
                </a:solidFill>
              </a:rPr>
              <a:t>level</a:t>
            </a:r>
          </a:p>
          <a:p>
            <a:pPr marL="285750" lvl="0" indent="-285750">
              <a:buFont typeface="Arial" pitchFamily="34" charset="0"/>
              <a:buChar char="•"/>
            </a:pPr>
            <a:r>
              <a:rPr lang="en-GB" dirty="0">
                <a:solidFill>
                  <a:schemeClr val="accent5">
                    <a:lumMod val="75000"/>
                  </a:schemeClr>
                </a:solidFill>
              </a:rPr>
              <a:t>Ensures children and young people are </a:t>
            </a:r>
            <a:r>
              <a:rPr lang="en-GB" b="1" dirty="0">
                <a:solidFill>
                  <a:schemeClr val="accent5">
                    <a:lumMod val="75000"/>
                  </a:schemeClr>
                </a:solidFill>
              </a:rPr>
              <a:t>safeguarded,</a:t>
            </a:r>
            <a:r>
              <a:rPr lang="en-GB" dirty="0">
                <a:solidFill>
                  <a:schemeClr val="accent5">
                    <a:lumMod val="75000"/>
                  </a:schemeClr>
                </a:solidFill>
              </a:rPr>
              <a:t> including early identification and co-ordinated support of emerging need </a:t>
            </a:r>
          </a:p>
          <a:p>
            <a:pPr marL="285750" lvl="0" indent="-285750">
              <a:buFont typeface="Arial" pitchFamily="34" charset="0"/>
              <a:buChar char="•"/>
            </a:pPr>
            <a:r>
              <a:rPr lang="en-GB" dirty="0">
                <a:solidFill>
                  <a:schemeClr val="accent5">
                    <a:lumMod val="75000"/>
                  </a:schemeClr>
                </a:solidFill>
              </a:rPr>
              <a:t>Emphasises </a:t>
            </a:r>
            <a:r>
              <a:rPr lang="en-GB" b="1" dirty="0">
                <a:solidFill>
                  <a:schemeClr val="accent5">
                    <a:lumMod val="75000"/>
                  </a:schemeClr>
                </a:solidFill>
              </a:rPr>
              <a:t>early help </a:t>
            </a:r>
            <a:r>
              <a:rPr lang="en-GB" dirty="0">
                <a:solidFill>
                  <a:schemeClr val="accent5">
                    <a:lumMod val="75000"/>
                  </a:schemeClr>
                </a:solidFill>
              </a:rPr>
              <a:t>to reduce the need for children and young people to access intensive or statutory services</a:t>
            </a:r>
          </a:p>
          <a:p>
            <a:pPr marL="285750" lvl="0" indent="-285750">
              <a:buFont typeface="Arial" pitchFamily="34" charset="0"/>
              <a:buChar char="•"/>
            </a:pPr>
            <a:r>
              <a:rPr lang="en-GB" dirty="0">
                <a:solidFill>
                  <a:schemeClr val="accent5">
                    <a:lumMod val="75000"/>
                  </a:schemeClr>
                </a:solidFill>
              </a:rPr>
              <a:t>Develops </a:t>
            </a:r>
            <a:r>
              <a:rPr lang="en-GB" b="1" dirty="0">
                <a:solidFill>
                  <a:schemeClr val="accent5">
                    <a:lumMod val="75000"/>
                  </a:schemeClr>
                </a:solidFill>
              </a:rPr>
              <a:t>close working relationships and integration </a:t>
            </a:r>
            <a:r>
              <a:rPr lang="en-GB" dirty="0">
                <a:solidFill>
                  <a:schemeClr val="accent5">
                    <a:lumMod val="75000"/>
                  </a:schemeClr>
                </a:solidFill>
              </a:rPr>
              <a:t>with social care, education and other health partners as paramount to creating a seamless service </a:t>
            </a:r>
          </a:p>
          <a:p>
            <a:pPr marL="285750" lvl="0" indent="-285750">
              <a:buFont typeface="Arial" pitchFamily="34" charset="0"/>
              <a:buChar char="•"/>
            </a:pPr>
            <a:r>
              <a:rPr lang="en-GB" dirty="0">
                <a:solidFill>
                  <a:schemeClr val="accent5">
                    <a:lumMod val="75000"/>
                  </a:schemeClr>
                </a:solidFill>
              </a:rPr>
              <a:t>Supports children and young people to be able to </a:t>
            </a:r>
            <a:r>
              <a:rPr lang="en-GB" b="1" dirty="0">
                <a:solidFill>
                  <a:schemeClr val="accent5">
                    <a:lumMod val="75000"/>
                  </a:schemeClr>
                </a:solidFill>
              </a:rPr>
              <a:t>self-care</a:t>
            </a:r>
            <a:r>
              <a:rPr lang="en-GB" dirty="0">
                <a:solidFill>
                  <a:schemeClr val="accent5">
                    <a:lumMod val="75000"/>
                  </a:schemeClr>
                </a:solidFill>
              </a:rPr>
              <a:t> where possible and appropriate</a:t>
            </a:r>
          </a:p>
          <a:p>
            <a:pPr marL="285750" lvl="0" indent="-285750">
              <a:buFont typeface="Arial" pitchFamily="34" charset="0"/>
              <a:buChar char="•"/>
            </a:pPr>
            <a:r>
              <a:rPr lang="en-GB" dirty="0">
                <a:solidFill>
                  <a:schemeClr val="accent5">
                    <a:lumMod val="75000"/>
                  </a:schemeClr>
                </a:solidFill>
              </a:rPr>
              <a:t>Develops a </a:t>
            </a:r>
            <a:r>
              <a:rPr lang="en-GB" b="1" dirty="0">
                <a:solidFill>
                  <a:schemeClr val="accent5">
                    <a:lumMod val="75000"/>
                  </a:schemeClr>
                </a:solidFill>
              </a:rPr>
              <a:t>fully integrated information technology system </a:t>
            </a:r>
            <a:r>
              <a:rPr lang="en-GB" dirty="0">
                <a:solidFill>
                  <a:schemeClr val="accent5">
                    <a:lumMod val="75000"/>
                  </a:schemeClr>
                </a:solidFill>
              </a:rPr>
              <a:t>that allows the seamless transfer of/access to appropriate clinical and non-clinical information across all services</a:t>
            </a:r>
          </a:p>
          <a:p>
            <a:pPr marL="285750" lvl="0" indent="-285750">
              <a:buFont typeface="Arial" pitchFamily="34" charset="0"/>
              <a:buChar char="•"/>
            </a:pPr>
            <a:r>
              <a:rPr lang="en-GB" dirty="0">
                <a:solidFill>
                  <a:schemeClr val="accent5">
                    <a:lumMod val="75000"/>
                  </a:schemeClr>
                </a:solidFill>
              </a:rPr>
              <a:t>Is able to </a:t>
            </a:r>
            <a:r>
              <a:rPr lang="en-GB" b="1" dirty="0">
                <a:solidFill>
                  <a:schemeClr val="accent5">
                    <a:lumMod val="75000"/>
                  </a:schemeClr>
                </a:solidFill>
              </a:rPr>
              <a:t>deliver efficiencies with no compromise in service quality</a:t>
            </a:r>
          </a:p>
          <a:p>
            <a:endParaRPr lang="en-GB" dirty="0"/>
          </a:p>
        </p:txBody>
      </p:sp>
    </p:spTree>
    <p:extLst>
      <p:ext uri="{BB962C8B-B14F-4D97-AF65-F5344CB8AC3E}">
        <p14:creationId xmlns:p14="http://schemas.microsoft.com/office/powerpoint/2010/main" val="30461240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647799"/>
          </a:xfrm>
        </p:spPr>
        <p:txBody>
          <a:bodyPr>
            <a:normAutofit fontScale="90000"/>
          </a:bodyPr>
          <a:lstStyle/>
          <a:p>
            <a:r>
              <a:rPr lang="en-GB" dirty="0" smtClean="0"/>
              <a:t>Asthma Update</a:t>
            </a:r>
            <a:endParaRPr lang="en-GB" dirty="0"/>
          </a:p>
        </p:txBody>
      </p:sp>
      <p:sp>
        <p:nvSpPr>
          <p:cNvPr id="6" name="TextBox 5">
            <a:extLst>
              <a:ext uri="{FF2B5EF4-FFF2-40B4-BE49-F238E27FC236}">
                <a16:creationId xmlns="" xmlns:a16="http://schemas.microsoft.com/office/drawing/2014/main" id="{F2D0F83C-7F56-4D82-936D-50BEA7C34566}"/>
              </a:ext>
            </a:extLst>
          </p:cNvPr>
          <p:cNvSpPr txBox="1"/>
          <p:nvPr/>
        </p:nvSpPr>
        <p:spPr>
          <a:xfrm>
            <a:off x="255867" y="813671"/>
            <a:ext cx="8784976" cy="1565813"/>
          </a:xfrm>
          <a:prstGeom prst="rect">
            <a:avLst/>
          </a:prstGeom>
          <a:noFill/>
        </p:spPr>
        <p:txBody>
          <a:bodyPr wrap="square" rtlCol="0">
            <a:spAutoFit/>
          </a:bodyPr>
          <a:lstStyle/>
          <a:p>
            <a:pPr>
              <a:lnSpc>
                <a:spcPct val="114000"/>
              </a:lnSpc>
            </a:pPr>
            <a:r>
              <a:rPr lang="en-GB" sz="1400" b="1" dirty="0" smtClean="0">
                <a:solidFill>
                  <a:srgbClr val="0072C6"/>
                </a:solidFill>
                <a:latin typeface="Arial" panose="020B0604020202020204" pitchFamily="34" charset="0"/>
                <a:cs typeface="Arial" panose="020B0604020202020204" pitchFamily="34" charset="0"/>
              </a:rPr>
              <a:t>Asthma Programme: An exemplar for CYP integrated care</a:t>
            </a:r>
          </a:p>
          <a:p>
            <a:pPr>
              <a:lnSpc>
                <a:spcPct val="114000"/>
              </a:lnSpc>
            </a:pPr>
            <a:r>
              <a:rPr lang="en-GB" sz="1400" b="1" dirty="0" smtClean="0">
                <a:solidFill>
                  <a:srgbClr val="0072C6"/>
                </a:solidFill>
                <a:latin typeface="Arial" panose="020B0604020202020204" pitchFamily="34" charset="0"/>
                <a:cs typeface="Arial" panose="020B0604020202020204" pitchFamily="34" charset="0"/>
              </a:rPr>
              <a:t>Severe asthma CQUIN </a:t>
            </a:r>
            <a:r>
              <a:rPr lang="en-GB" sz="1400" dirty="0" smtClean="0">
                <a:solidFill>
                  <a:srgbClr val="0072C6"/>
                </a:solidFill>
                <a:latin typeface="Arial" panose="020B0604020202020204" pitchFamily="34" charset="0"/>
                <a:cs typeface="Arial" panose="020B0604020202020204" pitchFamily="34" charset="0"/>
              </a:rPr>
              <a:t>work in progress through NHSE Spec com to develop asthma networks</a:t>
            </a:r>
          </a:p>
          <a:p>
            <a:pPr>
              <a:lnSpc>
                <a:spcPct val="114000"/>
              </a:lnSpc>
            </a:pPr>
            <a:r>
              <a:rPr lang="en-GB" sz="1400" b="1" dirty="0" smtClean="0">
                <a:solidFill>
                  <a:srgbClr val="0072C6"/>
                </a:solidFill>
                <a:latin typeface="Arial" panose="020B0604020202020204" pitchFamily="34" charset="0"/>
                <a:cs typeface="Arial" panose="020B0604020202020204" pitchFamily="34" charset="0"/>
              </a:rPr>
              <a:t>Implementation meeting 28</a:t>
            </a:r>
            <a:r>
              <a:rPr lang="en-GB" sz="1400" b="1" baseline="30000" dirty="0" smtClean="0">
                <a:solidFill>
                  <a:srgbClr val="0072C6"/>
                </a:solidFill>
                <a:latin typeface="Arial" panose="020B0604020202020204" pitchFamily="34" charset="0"/>
                <a:cs typeface="Arial" panose="020B0604020202020204" pitchFamily="34" charset="0"/>
              </a:rPr>
              <a:t>th</a:t>
            </a:r>
            <a:r>
              <a:rPr lang="en-GB" sz="1400" b="1" dirty="0" smtClean="0">
                <a:solidFill>
                  <a:srgbClr val="0072C6"/>
                </a:solidFill>
                <a:latin typeface="Arial" panose="020B0604020202020204" pitchFamily="34" charset="0"/>
                <a:cs typeface="Arial" panose="020B0604020202020204" pitchFamily="34" charset="0"/>
              </a:rPr>
              <a:t> Feb</a:t>
            </a:r>
            <a:r>
              <a:rPr lang="en-GB" sz="1400" dirty="0">
                <a:solidFill>
                  <a:srgbClr val="0072C6"/>
                </a:solidFill>
                <a:latin typeface="Arial" panose="020B0604020202020204" pitchFamily="34" charset="0"/>
                <a:cs typeface="Arial" panose="020B0604020202020204" pitchFamily="34" charset="0"/>
              </a:rPr>
              <a:t> </a:t>
            </a:r>
            <a:r>
              <a:rPr lang="en-GB" sz="1400" dirty="0" smtClean="0">
                <a:solidFill>
                  <a:srgbClr val="0072C6"/>
                </a:solidFill>
                <a:latin typeface="Arial" panose="020B0604020202020204" pitchFamily="34" charset="0"/>
                <a:cs typeface="Arial" panose="020B0604020202020204" pitchFamily="34" charset="0"/>
              </a:rPr>
              <a:t>To discuss NICE guidance (</a:t>
            </a:r>
            <a:r>
              <a:rPr lang="en-GB" sz="1400" dirty="0" err="1" smtClean="0">
                <a:solidFill>
                  <a:srgbClr val="0072C6"/>
                </a:solidFill>
                <a:latin typeface="Arial" panose="020B0604020202020204" pitchFamily="34" charset="0"/>
                <a:cs typeface="Arial" panose="020B0604020202020204" pitchFamily="34" charset="0"/>
              </a:rPr>
              <a:t>spirometry</a:t>
            </a:r>
            <a:r>
              <a:rPr lang="en-GB" sz="1400" dirty="0" smtClean="0">
                <a:solidFill>
                  <a:srgbClr val="0072C6"/>
                </a:solidFill>
                <a:latin typeface="Arial" panose="020B0604020202020204" pitchFamily="34" charset="0"/>
                <a:cs typeface="Arial" panose="020B0604020202020204" pitchFamily="34" charset="0"/>
              </a:rPr>
              <a:t> and </a:t>
            </a:r>
            <a:r>
              <a:rPr lang="en-GB" sz="1400" dirty="0" err="1" smtClean="0">
                <a:solidFill>
                  <a:srgbClr val="0072C6"/>
                </a:solidFill>
                <a:latin typeface="Arial" panose="020B0604020202020204" pitchFamily="34" charset="0"/>
                <a:cs typeface="Arial" panose="020B0604020202020204" pitchFamily="34" charset="0"/>
              </a:rPr>
              <a:t>FeNO</a:t>
            </a:r>
            <a:r>
              <a:rPr lang="en-GB" sz="1400" dirty="0" smtClean="0">
                <a:solidFill>
                  <a:srgbClr val="0072C6"/>
                </a:solidFill>
                <a:latin typeface="Arial" panose="020B0604020202020204" pitchFamily="34" charset="0"/>
                <a:cs typeface="Arial" panose="020B0604020202020204" pitchFamily="34" charset="0"/>
              </a:rPr>
              <a:t> in CYP implementation and any need for changes in standards.  Asthma CDOP checklists near completion</a:t>
            </a:r>
          </a:p>
          <a:p>
            <a:pPr>
              <a:lnSpc>
                <a:spcPct val="114000"/>
              </a:lnSpc>
            </a:pPr>
            <a:r>
              <a:rPr lang="en-GB" sz="1400" b="1" dirty="0" smtClean="0">
                <a:solidFill>
                  <a:srgbClr val="0072C6"/>
                </a:solidFill>
                <a:latin typeface="Arial" panose="020B0604020202020204" pitchFamily="34" charset="0"/>
                <a:cs typeface="Arial" panose="020B0604020202020204" pitchFamily="34" charset="0"/>
              </a:rPr>
              <a:t>Health Passport:</a:t>
            </a:r>
            <a:r>
              <a:rPr lang="en-GB" sz="1400" dirty="0" smtClean="0">
                <a:solidFill>
                  <a:srgbClr val="0072C6"/>
                </a:solidFill>
                <a:latin typeface="Arial" panose="020B0604020202020204" pitchFamily="34" charset="0"/>
                <a:cs typeface="Arial" panose="020B0604020202020204" pitchFamily="34" charset="0"/>
              </a:rPr>
              <a:t>, PRSB work in progress, national linkages and working with CHIS in SWL.  Initial engagement work with diabetes teams commenced</a:t>
            </a:r>
          </a:p>
        </p:txBody>
      </p:sp>
      <p:sp>
        <p:nvSpPr>
          <p:cNvPr id="7" name="Rectangle: Rounded Corners 6">
            <a:extLst>
              <a:ext uri="{FF2B5EF4-FFF2-40B4-BE49-F238E27FC236}">
                <a16:creationId xmlns="" xmlns:a16="http://schemas.microsoft.com/office/drawing/2014/main" id="{451B6C53-1749-4256-9F99-73955C5CAE0B}"/>
              </a:ext>
            </a:extLst>
          </p:cNvPr>
          <p:cNvSpPr/>
          <p:nvPr/>
        </p:nvSpPr>
        <p:spPr>
          <a:xfrm flipV="1">
            <a:off x="198959" y="2800532"/>
            <a:ext cx="8641656" cy="45719"/>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 xmlns:a16="http://schemas.microsoft.com/office/drawing/2014/main" id="{C7E108CF-CAEC-4B8D-AAB3-A55BBF0DEDB9}"/>
              </a:ext>
            </a:extLst>
          </p:cNvPr>
          <p:cNvSpPr/>
          <p:nvPr/>
        </p:nvSpPr>
        <p:spPr>
          <a:xfrm>
            <a:off x="250825" y="3098588"/>
            <a:ext cx="1835279" cy="3500728"/>
          </a:xfrm>
          <a:prstGeom prst="roundRect">
            <a:avLst/>
          </a:prstGeom>
          <a:solidFill>
            <a:srgbClr val="389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mj-lt"/>
              <a:buAutoNum type="arabicPeriod"/>
            </a:pPr>
            <a:r>
              <a:rPr lang="en-GB" sz="1100" dirty="0" smtClean="0"/>
              <a:t>NEL STP asthma pathway group- agreement from Linda Hassell to chair  </a:t>
            </a:r>
          </a:p>
          <a:p>
            <a:pPr marL="180975" indent="-180975">
              <a:buFont typeface="+mj-lt"/>
              <a:buAutoNum type="arabicPeriod"/>
            </a:pPr>
            <a:r>
              <a:rPr lang="en-GB" sz="1100" dirty="0" smtClean="0"/>
              <a:t>Working with LAS and schools re handovers. School generic contacts shared for NEL</a:t>
            </a:r>
          </a:p>
          <a:p>
            <a:pPr marL="180975" indent="-180975">
              <a:buFont typeface="+mj-lt"/>
              <a:buAutoNum type="arabicPeriod"/>
            </a:pPr>
            <a:r>
              <a:rPr lang="en-GB" sz="1100" dirty="0" smtClean="0"/>
              <a:t>Agreed use of single asthma action plan across </a:t>
            </a:r>
            <a:r>
              <a:rPr lang="en-GB" sz="1100" smtClean="0"/>
              <a:t>STP (Asthma </a:t>
            </a:r>
            <a:r>
              <a:rPr lang="en-GB" sz="1100" dirty="0" smtClean="0"/>
              <a:t>UK) implementation in progress</a:t>
            </a:r>
          </a:p>
          <a:p>
            <a:pPr marL="180975" indent="-180975">
              <a:buFont typeface="+mj-lt"/>
              <a:buAutoNum type="arabicPeriod"/>
            </a:pPr>
            <a:r>
              <a:rPr lang="en-GB" sz="1100" dirty="0" smtClean="0"/>
              <a:t>2 recent deaths in BHR</a:t>
            </a:r>
          </a:p>
          <a:p>
            <a:pPr marL="180975" indent="-180975">
              <a:buFont typeface="+mj-lt"/>
              <a:buAutoNum type="arabicPeriod"/>
            </a:pPr>
            <a:r>
              <a:rPr lang="en-GB" sz="1100" dirty="0" smtClean="0"/>
              <a:t>Agreement to pilot health passport at BLT</a:t>
            </a:r>
          </a:p>
          <a:p>
            <a:pPr marL="342900" indent="-342900">
              <a:buFont typeface="+mj-lt"/>
              <a:buAutoNum type="arabicPeriod"/>
            </a:pPr>
            <a:endParaRPr lang="en-GB" sz="1100" dirty="0"/>
          </a:p>
        </p:txBody>
      </p:sp>
      <p:sp>
        <p:nvSpPr>
          <p:cNvPr id="10" name="Rectangle: Rounded Corners 9">
            <a:extLst>
              <a:ext uri="{FF2B5EF4-FFF2-40B4-BE49-F238E27FC236}">
                <a16:creationId xmlns="" xmlns:a16="http://schemas.microsoft.com/office/drawing/2014/main" id="{BF1A60E3-904E-42FE-8437-BE87AF57FDE4}"/>
              </a:ext>
            </a:extLst>
          </p:cNvPr>
          <p:cNvSpPr/>
          <p:nvPr/>
        </p:nvSpPr>
        <p:spPr>
          <a:xfrm>
            <a:off x="5724678" y="3111151"/>
            <a:ext cx="1584176" cy="349396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14000"/>
              </a:lnSpc>
              <a:buFont typeface="+mj-lt"/>
              <a:buAutoNum type="arabicPeriod"/>
            </a:pPr>
            <a:r>
              <a:rPr lang="en-GB" sz="1100" dirty="0">
                <a:solidFill>
                  <a:schemeClr val="bg1"/>
                </a:solidFill>
              </a:rPr>
              <a:t>CQUIN work with SGH resulted in additional staff</a:t>
            </a:r>
          </a:p>
          <a:p>
            <a:pPr marL="228600" indent="-228600">
              <a:lnSpc>
                <a:spcPct val="114000"/>
              </a:lnSpc>
              <a:buFont typeface="+mj-lt"/>
              <a:buAutoNum type="arabicPeriod"/>
            </a:pPr>
            <a:r>
              <a:rPr lang="en-GB" sz="1100" dirty="0">
                <a:solidFill>
                  <a:schemeClr val="bg1"/>
                </a:solidFill>
              </a:rPr>
              <a:t>Asthma training to 250 staff  in Croydon Inset day 3rd Jan</a:t>
            </a:r>
          </a:p>
          <a:p>
            <a:pPr marL="228600" indent="-228600">
              <a:lnSpc>
                <a:spcPct val="114000"/>
              </a:lnSpc>
              <a:buFont typeface="+mj-lt"/>
              <a:buAutoNum type="arabicPeriod"/>
            </a:pPr>
            <a:r>
              <a:rPr lang="en-GB" sz="1100" dirty="0">
                <a:solidFill>
                  <a:schemeClr val="bg1"/>
                </a:solidFill>
              </a:rPr>
              <a:t>Engagement with SGH re  health passport pilot</a:t>
            </a:r>
          </a:p>
          <a:p>
            <a:pPr marL="342900" indent="-342900">
              <a:lnSpc>
                <a:spcPct val="114000"/>
              </a:lnSpc>
              <a:buFont typeface="+mj-lt"/>
              <a:buAutoNum type="arabicPeriod"/>
            </a:pPr>
            <a:endParaRPr lang="en-GB" sz="1100" b="1" dirty="0">
              <a:latin typeface="+mj-lt"/>
              <a:cs typeface="Arial" panose="020B0604020202020204" pitchFamily="34" charset="0"/>
            </a:endParaRPr>
          </a:p>
          <a:p>
            <a:pPr marL="342900" indent="-342900">
              <a:lnSpc>
                <a:spcPct val="114000"/>
              </a:lnSpc>
              <a:buFont typeface="+mj-lt"/>
              <a:buAutoNum type="arabicPeriod"/>
            </a:pPr>
            <a:endParaRPr lang="en-GB" sz="1100" b="1" dirty="0" smtClean="0">
              <a:latin typeface="+mj-lt"/>
              <a:cs typeface="Arial" panose="020B0604020202020204" pitchFamily="34" charset="0"/>
            </a:endParaRPr>
          </a:p>
          <a:p>
            <a:pPr marL="342900" indent="-342900">
              <a:lnSpc>
                <a:spcPct val="114000"/>
              </a:lnSpc>
              <a:buFont typeface="+mj-lt"/>
              <a:buAutoNum type="arabicPeriod"/>
            </a:pPr>
            <a:endParaRPr lang="en-GB" sz="1100" b="1" dirty="0">
              <a:latin typeface="+mj-lt"/>
              <a:cs typeface="Arial" panose="020B0604020202020204" pitchFamily="34" charset="0"/>
            </a:endParaRPr>
          </a:p>
        </p:txBody>
      </p:sp>
      <p:sp>
        <p:nvSpPr>
          <p:cNvPr id="11" name="Rectangle: Rounded Corners 10">
            <a:extLst>
              <a:ext uri="{FF2B5EF4-FFF2-40B4-BE49-F238E27FC236}">
                <a16:creationId xmlns="" xmlns:a16="http://schemas.microsoft.com/office/drawing/2014/main" id="{FDE116D7-8554-49D7-9565-F5C92BB3CC16}"/>
              </a:ext>
            </a:extLst>
          </p:cNvPr>
          <p:cNvSpPr/>
          <p:nvPr/>
        </p:nvSpPr>
        <p:spPr>
          <a:xfrm>
            <a:off x="2168237" y="3086024"/>
            <a:ext cx="1683683" cy="3509909"/>
          </a:xfrm>
          <a:prstGeom prst="round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dirty="0" smtClean="0"/>
              <a:t>NCL asthma peer review of acute services completed – reports being drafted (schools, primary care and pharmacy in progress)</a:t>
            </a:r>
          </a:p>
          <a:p>
            <a:pPr marL="228600" indent="-228600">
              <a:buFont typeface="+mj-lt"/>
              <a:buAutoNum type="arabicPeriod"/>
            </a:pPr>
            <a:r>
              <a:rPr lang="en-GB" sz="1100" dirty="0" smtClean="0"/>
              <a:t>Board proposed an STP asthma network which will be discussed at meeting 31st Jan</a:t>
            </a:r>
          </a:p>
          <a:p>
            <a:pPr marL="228600" indent="-228600">
              <a:buFont typeface="+mj-lt"/>
              <a:buAutoNum type="arabicPeriod"/>
            </a:pPr>
            <a:r>
              <a:rPr lang="en-GB" sz="1100" dirty="0" smtClean="0"/>
              <a:t>GOSH has set up severe asthma network 2</a:t>
            </a:r>
            <a:r>
              <a:rPr lang="en-GB" sz="1100" baseline="30000" dirty="0" smtClean="0"/>
              <a:t>nd</a:t>
            </a:r>
            <a:r>
              <a:rPr lang="en-GB" sz="1100" dirty="0" smtClean="0"/>
              <a:t> meeting 31</a:t>
            </a:r>
            <a:r>
              <a:rPr lang="en-GB" sz="1100" baseline="30000" dirty="0" smtClean="0"/>
              <a:t>st</a:t>
            </a:r>
            <a:r>
              <a:rPr lang="en-GB" sz="1100" dirty="0" smtClean="0"/>
              <a:t> Jan</a:t>
            </a:r>
          </a:p>
          <a:p>
            <a:endParaRPr lang="en-GB" sz="1100" dirty="0" smtClean="0"/>
          </a:p>
        </p:txBody>
      </p:sp>
      <p:sp>
        <p:nvSpPr>
          <p:cNvPr id="14" name="Rectangle: Rounded Corners 13">
            <a:extLst>
              <a:ext uri="{FF2B5EF4-FFF2-40B4-BE49-F238E27FC236}">
                <a16:creationId xmlns="" xmlns:a16="http://schemas.microsoft.com/office/drawing/2014/main" id="{03B28642-9BAB-4398-A8DC-E25FD175B07F}"/>
              </a:ext>
            </a:extLst>
          </p:cNvPr>
          <p:cNvSpPr/>
          <p:nvPr/>
        </p:nvSpPr>
        <p:spPr>
          <a:xfrm>
            <a:off x="3923928" y="3098588"/>
            <a:ext cx="1656184" cy="350652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114000"/>
              </a:lnSpc>
              <a:buFont typeface="+mj-lt"/>
              <a:buAutoNum type="arabicPeriod"/>
            </a:pPr>
            <a:endParaRPr lang="en-GB" sz="1100" b="1" dirty="0">
              <a:latin typeface="Arial" panose="020B0604020202020204" pitchFamily="34" charset="0"/>
              <a:cs typeface="Arial" panose="020B0604020202020204" pitchFamily="34" charset="0"/>
            </a:endParaRPr>
          </a:p>
          <a:p>
            <a:pPr marL="342900" indent="-342900">
              <a:lnSpc>
                <a:spcPct val="114000"/>
              </a:lnSpc>
              <a:buFont typeface="+mj-lt"/>
              <a:buAutoNum type="arabicPeriod"/>
            </a:pPr>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4"/>
          </p:nvPr>
        </p:nvSpPr>
        <p:spPr/>
        <p:txBody>
          <a:bodyPr/>
          <a:lstStyle/>
          <a:p>
            <a:fld id="{8FC524A1-7B6A-464D-B8BC-8FE2E057339E}" type="slidenum">
              <a:rPr lang="en-GB" smtClean="0"/>
              <a:pPr/>
              <a:t>25</a:t>
            </a:fld>
            <a:endParaRPr lang="en-GB" dirty="0"/>
          </a:p>
        </p:txBody>
      </p:sp>
      <p:sp>
        <p:nvSpPr>
          <p:cNvPr id="16" name="Rectangle: Rounded Corners 9">
            <a:extLst>
              <a:ext uri="{FF2B5EF4-FFF2-40B4-BE49-F238E27FC236}">
                <a16:creationId xmlns="" xmlns:a16="http://schemas.microsoft.com/office/drawing/2014/main" id="{BF1A60E3-904E-42FE-8437-BE87AF57FDE4}"/>
              </a:ext>
            </a:extLst>
          </p:cNvPr>
          <p:cNvSpPr/>
          <p:nvPr/>
        </p:nvSpPr>
        <p:spPr>
          <a:xfrm>
            <a:off x="7452320" y="3076306"/>
            <a:ext cx="1512168" cy="349396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114000"/>
              </a:lnSpc>
              <a:buFont typeface="+mj-lt"/>
              <a:buAutoNum type="arabicPeriod"/>
            </a:pPr>
            <a:r>
              <a:rPr lang="en-GB" sz="1100" dirty="0" smtClean="0">
                <a:latin typeface="Arial" panose="020B0604020202020204" pitchFamily="34" charset="0"/>
                <a:cs typeface="Arial" panose="020B0604020202020204" pitchFamily="34" charset="0"/>
              </a:rPr>
              <a:t>Bexley group consultation training Vision asthma template and prevalence finder in testing phase</a:t>
            </a:r>
          </a:p>
          <a:p>
            <a:pPr marL="180975" indent="-180975">
              <a:lnSpc>
                <a:spcPct val="114000"/>
              </a:lnSpc>
              <a:buFont typeface="+mj-lt"/>
              <a:buAutoNum type="arabicPeriod"/>
            </a:pPr>
            <a:r>
              <a:rPr lang="en-GB" sz="1100" dirty="0" smtClean="0">
                <a:latin typeface="Arial" panose="020B0604020202020204" pitchFamily="34" charset="0"/>
                <a:cs typeface="Arial" panose="020B0604020202020204" pitchFamily="34" charset="0"/>
              </a:rPr>
              <a:t>Bromley CCG established an asthma group</a:t>
            </a:r>
          </a:p>
          <a:p>
            <a:pPr marL="180975" indent="-180975">
              <a:lnSpc>
                <a:spcPct val="114000"/>
              </a:lnSpc>
              <a:buFont typeface="+mj-lt"/>
              <a:buAutoNum type="arabicPeriod"/>
            </a:pPr>
            <a:r>
              <a:rPr lang="en-GB" sz="1100" dirty="0" smtClean="0">
                <a:latin typeface="Arial" panose="020B0604020202020204" pitchFamily="34" charset="0"/>
                <a:cs typeface="Arial" panose="020B0604020202020204" pitchFamily="34" charset="0"/>
              </a:rPr>
              <a:t>STP in discussions around priorities</a:t>
            </a:r>
          </a:p>
          <a:p>
            <a:pPr marL="180975" indent="-180975">
              <a:lnSpc>
                <a:spcPct val="114000"/>
              </a:lnSpc>
              <a:buFont typeface="+mj-lt"/>
              <a:buAutoNum type="arabicPeriod"/>
            </a:pPr>
            <a:r>
              <a:rPr lang="en-GB" sz="1100" dirty="0" smtClean="0">
                <a:latin typeface="Arial" panose="020B0604020202020204" pitchFamily="34" charset="0"/>
                <a:cs typeface="Arial" panose="020B0604020202020204" pitchFamily="34" charset="0"/>
              </a:rPr>
              <a:t>Bromley Asthma group</a:t>
            </a:r>
            <a:endParaRPr lang="en-GB" sz="1100" dirty="0">
              <a:latin typeface="Arial" panose="020B0604020202020204" pitchFamily="34" charset="0"/>
              <a:cs typeface="Arial" panose="020B0604020202020204" pitchFamily="34" charset="0"/>
            </a:endParaRPr>
          </a:p>
        </p:txBody>
      </p:sp>
      <p:sp>
        <p:nvSpPr>
          <p:cNvPr id="18" name="TextBox 17"/>
          <p:cNvSpPr txBox="1"/>
          <p:nvPr/>
        </p:nvSpPr>
        <p:spPr>
          <a:xfrm>
            <a:off x="4031906" y="3356992"/>
            <a:ext cx="1511069" cy="2631490"/>
          </a:xfrm>
          <a:prstGeom prst="rect">
            <a:avLst/>
          </a:prstGeom>
          <a:noFill/>
        </p:spPr>
        <p:txBody>
          <a:bodyPr wrap="square" rtlCol="0">
            <a:spAutoFit/>
          </a:bodyPr>
          <a:lstStyle/>
          <a:p>
            <a:pPr marL="228600" indent="-228600">
              <a:buFont typeface="+mj-lt"/>
              <a:buAutoNum type="arabicPeriod"/>
            </a:pPr>
            <a:r>
              <a:rPr lang="en-GB" sz="1100" dirty="0" smtClean="0">
                <a:solidFill>
                  <a:schemeClr val="bg1"/>
                </a:solidFill>
              </a:rPr>
              <a:t>NWL asthma dashboard</a:t>
            </a:r>
          </a:p>
          <a:p>
            <a:pPr marL="228600" indent="-228600">
              <a:buFont typeface="+mj-lt"/>
              <a:buAutoNum type="arabicPeriod"/>
            </a:pPr>
            <a:r>
              <a:rPr lang="en-GB" sz="1100" dirty="0" smtClean="0">
                <a:solidFill>
                  <a:schemeClr val="bg1"/>
                </a:solidFill>
              </a:rPr>
              <a:t>Hammersmith &amp; Fulham testing prevalence finder</a:t>
            </a:r>
          </a:p>
          <a:p>
            <a:pPr marL="228600" indent="-228600">
              <a:buFont typeface="+mj-lt"/>
              <a:buAutoNum type="arabicPeriod"/>
            </a:pPr>
            <a:r>
              <a:rPr lang="en-GB" sz="1100" dirty="0" smtClean="0">
                <a:solidFill>
                  <a:schemeClr val="bg1"/>
                </a:solidFill>
              </a:rPr>
              <a:t>Working with NWL re health passport</a:t>
            </a:r>
          </a:p>
          <a:p>
            <a:pPr marL="228600" indent="-228600">
              <a:buFont typeface="+mj-lt"/>
              <a:buAutoNum type="arabicPeriod"/>
            </a:pPr>
            <a:r>
              <a:rPr lang="en-GB" sz="1100" dirty="0" smtClean="0">
                <a:solidFill>
                  <a:schemeClr val="bg1"/>
                </a:solidFill>
              </a:rPr>
              <a:t>Engagement in Big Asthma Room at Imperial</a:t>
            </a:r>
          </a:p>
          <a:p>
            <a:pPr marL="228600" indent="-228600">
              <a:buFont typeface="+mj-lt"/>
              <a:buAutoNum type="arabicPeriod"/>
            </a:pPr>
            <a:endParaRPr lang="en-GB" sz="1100" dirty="0" smtClean="0">
              <a:solidFill>
                <a:schemeClr val="bg1"/>
              </a:solidFill>
            </a:endParaRPr>
          </a:p>
          <a:p>
            <a:endParaRPr lang="en-GB" sz="1100" dirty="0" smtClean="0">
              <a:solidFill>
                <a:schemeClr val="bg1"/>
              </a:solidFill>
            </a:endParaRPr>
          </a:p>
          <a:p>
            <a:pPr marL="228600" indent="-228600">
              <a:buFont typeface="+mj-lt"/>
              <a:buAutoNum type="arabicPeriod"/>
            </a:pPr>
            <a:endParaRPr lang="en-GB" sz="1100" dirty="0">
              <a:solidFill>
                <a:schemeClr val="bg1"/>
              </a:solidFill>
            </a:endParaRPr>
          </a:p>
          <a:p>
            <a:pPr marL="228600" indent="-228600">
              <a:buFont typeface="+mj-lt"/>
              <a:buAutoNum type="arabicPeriod"/>
            </a:pPr>
            <a:endParaRPr lang="en-GB" sz="1100" dirty="0" smtClean="0">
              <a:solidFill>
                <a:schemeClr val="bg1"/>
              </a:solidFill>
            </a:endParaRPr>
          </a:p>
          <a:p>
            <a:pPr marL="228600" indent="-228600">
              <a:buFont typeface="+mj-lt"/>
              <a:buAutoNum type="arabicPeriod"/>
            </a:pPr>
            <a:endParaRPr lang="en-GB" sz="1100" dirty="0" smtClean="0">
              <a:solidFill>
                <a:schemeClr val="bg1"/>
              </a:solidFill>
            </a:endParaRPr>
          </a:p>
        </p:txBody>
      </p:sp>
      <p:sp>
        <p:nvSpPr>
          <p:cNvPr id="19" name="TextBox 18">
            <a:extLst>
              <a:ext uri="{FF2B5EF4-FFF2-40B4-BE49-F238E27FC236}">
                <a16:creationId xmlns="" xmlns:a16="http://schemas.microsoft.com/office/drawing/2014/main" id="{2266E079-78E3-46B5-A755-ABE06FB61F2F}"/>
              </a:ext>
            </a:extLst>
          </p:cNvPr>
          <p:cNvSpPr txBox="1"/>
          <p:nvPr/>
        </p:nvSpPr>
        <p:spPr>
          <a:xfrm>
            <a:off x="285906" y="2855003"/>
            <a:ext cx="1775308" cy="302840"/>
          </a:xfrm>
          <a:prstGeom prst="rect">
            <a:avLst/>
          </a:prstGeom>
          <a:noFill/>
        </p:spPr>
        <p:txBody>
          <a:bodyPr wrap="square" rtlCol="0">
            <a:spAutoFit/>
          </a:bodyPr>
          <a:lstStyle/>
          <a:p>
            <a:pPr algn="ctr">
              <a:lnSpc>
                <a:spcPct val="114000"/>
              </a:lnSpc>
            </a:pPr>
            <a:r>
              <a:rPr lang="en-GB" sz="1200" b="1" dirty="0" smtClean="0">
                <a:solidFill>
                  <a:srgbClr val="0072C6"/>
                </a:solidFill>
                <a:latin typeface="Arial" panose="020B0604020202020204" pitchFamily="34" charset="0"/>
                <a:cs typeface="Arial" panose="020B0604020202020204" pitchFamily="34" charset="0"/>
              </a:rPr>
              <a:t>NEL</a:t>
            </a:r>
            <a:endParaRPr lang="en-GB" sz="1200" b="1" dirty="0">
              <a:solidFill>
                <a:srgbClr val="0072C6"/>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 xmlns:a16="http://schemas.microsoft.com/office/drawing/2014/main" id="{D1190BA9-C93C-4B14-B1C4-7DAF9FFDCA91}"/>
              </a:ext>
            </a:extLst>
          </p:cNvPr>
          <p:cNvSpPr txBox="1"/>
          <p:nvPr/>
        </p:nvSpPr>
        <p:spPr>
          <a:xfrm>
            <a:off x="2276248" y="2879345"/>
            <a:ext cx="1467660" cy="302840"/>
          </a:xfrm>
          <a:prstGeom prst="rect">
            <a:avLst/>
          </a:prstGeom>
          <a:noFill/>
        </p:spPr>
        <p:txBody>
          <a:bodyPr wrap="square" rtlCol="0">
            <a:spAutoFit/>
          </a:bodyPr>
          <a:lstStyle/>
          <a:p>
            <a:pPr algn="ctr">
              <a:lnSpc>
                <a:spcPct val="114000"/>
              </a:lnSpc>
            </a:pPr>
            <a:r>
              <a:rPr lang="en-GB" sz="1200" b="1" dirty="0" smtClean="0">
                <a:solidFill>
                  <a:srgbClr val="0072C6"/>
                </a:solidFill>
                <a:latin typeface="Arial" panose="020B0604020202020204" pitchFamily="34" charset="0"/>
                <a:cs typeface="Arial" panose="020B0604020202020204" pitchFamily="34" charset="0"/>
              </a:rPr>
              <a:t>NCL</a:t>
            </a:r>
            <a:endParaRPr lang="en-GB" sz="1200" b="1" dirty="0">
              <a:solidFill>
                <a:srgbClr val="0072C6"/>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07D6B707-BB90-4A49-82B0-0FA3952C8AD3}"/>
              </a:ext>
            </a:extLst>
          </p:cNvPr>
          <p:cNvSpPr txBox="1"/>
          <p:nvPr/>
        </p:nvSpPr>
        <p:spPr>
          <a:xfrm>
            <a:off x="4025859" y="2863704"/>
            <a:ext cx="1511068" cy="302840"/>
          </a:xfrm>
          <a:prstGeom prst="rect">
            <a:avLst/>
          </a:prstGeom>
          <a:noFill/>
        </p:spPr>
        <p:txBody>
          <a:bodyPr wrap="square" rtlCol="0">
            <a:spAutoFit/>
          </a:bodyPr>
          <a:lstStyle/>
          <a:p>
            <a:pPr algn="ctr">
              <a:lnSpc>
                <a:spcPct val="114000"/>
              </a:lnSpc>
            </a:pPr>
            <a:r>
              <a:rPr lang="en-GB" sz="1200" b="1" dirty="0" smtClean="0">
                <a:solidFill>
                  <a:srgbClr val="0072C6"/>
                </a:solidFill>
                <a:latin typeface="Arial" panose="020B0604020202020204" pitchFamily="34" charset="0"/>
                <a:cs typeface="Arial" panose="020B0604020202020204" pitchFamily="34" charset="0"/>
              </a:rPr>
              <a:t>NWL</a:t>
            </a:r>
            <a:endParaRPr lang="en-GB" sz="1200" b="1" dirty="0">
              <a:solidFill>
                <a:srgbClr val="0072C6"/>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 xmlns:a16="http://schemas.microsoft.com/office/drawing/2014/main" id="{07D6B707-BB90-4A49-82B0-0FA3952C8AD3}"/>
              </a:ext>
            </a:extLst>
          </p:cNvPr>
          <p:cNvSpPr txBox="1"/>
          <p:nvPr/>
        </p:nvSpPr>
        <p:spPr>
          <a:xfrm>
            <a:off x="6013259" y="2846251"/>
            <a:ext cx="1007014" cy="302840"/>
          </a:xfrm>
          <a:prstGeom prst="rect">
            <a:avLst/>
          </a:prstGeom>
          <a:noFill/>
        </p:spPr>
        <p:txBody>
          <a:bodyPr wrap="square" rtlCol="0">
            <a:spAutoFit/>
          </a:bodyPr>
          <a:lstStyle/>
          <a:p>
            <a:pPr>
              <a:lnSpc>
                <a:spcPct val="114000"/>
              </a:lnSpc>
            </a:pPr>
            <a:r>
              <a:rPr lang="en-GB" sz="1200" b="1" dirty="0">
                <a:solidFill>
                  <a:srgbClr val="0072C6"/>
                </a:solidFill>
                <a:latin typeface="Arial" panose="020B0604020202020204" pitchFamily="34" charset="0"/>
                <a:cs typeface="Arial" panose="020B0604020202020204" pitchFamily="34" charset="0"/>
              </a:rPr>
              <a:t>S</a:t>
            </a:r>
            <a:r>
              <a:rPr lang="en-GB" sz="1200" b="1" dirty="0" smtClean="0">
                <a:solidFill>
                  <a:srgbClr val="0072C6"/>
                </a:solidFill>
                <a:latin typeface="Arial" panose="020B0604020202020204" pitchFamily="34" charset="0"/>
                <a:cs typeface="Arial" panose="020B0604020202020204" pitchFamily="34" charset="0"/>
              </a:rPr>
              <a:t>WL</a:t>
            </a:r>
            <a:endParaRPr lang="en-GB" sz="1200" b="1" dirty="0">
              <a:solidFill>
                <a:srgbClr val="0072C6"/>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 xmlns:a16="http://schemas.microsoft.com/office/drawing/2014/main" id="{07D6B707-BB90-4A49-82B0-0FA3952C8AD3}"/>
              </a:ext>
            </a:extLst>
          </p:cNvPr>
          <p:cNvSpPr txBox="1"/>
          <p:nvPr/>
        </p:nvSpPr>
        <p:spPr>
          <a:xfrm>
            <a:off x="7452320" y="2857961"/>
            <a:ext cx="1368848" cy="285335"/>
          </a:xfrm>
          <a:prstGeom prst="rect">
            <a:avLst/>
          </a:prstGeom>
          <a:noFill/>
        </p:spPr>
        <p:txBody>
          <a:bodyPr wrap="square" rtlCol="0">
            <a:spAutoFit/>
          </a:bodyPr>
          <a:lstStyle/>
          <a:p>
            <a:pPr algn="ctr">
              <a:lnSpc>
                <a:spcPct val="114000"/>
              </a:lnSpc>
            </a:pPr>
            <a:r>
              <a:rPr lang="en-GB" sz="1200" b="1" dirty="0" smtClean="0">
                <a:solidFill>
                  <a:srgbClr val="0072C6"/>
                </a:solidFill>
                <a:latin typeface="Arial" panose="020B0604020202020204" pitchFamily="34" charset="0"/>
                <a:cs typeface="Arial" panose="020B0604020202020204" pitchFamily="34" charset="0"/>
              </a:rPr>
              <a:t>SEL</a:t>
            </a:r>
            <a:endParaRPr lang="en-GB" sz="1200" b="1" dirty="0">
              <a:solidFill>
                <a:srgbClr val="0072C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899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Freeform 26"/>
          <p:cNvSpPr>
            <a:spLocks/>
          </p:cNvSpPr>
          <p:nvPr/>
        </p:nvSpPr>
        <p:spPr bwMode="gray">
          <a:xfrm>
            <a:off x="2531311" y="3248481"/>
            <a:ext cx="1338999" cy="1226821"/>
          </a:xfrm>
          <a:custGeom>
            <a:avLst/>
            <a:gdLst>
              <a:gd name="T0" fmla="*/ 2147483647 w 1148"/>
              <a:gd name="T1" fmla="*/ 2147483647 h 943"/>
              <a:gd name="T2" fmla="*/ 2147483647 w 1148"/>
              <a:gd name="T3" fmla="*/ 2147483647 h 943"/>
              <a:gd name="T4" fmla="*/ 2147483647 w 1148"/>
              <a:gd name="T5" fmla="*/ 2147483647 h 943"/>
              <a:gd name="T6" fmla="*/ 2147483647 w 1148"/>
              <a:gd name="T7" fmla="*/ 2147483647 h 943"/>
              <a:gd name="T8" fmla="*/ 2147483647 w 1148"/>
              <a:gd name="T9" fmla="*/ 2147483647 h 943"/>
              <a:gd name="T10" fmla="*/ 2147483647 w 1148"/>
              <a:gd name="T11" fmla="*/ 2147483647 h 943"/>
              <a:gd name="T12" fmla="*/ 2147483647 w 1148"/>
              <a:gd name="T13" fmla="*/ 2147483647 h 943"/>
              <a:gd name="T14" fmla="*/ 2147483647 w 1148"/>
              <a:gd name="T15" fmla="*/ 2147483647 h 943"/>
              <a:gd name="T16" fmla="*/ 2147483647 w 1148"/>
              <a:gd name="T17" fmla="*/ 2147483647 h 943"/>
              <a:gd name="T18" fmla="*/ 2147483647 w 1148"/>
              <a:gd name="T19" fmla="*/ 2147483647 h 943"/>
              <a:gd name="T20" fmla="*/ 2147483647 w 1148"/>
              <a:gd name="T21" fmla="*/ 2147483647 h 943"/>
              <a:gd name="T22" fmla="*/ 2147483647 w 1148"/>
              <a:gd name="T23" fmla="*/ 2147483647 h 943"/>
              <a:gd name="T24" fmla="*/ 2147483647 w 1148"/>
              <a:gd name="T25" fmla="*/ 2147483647 h 943"/>
              <a:gd name="T26" fmla="*/ 2147483647 w 1148"/>
              <a:gd name="T27" fmla="*/ 2147483647 h 943"/>
              <a:gd name="T28" fmla="*/ 2147483647 w 1148"/>
              <a:gd name="T29" fmla="*/ 2147483647 h 943"/>
              <a:gd name="T30" fmla="*/ 2147483647 w 1148"/>
              <a:gd name="T31" fmla="*/ 2147483647 h 943"/>
              <a:gd name="T32" fmla="*/ 2147483647 w 1148"/>
              <a:gd name="T33" fmla="*/ 0 h 943"/>
              <a:gd name="T34" fmla="*/ 2147483647 w 1148"/>
              <a:gd name="T35" fmla="*/ 2147483647 h 943"/>
              <a:gd name="T36" fmla="*/ 2147483647 w 1148"/>
              <a:gd name="T37" fmla="*/ 2147483647 h 943"/>
              <a:gd name="T38" fmla="*/ 2147483647 w 1148"/>
              <a:gd name="T39" fmla="*/ 2147483647 h 943"/>
              <a:gd name="T40" fmla="*/ 2147483647 w 1148"/>
              <a:gd name="T41" fmla="*/ 2147483647 h 943"/>
              <a:gd name="T42" fmla="*/ 2147483647 w 1148"/>
              <a:gd name="T43" fmla="*/ 2147483647 h 943"/>
              <a:gd name="T44" fmla="*/ 2147483647 w 1148"/>
              <a:gd name="T45" fmla="*/ 2147483647 h 943"/>
              <a:gd name="T46" fmla="*/ 2147483647 w 1148"/>
              <a:gd name="T47" fmla="*/ 2147483647 h 943"/>
              <a:gd name="T48" fmla="*/ 2147483647 w 1148"/>
              <a:gd name="T49" fmla="*/ 2147483647 h 943"/>
              <a:gd name="T50" fmla="*/ 2147483647 w 1148"/>
              <a:gd name="T51" fmla="*/ 2147483647 h 943"/>
              <a:gd name="T52" fmla="*/ 2147483647 w 1148"/>
              <a:gd name="T53" fmla="*/ 2147483647 h 943"/>
              <a:gd name="T54" fmla="*/ 2147483647 w 1148"/>
              <a:gd name="T55" fmla="*/ 2147483647 h 943"/>
              <a:gd name="T56" fmla="*/ 2147483647 w 1148"/>
              <a:gd name="T57" fmla="*/ 2147483647 h 943"/>
              <a:gd name="T58" fmla="*/ 2147483647 w 1148"/>
              <a:gd name="T59" fmla="*/ 2147483647 h 943"/>
              <a:gd name="T60" fmla="*/ 2147483647 w 1148"/>
              <a:gd name="T61" fmla="*/ 2147483647 h 943"/>
              <a:gd name="T62" fmla="*/ 2147483647 w 1148"/>
              <a:gd name="T63" fmla="*/ 2147483647 h 943"/>
              <a:gd name="T64" fmla="*/ 2147483647 w 1148"/>
              <a:gd name="T65" fmla="*/ 2147483647 h 943"/>
              <a:gd name="T66" fmla="*/ 2147483647 w 1148"/>
              <a:gd name="T67" fmla="*/ 2147483647 h 943"/>
              <a:gd name="T68" fmla="*/ 2147483647 w 1148"/>
              <a:gd name="T69" fmla="*/ 2147483647 h 943"/>
              <a:gd name="T70" fmla="*/ 2147483647 w 1148"/>
              <a:gd name="T71" fmla="*/ 2147483647 h 943"/>
              <a:gd name="T72" fmla="*/ 2147483647 w 1148"/>
              <a:gd name="T73" fmla="*/ 2147483647 h 943"/>
              <a:gd name="T74" fmla="*/ 2147483647 w 1148"/>
              <a:gd name="T75" fmla="*/ 2147483647 h 943"/>
              <a:gd name="T76" fmla="*/ 2147483647 w 1148"/>
              <a:gd name="T77" fmla="*/ 2147483647 h 943"/>
              <a:gd name="T78" fmla="*/ 2147483647 w 1148"/>
              <a:gd name="T79" fmla="*/ 2147483647 h 943"/>
              <a:gd name="T80" fmla="*/ 2147483647 w 1148"/>
              <a:gd name="T81" fmla="*/ 2147483647 h 943"/>
              <a:gd name="T82" fmla="*/ 2147483647 w 1148"/>
              <a:gd name="T83" fmla="*/ 2147483647 h 943"/>
              <a:gd name="T84" fmla="*/ 2147483647 w 1148"/>
              <a:gd name="T85" fmla="*/ 2147483647 h 9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48"/>
              <a:gd name="T130" fmla="*/ 0 h 943"/>
              <a:gd name="T131" fmla="*/ 1148 w 1148"/>
              <a:gd name="T132" fmla="*/ 943 h 9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48" h="943">
                <a:moveTo>
                  <a:pt x="0" y="709"/>
                </a:moveTo>
                <a:lnTo>
                  <a:pt x="7" y="617"/>
                </a:lnTo>
                <a:lnTo>
                  <a:pt x="14" y="617"/>
                </a:lnTo>
                <a:lnTo>
                  <a:pt x="43" y="595"/>
                </a:lnTo>
                <a:lnTo>
                  <a:pt x="21" y="510"/>
                </a:lnTo>
                <a:lnTo>
                  <a:pt x="78" y="475"/>
                </a:lnTo>
                <a:lnTo>
                  <a:pt x="113" y="461"/>
                </a:lnTo>
                <a:lnTo>
                  <a:pt x="106" y="439"/>
                </a:lnTo>
                <a:lnTo>
                  <a:pt x="170" y="404"/>
                </a:lnTo>
                <a:lnTo>
                  <a:pt x="163" y="383"/>
                </a:lnTo>
                <a:lnTo>
                  <a:pt x="99" y="376"/>
                </a:lnTo>
                <a:lnTo>
                  <a:pt x="92" y="354"/>
                </a:lnTo>
                <a:lnTo>
                  <a:pt x="78" y="340"/>
                </a:lnTo>
                <a:lnTo>
                  <a:pt x="57" y="305"/>
                </a:lnTo>
                <a:lnTo>
                  <a:pt x="85" y="298"/>
                </a:lnTo>
                <a:lnTo>
                  <a:pt x="177" y="227"/>
                </a:lnTo>
                <a:lnTo>
                  <a:pt x="184" y="234"/>
                </a:lnTo>
                <a:lnTo>
                  <a:pt x="276" y="234"/>
                </a:lnTo>
                <a:lnTo>
                  <a:pt x="298" y="255"/>
                </a:lnTo>
                <a:lnTo>
                  <a:pt x="354" y="262"/>
                </a:lnTo>
                <a:lnTo>
                  <a:pt x="369" y="248"/>
                </a:lnTo>
                <a:lnTo>
                  <a:pt x="390" y="276"/>
                </a:lnTo>
                <a:lnTo>
                  <a:pt x="425" y="284"/>
                </a:lnTo>
                <a:lnTo>
                  <a:pt x="439" y="269"/>
                </a:lnTo>
                <a:lnTo>
                  <a:pt x="461" y="276"/>
                </a:lnTo>
                <a:lnTo>
                  <a:pt x="482" y="206"/>
                </a:lnTo>
                <a:lnTo>
                  <a:pt x="503" y="206"/>
                </a:lnTo>
                <a:lnTo>
                  <a:pt x="532" y="135"/>
                </a:lnTo>
                <a:lnTo>
                  <a:pt x="539" y="128"/>
                </a:lnTo>
                <a:lnTo>
                  <a:pt x="581" y="120"/>
                </a:lnTo>
                <a:lnTo>
                  <a:pt x="659" y="35"/>
                </a:lnTo>
                <a:lnTo>
                  <a:pt x="673" y="28"/>
                </a:lnTo>
                <a:lnTo>
                  <a:pt x="709" y="7"/>
                </a:lnTo>
                <a:lnTo>
                  <a:pt x="744" y="0"/>
                </a:lnTo>
                <a:lnTo>
                  <a:pt x="794" y="43"/>
                </a:lnTo>
                <a:lnTo>
                  <a:pt x="815" y="71"/>
                </a:lnTo>
                <a:lnTo>
                  <a:pt x="815" y="128"/>
                </a:lnTo>
                <a:lnTo>
                  <a:pt x="836" y="163"/>
                </a:lnTo>
                <a:lnTo>
                  <a:pt x="865" y="177"/>
                </a:lnTo>
                <a:lnTo>
                  <a:pt x="893" y="198"/>
                </a:lnTo>
                <a:lnTo>
                  <a:pt x="928" y="191"/>
                </a:lnTo>
                <a:lnTo>
                  <a:pt x="950" y="177"/>
                </a:lnTo>
                <a:lnTo>
                  <a:pt x="992" y="71"/>
                </a:lnTo>
                <a:lnTo>
                  <a:pt x="1028" y="28"/>
                </a:lnTo>
                <a:lnTo>
                  <a:pt x="1070" y="28"/>
                </a:lnTo>
                <a:lnTo>
                  <a:pt x="1113" y="43"/>
                </a:lnTo>
                <a:lnTo>
                  <a:pt x="1141" y="92"/>
                </a:lnTo>
                <a:lnTo>
                  <a:pt x="1148" y="120"/>
                </a:lnTo>
                <a:lnTo>
                  <a:pt x="1134" y="170"/>
                </a:lnTo>
                <a:lnTo>
                  <a:pt x="1134" y="191"/>
                </a:lnTo>
                <a:lnTo>
                  <a:pt x="1148" y="213"/>
                </a:lnTo>
                <a:lnTo>
                  <a:pt x="1127" y="227"/>
                </a:lnTo>
                <a:lnTo>
                  <a:pt x="1091" y="206"/>
                </a:lnTo>
                <a:lnTo>
                  <a:pt x="1070" y="255"/>
                </a:lnTo>
                <a:lnTo>
                  <a:pt x="1070" y="276"/>
                </a:lnTo>
                <a:lnTo>
                  <a:pt x="1013" y="269"/>
                </a:lnTo>
                <a:lnTo>
                  <a:pt x="950" y="262"/>
                </a:lnTo>
                <a:lnTo>
                  <a:pt x="907" y="298"/>
                </a:lnTo>
                <a:lnTo>
                  <a:pt x="893" y="347"/>
                </a:lnTo>
                <a:lnTo>
                  <a:pt x="957" y="425"/>
                </a:lnTo>
                <a:lnTo>
                  <a:pt x="985" y="496"/>
                </a:lnTo>
                <a:lnTo>
                  <a:pt x="886" y="539"/>
                </a:lnTo>
                <a:lnTo>
                  <a:pt x="801" y="574"/>
                </a:lnTo>
                <a:lnTo>
                  <a:pt x="680" y="666"/>
                </a:lnTo>
                <a:lnTo>
                  <a:pt x="652" y="680"/>
                </a:lnTo>
                <a:lnTo>
                  <a:pt x="659" y="610"/>
                </a:lnTo>
                <a:lnTo>
                  <a:pt x="532" y="546"/>
                </a:lnTo>
                <a:lnTo>
                  <a:pt x="503" y="574"/>
                </a:lnTo>
                <a:lnTo>
                  <a:pt x="539" y="652"/>
                </a:lnTo>
                <a:lnTo>
                  <a:pt x="532" y="702"/>
                </a:lnTo>
                <a:lnTo>
                  <a:pt x="532" y="716"/>
                </a:lnTo>
                <a:lnTo>
                  <a:pt x="524" y="744"/>
                </a:lnTo>
                <a:lnTo>
                  <a:pt x="503" y="758"/>
                </a:lnTo>
                <a:lnTo>
                  <a:pt x="482" y="822"/>
                </a:lnTo>
                <a:lnTo>
                  <a:pt x="461" y="886"/>
                </a:lnTo>
                <a:lnTo>
                  <a:pt x="425" y="921"/>
                </a:lnTo>
                <a:lnTo>
                  <a:pt x="376" y="943"/>
                </a:lnTo>
                <a:lnTo>
                  <a:pt x="347" y="936"/>
                </a:lnTo>
                <a:lnTo>
                  <a:pt x="319" y="893"/>
                </a:lnTo>
                <a:lnTo>
                  <a:pt x="298" y="836"/>
                </a:lnTo>
                <a:lnTo>
                  <a:pt x="284" y="808"/>
                </a:lnTo>
                <a:lnTo>
                  <a:pt x="213" y="744"/>
                </a:lnTo>
                <a:lnTo>
                  <a:pt x="191" y="723"/>
                </a:lnTo>
                <a:lnTo>
                  <a:pt x="163" y="702"/>
                </a:lnTo>
                <a:lnTo>
                  <a:pt x="78" y="723"/>
                </a:lnTo>
                <a:lnTo>
                  <a:pt x="50" y="730"/>
                </a:lnTo>
                <a:lnTo>
                  <a:pt x="0" y="709"/>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graphicFrame>
        <p:nvGraphicFramePr>
          <p:cNvPr id="14338" name="Rectangle 68" hidden="1"/>
          <p:cNvGraphicFramePr>
            <a:graphicFrameLocks/>
          </p:cNvGraphicFramePr>
          <p:nvPr>
            <p:custDataLst>
              <p:tags r:id="rId2"/>
            </p:custDataLst>
            <p:extLst>
              <p:ext uri="{D42A27DB-BD31-4B8C-83A1-F6EECF244321}">
                <p14:modId xmlns:p14="http://schemas.microsoft.com/office/powerpoint/2010/main" val="2857222106"/>
              </p:ext>
            </p:ext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2049" name="think-cell Slide" r:id="rId7" imgW="0" imgH="0" progId="TCLayout.ActiveDocument.1">
                  <p:embed/>
                </p:oleObj>
              </mc:Choice>
              <mc:Fallback>
                <p:oleObj name="think-cell Slide" r:id="rId7"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1"/>
          <p:cNvSpPr>
            <a:spLocks noGrp="1"/>
          </p:cNvSpPr>
          <p:nvPr>
            <p:ph type="title"/>
          </p:nvPr>
        </p:nvSpPr>
        <p:spPr/>
        <p:txBody>
          <a:bodyPr>
            <a:noAutofit/>
          </a:bodyPr>
          <a:lstStyle/>
          <a:p>
            <a:r>
              <a:rPr lang="en-GB" sz="2800" dirty="0" smtClean="0">
                <a:latin typeface="Arial" pitchFamily="34" charset="0"/>
                <a:cs typeface="Arial" pitchFamily="34" charset="0"/>
              </a:rPr>
              <a:t>Local activity </a:t>
            </a:r>
            <a:r>
              <a:rPr lang="en-GB" sz="2800" dirty="0">
                <a:latin typeface="Arial" pitchFamily="34" charset="0"/>
                <a:cs typeface="Arial" pitchFamily="34" charset="0"/>
              </a:rPr>
              <a:t>i</a:t>
            </a:r>
            <a:r>
              <a:rPr lang="en-GB" sz="2800" dirty="0" smtClean="0">
                <a:latin typeface="Arial" pitchFamily="34" charset="0"/>
                <a:cs typeface="Arial" pitchFamily="34" charset="0"/>
              </a:rPr>
              <a:t>n London to date</a:t>
            </a:r>
            <a:endParaRPr lang="en-GB" sz="2800" dirty="0">
              <a:latin typeface="Arial" pitchFamily="34" charset="0"/>
              <a:cs typeface="Arial" pitchFamily="34" charset="0"/>
            </a:endParaRPr>
          </a:p>
        </p:txBody>
      </p:sp>
      <p:grpSp>
        <p:nvGrpSpPr>
          <p:cNvPr id="7" name="Group 6"/>
          <p:cNvGrpSpPr/>
          <p:nvPr/>
        </p:nvGrpSpPr>
        <p:grpSpPr>
          <a:xfrm>
            <a:off x="1411164" y="836254"/>
            <a:ext cx="6516688" cy="5329050"/>
            <a:chOff x="58511" y="836254"/>
            <a:chExt cx="7869341" cy="5792932"/>
          </a:xfrm>
        </p:grpSpPr>
        <p:sp>
          <p:nvSpPr>
            <p:cNvPr id="14352" name="Freeform 4"/>
            <p:cNvSpPr>
              <a:spLocks/>
            </p:cNvSpPr>
            <p:nvPr/>
          </p:nvSpPr>
          <p:spPr bwMode="gray">
            <a:xfrm>
              <a:off x="2584327" y="1047536"/>
              <a:ext cx="1516062" cy="1571625"/>
            </a:xfrm>
            <a:custGeom>
              <a:avLst/>
              <a:gdLst>
                <a:gd name="T0" fmla="*/ 2147483647 w 1119"/>
                <a:gd name="T1" fmla="*/ 2147483647 h 1162"/>
                <a:gd name="T2" fmla="*/ 2147483647 w 1119"/>
                <a:gd name="T3" fmla="*/ 2147483647 h 1162"/>
                <a:gd name="T4" fmla="*/ 2147483647 w 1119"/>
                <a:gd name="T5" fmla="*/ 2147483647 h 1162"/>
                <a:gd name="T6" fmla="*/ 2147483647 w 1119"/>
                <a:gd name="T7" fmla="*/ 2147483647 h 1162"/>
                <a:gd name="T8" fmla="*/ 2147483647 w 1119"/>
                <a:gd name="T9" fmla="*/ 2147483647 h 1162"/>
                <a:gd name="T10" fmla="*/ 2147483647 w 1119"/>
                <a:gd name="T11" fmla="*/ 2147483647 h 1162"/>
                <a:gd name="T12" fmla="*/ 2147483647 w 1119"/>
                <a:gd name="T13" fmla="*/ 2147483647 h 1162"/>
                <a:gd name="T14" fmla="*/ 2147483647 w 1119"/>
                <a:gd name="T15" fmla="*/ 2147483647 h 1162"/>
                <a:gd name="T16" fmla="*/ 2147483647 w 1119"/>
                <a:gd name="T17" fmla="*/ 2147483647 h 1162"/>
                <a:gd name="T18" fmla="*/ 2147483647 w 1119"/>
                <a:gd name="T19" fmla="*/ 2147483647 h 1162"/>
                <a:gd name="T20" fmla="*/ 2147483647 w 1119"/>
                <a:gd name="T21" fmla="*/ 2147483647 h 1162"/>
                <a:gd name="T22" fmla="*/ 2147483647 w 1119"/>
                <a:gd name="T23" fmla="*/ 2147483647 h 1162"/>
                <a:gd name="T24" fmla="*/ 2147483647 w 1119"/>
                <a:gd name="T25" fmla="*/ 2147483647 h 1162"/>
                <a:gd name="T26" fmla="*/ 2147483647 w 1119"/>
                <a:gd name="T27" fmla="*/ 2147483647 h 1162"/>
                <a:gd name="T28" fmla="*/ 2147483647 w 1119"/>
                <a:gd name="T29" fmla="*/ 2147483647 h 1162"/>
                <a:gd name="T30" fmla="*/ 2147483647 w 1119"/>
                <a:gd name="T31" fmla="*/ 2147483647 h 1162"/>
                <a:gd name="T32" fmla="*/ 2147483647 w 1119"/>
                <a:gd name="T33" fmla="*/ 2147483647 h 1162"/>
                <a:gd name="T34" fmla="*/ 2147483647 w 1119"/>
                <a:gd name="T35" fmla="*/ 2147483647 h 1162"/>
                <a:gd name="T36" fmla="*/ 2147483647 w 1119"/>
                <a:gd name="T37" fmla="*/ 2147483647 h 1162"/>
                <a:gd name="T38" fmla="*/ 2147483647 w 1119"/>
                <a:gd name="T39" fmla="*/ 2147483647 h 1162"/>
                <a:gd name="T40" fmla="*/ 2147483647 w 1119"/>
                <a:gd name="T41" fmla="*/ 2147483647 h 1162"/>
                <a:gd name="T42" fmla="*/ 2147483647 w 1119"/>
                <a:gd name="T43" fmla="*/ 2147483647 h 1162"/>
                <a:gd name="T44" fmla="*/ 2147483647 w 1119"/>
                <a:gd name="T45" fmla="*/ 2147483647 h 1162"/>
                <a:gd name="T46" fmla="*/ 2147483647 w 1119"/>
                <a:gd name="T47" fmla="*/ 2147483647 h 1162"/>
                <a:gd name="T48" fmla="*/ 2147483647 w 1119"/>
                <a:gd name="T49" fmla="*/ 2147483647 h 1162"/>
                <a:gd name="T50" fmla="*/ 2147483647 w 1119"/>
                <a:gd name="T51" fmla="*/ 2147483647 h 1162"/>
                <a:gd name="T52" fmla="*/ 2147483647 w 1119"/>
                <a:gd name="T53" fmla="*/ 2147483647 h 1162"/>
                <a:gd name="T54" fmla="*/ 2147483647 w 1119"/>
                <a:gd name="T55" fmla="*/ 2147483647 h 1162"/>
                <a:gd name="T56" fmla="*/ 2147483647 w 1119"/>
                <a:gd name="T57" fmla="*/ 2147483647 h 1162"/>
                <a:gd name="T58" fmla="*/ 2147483647 w 1119"/>
                <a:gd name="T59" fmla="*/ 2147483647 h 1162"/>
                <a:gd name="T60" fmla="*/ 2147483647 w 1119"/>
                <a:gd name="T61" fmla="*/ 2147483647 h 1162"/>
                <a:gd name="T62" fmla="*/ 2147483647 w 1119"/>
                <a:gd name="T63" fmla="*/ 2147483647 h 1162"/>
                <a:gd name="T64" fmla="*/ 2147483647 w 1119"/>
                <a:gd name="T65" fmla="*/ 2147483647 h 1162"/>
                <a:gd name="T66" fmla="*/ 2147483647 w 1119"/>
                <a:gd name="T67" fmla="*/ 2147483647 h 1162"/>
                <a:gd name="T68" fmla="*/ 2147483647 w 1119"/>
                <a:gd name="T69" fmla="*/ 2147483647 h 1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19"/>
                <a:gd name="T106" fmla="*/ 0 h 1162"/>
                <a:gd name="T107" fmla="*/ 1119 w 1119"/>
                <a:gd name="T108" fmla="*/ 1162 h 1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19" h="1162">
                  <a:moveTo>
                    <a:pt x="191" y="652"/>
                  </a:moveTo>
                  <a:lnTo>
                    <a:pt x="155" y="581"/>
                  </a:lnTo>
                  <a:lnTo>
                    <a:pt x="148" y="574"/>
                  </a:lnTo>
                  <a:lnTo>
                    <a:pt x="127" y="546"/>
                  </a:lnTo>
                  <a:lnTo>
                    <a:pt x="127" y="524"/>
                  </a:lnTo>
                  <a:lnTo>
                    <a:pt x="77" y="447"/>
                  </a:lnTo>
                  <a:lnTo>
                    <a:pt x="0" y="269"/>
                  </a:lnTo>
                  <a:lnTo>
                    <a:pt x="7" y="241"/>
                  </a:lnTo>
                  <a:lnTo>
                    <a:pt x="70" y="262"/>
                  </a:lnTo>
                  <a:lnTo>
                    <a:pt x="198" y="248"/>
                  </a:lnTo>
                  <a:lnTo>
                    <a:pt x="219" y="213"/>
                  </a:lnTo>
                  <a:lnTo>
                    <a:pt x="276" y="198"/>
                  </a:lnTo>
                  <a:lnTo>
                    <a:pt x="325" y="220"/>
                  </a:lnTo>
                  <a:lnTo>
                    <a:pt x="340" y="220"/>
                  </a:lnTo>
                  <a:lnTo>
                    <a:pt x="354" y="198"/>
                  </a:lnTo>
                  <a:lnTo>
                    <a:pt x="382" y="106"/>
                  </a:lnTo>
                  <a:lnTo>
                    <a:pt x="524" y="78"/>
                  </a:lnTo>
                  <a:lnTo>
                    <a:pt x="545" y="106"/>
                  </a:lnTo>
                  <a:lnTo>
                    <a:pt x="651" y="71"/>
                  </a:lnTo>
                  <a:lnTo>
                    <a:pt x="651" y="21"/>
                  </a:lnTo>
                  <a:lnTo>
                    <a:pt x="715" y="0"/>
                  </a:lnTo>
                  <a:lnTo>
                    <a:pt x="765" y="64"/>
                  </a:lnTo>
                  <a:lnTo>
                    <a:pt x="793" y="35"/>
                  </a:lnTo>
                  <a:lnTo>
                    <a:pt x="850" y="14"/>
                  </a:lnTo>
                  <a:lnTo>
                    <a:pt x="807" y="85"/>
                  </a:lnTo>
                  <a:lnTo>
                    <a:pt x="864" y="113"/>
                  </a:lnTo>
                  <a:lnTo>
                    <a:pt x="985" y="184"/>
                  </a:lnTo>
                  <a:lnTo>
                    <a:pt x="999" y="298"/>
                  </a:lnTo>
                  <a:lnTo>
                    <a:pt x="1020" y="298"/>
                  </a:lnTo>
                  <a:lnTo>
                    <a:pt x="1013" y="326"/>
                  </a:lnTo>
                  <a:lnTo>
                    <a:pt x="1034" y="326"/>
                  </a:lnTo>
                  <a:lnTo>
                    <a:pt x="1048" y="369"/>
                  </a:lnTo>
                  <a:lnTo>
                    <a:pt x="1119" y="454"/>
                  </a:lnTo>
                  <a:lnTo>
                    <a:pt x="1020" y="595"/>
                  </a:lnTo>
                  <a:lnTo>
                    <a:pt x="999" y="602"/>
                  </a:lnTo>
                  <a:lnTo>
                    <a:pt x="1027" y="666"/>
                  </a:lnTo>
                  <a:lnTo>
                    <a:pt x="999" y="673"/>
                  </a:lnTo>
                  <a:lnTo>
                    <a:pt x="977" y="765"/>
                  </a:lnTo>
                  <a:lnTo>
                    <a:pt x="928" y="780"/>
                  </a:lnTo>
                  <a:lnTo>
                    <a:pt x="907" y="702"/>
                  </a:lnTo>
                  <a:lnTo>
                    <a:pt x="864" y="773"/>
                  </a:lnTo>
                  <a:lnTo>
                    <a:pt x="864" y="872"/>
                  </a:lnTo>
                  <a:lnTo>
                    <a:pt x="871" y="893"/>
                  </a:lnTo>
                  <a:lnTo>
                    <a:pt x="857" y="907"/>
                  </a:lnTo>
                  <a:lnTo>
                    <a:pt x="843" y="893"/>
                  </a:lnTo>
                  <a:lnTo>
                    <a:pt x="807" y="928"/>
                  </a:lnTo>
                  <a:lnTo>
                    <a:pt x="779" y="1013"/>
                  </a:lnTo>
                  <a:lnTo>
                    <a:pt x="744" y="1049"/>
                  </a:lnTo>
                  <a:lnTo>
                    <a:pt x="673" y="1056"/>
                  </a:lnTo>
                  <a:lnTo>
                    <a:pt x="637" y="1077"/>
                  </a:lnTo>
                  <a:lnTo>
                    <a:pt x="630" y="1106"/>
                  </a:lnTo>
                  <a:lnTo>
                    <a:pt x="581" y="1141"/>
                  </a:lnTo>
                  <a:lnTo>
                    <a:pt x="559" y="1162"/>
                  </a:lnTo>
                  <a:lnTo>
                    <a:pt x="503" y="1162"/>
                  </a:lnTo>
                  <a:lnTo>
                    <a:pt x="467" y="1155"/>
                  </a:lnTo>
                  <a:lnTo>
                    <a:pt x="418" y="1049"/>
                  </a:lnTo>
                  <a:lnTo>
                    <a:pt x="375" y="964"/>
                  </a:lnTo>
                  <a:lnTo>
                    <a:pt x="361" y="971"/>
                  </a:lnTo>
                  <a:lnTo>
                    <a:pt x="304" y="957"/>
                  </a:lnTo>
                  <a:lnTo>
                    <a:pt x="276" y="964"/>
                  </a:lnTo>
                  <a:lnTo>
                    <a:pt x="276" y="992"/>
                  </a:lnTo>
                  <a:lnTo>
                    <a:pt x="255" y="978"/>
                  </a:lnTo>
                  <a:lnTo>
                    <a:pt x="248" y="957"/>
                  </a:lnTo>
                  <a:lnTo>
                    <a:pt x="255" y="865"/>
                  </a:lnTo>
                  <a:lnTo>
                    <a:pt x="283" y="829"/>
                  </a:lnTo>
                  <a:lnTo>
                    <a:pt x="255" y="765"/>
                  </a:lnTo>
                  <a:lnTo>
                    <a:pt x="248" y="751"/>
                  </a:lnTo>
                  <a:lnTo>
                    <a:pt x="233" y="737"/>
                  </a:lnTo>
                  <a:lnTo>
                    <a:pt x="212" y="695"/>
                  </a:lnTo>
                  <a:lnTo>
                    <a:pt x="212" y="680"/>
                  </a:lnTo>
                  <a:lnTo>
                    <a:pt x="191" y="652"/>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55" name="Freeform 8"/>
            <p:cNvSpPr>
              <a:spLocks/>
            </p:cNvSpPr>
            <p:nvPr/>
          </p:nvSpPr>
          <p:spPr bwMode="gray">
            <a:xfrm>
              <a:off x="3216152" y="2419136"/>
              <a:ext cx="865187" cy="892175"/>
            </a:xfrm>
            <a:custGeom>
              <a:avLst/>
              <a:gdLst>
                <a:gd name="T0" fmla="*/ 0 w 638"/>
                <a:gd name="T1" fmla="*/ 2147483647 h 660"/>
                <a:gd name="T2" fmla="*/ 2147483647 w 638"/>
                <a:gd name="T3" fmla="*/ 2147483647 h 660"/>
                <a:gd name="T4" fmla="*/ 2147483647 w 638"/>
                <a:gd name="T5" fmla="*/ 2147483647 h 660"/>
                <a:gd name="T6" fmla="*/ 2147483647 w 638"/>
                <a:gd name="T7" fmla="*/ 2147483647 h 660"/>
                <a:gd name="T8" fmla="*/ 2147483647 w 638"/>
                <a:gd name="T9" fmla="*/ 2147483647 h 660"/>
                <a:gd name="T10" fmla="*/ 2147483647 w 638"/>
                <a:gd name="T11" fmla="*/ 2147483647 h 660"/>
                <a:gd name="T12" fmla="*/ 2147483647 w 638"/>
                <a:gd name="T13" fmla="*/ 2147483647 h 660"/>
                <a:gd name="T14" fmla="*/ 2147483647 w 638"/>
                <a:gd name="T15" fmla="*/ 2147483647 h 660"/>
                <a:gd name="T16" fmla="*/ 2147483647 w 638"/>
                <a:gd name="T17" fmla="*/ 0 h 660"/>
                <a:gd name="T18" fmla="*/ 2147483647 w 638"/>
                <a:gd name="T19" fmla="*/ 2147483647 h 660"/>
                <a:gd name="T20" fmla="*/ 2147483647 w 638"/>
                <a:gd name="T21" fmla="*/ 2147483647 h 660"/>
                <a:gd name="T22" fmla="*/ 2147483647 w 638"/>
                <a:gd name="T23" fmla="*/ 2147483647 h 660"/>
                <a:gd name="T24" fmla="*/ 2147483647 w 638"/>
                <a:gd name="T25" fmla="*/ 2147483647 h 660"/>
                <a:gd name="T26" fmla="*/ 2147483647 w 638"/>
                <a:gd name="T27" fmla="*/ 2147483647 h 660"/>
                <a:gd name="T28" fmla="*/ 2147483647 w 638"/>
                <a:gd name="T29" fmla="*/ 2147483647 h 660"/>
                <a:gd name="T30" fmla="*/ 2147483647 w 638"/>
                <a:gd name="T31" fmla="*/ 2147483647 h 660"/>
                <a:gd name="T32" fmla="*/ 2147483647 w 638"/>
                <a:gd name="T33" fmla="*/ 2147483647 h 660"/>
                <a:gd name="T34" fmla="*/ 2147483647 w 638"/>
                <a:gd name="T35" fmla="*/ 2147483647 h 660"/>
                <a:gd name="T36" fmla="*/ 2147483647 w 638"/>
                <a:gd name="T37" fmla="*/ 2147483647 h 660"/>
                <a:gd name="T38" fmla="*/ 2147483647 w 638"/>
                <a:gd name="T39" fmla="*/ 2147483647 h 660"/>
                <a:gd name="T40" fmla="*/ 2147483647 w 638"/>
                <a:gd name="T41" fmla="*/ 2147483647 h 660"/>
                <a:gd name="T42" fmla="*/ 2147483647 w 638"/>
                <a:gd name="T43" fmla="*/ 2147483647 h 660"/>
                <a:gd name="T44" fmla="*/ 2147483647 w 638"/>
                <a:gd name="T45" fmla="*/ 2147483647 h 660"/>
                <a:gd name="T46" fmla="*/ 2147483647 w 638"/>
                <a:gd name="T47" fmla="*/ 2147483647 h 660"/>
                <a:gd name="T48" fmla="*/ 2147483647 w 638"/>
                <a:gd name="T49" fmla="*/ 2147483647 h 660"/>
                <a:gd name="T50" fmla="*/ 2147483647 w 638"/>
                <a:gd name="T51" fmla="*/ 2147483647 h 660"/>
                <a:gd name="T52" fmla="*/ 2147483647 w 638"/>
                <a:gd name="T53" fmla="*/ 2147483647 h 660"/>
                <a:gd name="T54" fmla="*/ 2147483647 w 638"/>
                <a:gd name="T55" fmla="*/ 2147483647 h 660"/>
                <a:gd name="T56" fmla="*/ 2147483647 w 638"/>
                <a:gd name="T57" fmla="*/ 2147483647 h 660"/>
                <a:gd name="T58" fmla="*/ 2147483647 w 638"/>
                <a:gd name="T59" fmla="*/ 2147483647 h 660"/>
                <a:gd name="T60" fmla="*/ 2147483647 w 638"/>
                <a:gd name="T61" fmla="*/ 2147483647 h 660"/>
                <a:gd name="T62" fmla="*/ 2147483647 w 638"/>
                <a:gd name="T63" fmla="*/ 2147483647 h 660"/>
                <a:gd name="T64" fmla="*/ 2147483647 w 638"/>
                <a:gd name="T65" fmla="*/ 2147483647 h 660"/>
                <a:gd name="T66" fmla="*/ 2147483647 w 638"/>
                <a:gd name="T67" fmla="*/ 2147483647 h 660"/>
                <a:gd name="T68" fmla="*/ 2147483647 w 638"/>
                <a:gd name="T69" fmla="*/ 2147483647 h 660"/>
                <a:gd name="T70" fmla="*/ 2147483647 w 638"/>
                <a:gd name="T71" fmla="*/ 2147483647 h 660"/>
                <a:gd name="T72" fmla="*/ 2147483647 w 638"/>
                <a:gd name="T73" fmla="*/ 2147483647 h 660"/>
                <a:gd name="T74" fmla="*/ 2147483647 w 638"/>
                <a:gd name="T75" fmla="*/ 2147483647 h 660"/>
                <a:gd name="T76" fmla="*/ 2147483647 w 638"/>
                <a:gd name="T77" fmla="*/ 2147483647 h 660"/>
                <a:gd name="T78" fmla="*/ 2147483647 w 638"/>
                <a:gd name="T79" fmla="*/ 2147483647 h 660"/>
                <a:gd name="T80" fmla="*/ 2147483647 w 638"/>
                <a:gd name="T81" fmla="*/ 2147483647 h 660"/>
                <a:gd name="T82" fmla="*/ 2147483647 w 638"/>
                <a:gd name="T83" fmla="*/ 2147483647 h 660"/>
                <a:gd name="T84" fmla="*/ 2147483647 w 638"/>
                <a:gd name="T85" fmla="*/ 2147483647 h 660"/>
                <a:gd name="T86" fmla="*/ 0 w 638"/>
                <a:gd name="T87" fmla="*/ 2147483647 h 6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8"/>
                <a:gd name="T133" fmla="*/ 0 h 660"/>
                <a:gd name="T134" fmla="*/ 638 w 638"/>
                <a:gd name="T135" fmla="*/ 660 h 6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8" h="660">
                  <a:moveTo>
                    <a:pt x="0" y="142"/>
                  </a:moveTo>
                  <a:lnTo>
                    <a:pt x="36" y="149"/>
                  </a:lnTo>
                  <a:lnTo>
                    <a:pt x="92" y="149"/>
                  </a:lnTo>
                  <a:lnTo>
                    <a:pt x="114" y="128"/>
                  </a:lnTo>
                  <a:lnTo>
                    <a:pt x="163" y="93"/>
                  </a:lnTo>
                  <a:lnTo>
                    <a:pt x="170" y="64"/>
                  </a:lnTo>
                  <a:lnTo>
                    <a:pt x="206" y="43"/>
                  </a:lnTo>
                  <a:lnTo>
                    <a:pt x="277" y="36"/>
                  </a:lnTo>
                  <a:lnTo>
                    <a:pt x="312" y="0"/>
                  </a:lnTo>
                  <a:lnTo>
                    <a:pt x="461" y="57"/>
                  </a:lnTo>
                  <a:lnTo>
                    <a:pt x="496" y="64"/>
                  </a:lnTo>
                  <a:lnTo>
                    <a:pt x="475" y="107"/>
                  </a:lnTo>
                  <a:lnTo>
                    <a:pt x="475" y="156"/>
                  </a:lnTo>
                  <a:lnTo>
                    <a:pt x="482" y="185"/>
                  </a:lnTo>
                  <a:lnTo>
                    <a:pt x="525" y="263"/>
                  </a:lnTo>
                  <a:lnTo>
                    <a:pt x="532" y="291"/>
                  </a:lnTo>
                  <a:lnTo>
                    <a:pt x="539" y="298"/>
                  </a:lnTo>
                  <a:lnTo>
                    <a:pt x="546" y="376"/>
                  </a:lnTo>
                  <a:lnTo>
                    <a:pt x="553" y="426"/>
                  </a:lnTo>
                  <a:lnTo>
                    <a:pt x="553" y="475"/>
                  </a:lnTo>
                  <a:lnTo>
                    <a:pt x="574" y="482"/>
                  </a:lnTo>
                  <a:lnTo>
                    <a:pt x="595" y="532"/>
                  </a:lnTo>
                  <a:lnTo>
                    <a:pt x="588" y="546"/>
                  </a:lnTo>
                  <a:lnTo>
                    <a:pt x="638" y="589"/>
                  </a:lnTo>
                  <a:lnTo>
                    <a:pt x="638" y="617"/>
                  </a:lnTo>
                  <a:lnTo>
                    <a:pt x="588" y="624"/>
                  </a:lnTo>
                  <a:lnTo>
                    <a:pt x="588" y="638"/>
                  </a:lnTo>
                  <a:lnTo>
                    <a:pt x="553" y="645"/>
                  </a:lnTo>
                  <a:lnTo>
                    <a:pt x="496" y="660"/>
                  </a:lnTo>
                  <a:lnTo>
                    <a:pt x="468" y="617"/>
                  </a:lnTo>
                  <a:lnTo>
                    <a:pt x="404" y="525"/>
                  </a:lnTo>
                  <a:lnTo>
                    <a:pt x="383" y="518"/>
                  </a:lnTo>
                  <a:lnTo>
                    <a:pt x="376" y="390"/>
                  </a:lnTo>
                  <a:lnTo>
                    <a:pt x="319" y="390"/>
                  </a:lnTo>
                  <a:lnTo>
                    <a:pt x="312" y="376"/>
                  </a:lnTo>
                  <a:lnTo>
                    <a:pt x="284" y="390"/>
                  </a:lnTo>
                  <a:lnTo>
                    <a:pt x="220" y="341"/>
                  </a:lnTo>
                  <a:lnTo>
                    <a:pt x="163" y="348"/>
                  </a:lnTo>
                  <a:lnTo>
                    <a:pt x="135" y="376"/>
                  </a:lnTo>
                  <a:lnTo>
                    <a:pt x="114" y="362"/>
                  </a:lnTo>
                  <a:lnTo>
                    <a:pt x="92" y="319"/>
                  </a:lnTo>
                  <a:lnTo>
                    <a:pt x="64" y="263"/>
                  </a:lnTo>
                  <a:lnTo>
                    <a:pt x="50" y="241"/>
                  </a:lnTo>
                  <a:lnTo>
                    <a:pt x="0" y="142"/>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57" name="Freeform 11"/>
            <p:cNvSpPr>
              <a:spLocks/>
            </p:cNvSpPr>
            <p:nvPr/>
          </p:nvSpPr>
          <p:spPr bwMode="gray">
            <a:xfrm>
              <a:off x="3678114" y="845923"/>
              <a:ext cx="1535113" cy="1285875"/>
            </a:xfrm>
            <a:custGeom>
              <a:avLst/>
              <a:gdLst>
                <a:gd name="T0" fmla="*/ 2147483647 w 1134"/>
                <a:gd name="T1" fmla="*/ 2147483647 h 950"/>
                <a:gd name="T2" fmla="*/ 2147483647 w 1134"/>
                <a:gd name="T3" fmla="*/ 2147483647 h 950"/>
                <a:gd name="T4" fmla="*/ 2147483647 w 1134"/>
                <a:gd name="T5" fmla="*/ 2147483647 h 950"/>
                <a:gd name="T6" fmla="*/ 2147483647 w 1134"/>
                <a:gd name="T7" fmla="*/ 2147483647 h 950"/>
                <a:gd name="T8" fmla="*/ 2147483647 w 1134"/>
                <a:gd name="T9" fmla="*/ 2147483647 h 950"/>
                <a:gd name="T10" fmla="*/ 2147483647 w 1134"/>
                <a:gd name="T11" fmla="*/ 2147483647 h 950"/>
                <a:gd name="T12" fmla="*/ 2147483647 w 1134"/>
                <a:gd name="T13" fmla="*/ 2147483647 h 950"/>
                <a:gd name="T14" fmla="*/ 2147483647 w 1134"/>
                <a:gd name="T15" fmla="*/ 2147483647 h 950"/>
                <a:gd name="T16" fmla="*/ 2147483647 w 1134"/>
                <a:gd name="T17" fmla="*/ 2147483647 h 950"/>
                <a:gd name="T18" fmla="*/ 2147483647 w 1134"/>
                <a:gd name="T19" fmla="*/ 2147483647 h 950"/>
                <a:gd name="T20" fmla="*/ 2147483647 w 1134"/>
                <a:gd name="T21" fmla="*/ 2147483647 h 950"/>
                <a:gd name="T22" fmla="*/ 0 w 1134"/>
                <a:gd name="T23" fmla="*/ 2147483647 h 950"/>
                <a:gd name="T24" fmla="*/ 2147483647 w 1134"/>
                <a:gd name="T25" fmla="*/ 2147483647 h 950"/>
                <a:gd name="T26" fmla="*/ 2147483647 w 1134"/>
                <a:gd name="T27" fmla="*/ 2147483647 h 950"/>
                <a:gd name="T28" fmla="*/ 2147483647 w 1134"/>
                <a:gd name="T29" fmla="*/ 2147483647 h 950"/>
                <a:gd name="T30" fmla="*/ 2147483647 w 1134"/>
                <a:gd name="T31" fmla="*/ 2147483647 h 950"/>
                <a:gd name="T32" fmla="*/ 2147483647 w 1134"/>
                <a:gd name="T33" fmla="*/ 0 h 950"/>
                <a:gd name="T34" fmla="*/ 2147483647 w 1134"/>
                <a:gd name="T35" fmla="*/ 2147483647 h 950"/>
                <a:gd name="T36" fmla="*/ 2147483647 w 1134"/>
                <a:gd name="T37" fmla="*/ 2147483647 h 950"/>
                <a:gd name="T38" fmla="*/ 2147483647 w 1134"/>
                <a:gd name="T39" fmla="*/ 2147483647 h 950"/>
                <a:gd name="T40" fmla="*/ 2147483647 w 1134"/>
                <a:gd name="T41" fmla="*/ 0 h 950"/>
                <a:gd name="T42" fmla="*/ 2147483647 w 1134"/>
                <a:gd name="T43" fmla="*/ 2147483647 h 950"/>
                <a:gd name="T44" fmla="*/ 2147483647 w 1134"/>
                <a:gd name="T45" fmla="*/ 2147483647 h 950"/>
                <a:gd name="T46" fmla="*/ 2147483647 w 1134"/>
                <a:gd name="T47" fmla="*/ 2147483647 h 950"/>
                <a:gd name="T48" fmla="*/ 2147483647 w 1134"/>
                <a:gd name="T49" fmla="*/ 2147483647 h 950"/>
                <a:gd name="T50" fmla="*/ 2147483647 w 1134"/>
                <a:gd name="T51" fmla="*/ 2147483647 h 950"/>
                <a:gd name="T52" fmla="*/ 2147483647 w 1134"/>
                <a:gd name="T53" fmla="*/ 2147483647 h 950"/>
                <a:gd name="T54" fmla="*/ 2147483647 w 1134"/>
                <a:gd name="T55" fmla="*/ 2147483647 h 950"/>
                <a:gd name="T56" fmla="*/ 2147483647 w 1134"/>
                <a:gd name="T57" fmla="*/ 2147483647 h 950"/>
                <a:gd name="T58" fmla="*/ 2147483647 w 1134"/>
                <a:gd name="T59" fmla="*/ 2147483647 h 950"/>
                <a:gd name="T60" fmla="*/ 2147483647 w 1134"/>
                <a:gd name="T61" fmla="*/ 2147483647 h 950"/>
                <a:gd name="T62" fmla="*/ 2147483647 w 1134"/>
                <a:gd name="T63" fmla="*/ 2147483647 h 950"/>
                <a:gd name="T64" fmla="*/ 2147483647 w 1134"/>
                <a:gd name="T65" fmla="*/ 2147483647 h 950"/>
                <a:gd name="T66" fmla="*/ 2147483647 w 1134"/>
                <a:gd name="T67" fmla="*/ 2147483647 h 950"/>
                <a:gd name="T68" fmla="*/ 2147483647 w 1134"/>
                <a:gd name="T69" fmla="*/ 2147483647 h 950"/>
                <a:gd name="T70" fmla="*/ 2147483647 w 1134"/>
                <a:gd name="T71" fmla="*/ 2147483647 h 950"/>
                <a:gd name="T72" fmla="*/ 2147483647 w 1134"/>
                <a:gd name="T73" fmla="*/ 2147483647 h 950"/>
                <a:gd name="T74" fmla="*/ 2147483647 w 1134"/>
                <a:gd name="T75" fmla="*/ 2147483647 h 950"/>
                <a:gd name="T76" fmla="*/ 2147483647 w 1134"/>
                <a:gd name="T77" fmla="*/ 2147483647 h 950"/>
                <a:gd name="T78" fmla="*/ 2147483647 w 1134"/>
                <a:gd name="T79" fmla="*/ 2147483647 h 950"/>
                <a:gd name="T80" fmla="*/ 2147483647 w 1134"/>
                <a:gd name="T81" fmla="*/ 2147483647 h 950"/>
                <a:gd name="T82" fmla="*/ 2147483647 w 1134"/>
                <a:gd name="T83" fmla="*/ 2147483647 h 950"/>
                <a:gd name="T84" fmla="*/ 2147483647 w 1134"/>
                <a:gd name="T85" fmla="*/ 2147483647 h 950"/>
                <a:gd name="T86" fmla="*/ 2147483647 w 1134"/>
                <a:gd name="T87" fmla="*/ 2147483647 h 950"/>
                <a:gd name="T88" fmla="*/ 2147483647 w 1134"/>
                <a:gd name="T89" fmla="*/ 2147483647 h 950"/>
                <a:gd name="T90" fmla="*/ 2147483647 w 1134"/>
                <a:gd name="T91" fmla="*/ 2147483647 h 950"/>
                <a:gd name="T92" fmla="*/ 2147483647 w 1134"/>
                <a:gd name="T93" fmla="*/ 2147483647 h 950"/>
                <a:gd name="T94" fmla="*/ 2147483647 w 1134"/>
                <a:gd name="T95" fmla="*/ 2147483647 h 950"/>
                <a:gd name="T96" fmla="*/ 2147483647 w 1134"/>
                <a:gd name="T97" fmla="*/ 2147483647 h 950"/>
                <a:gd name="T98" fmla="*/ 2147483647 w 1134"/>
                <a:gd name="T99" fmla="*/ 2147483647 h 950"/>
                <a:gd name="T100" fmla="*/ 2147483647 w 1134"/>
                <a:gd name="T101" fmla="*/ 2147483647 h 950"/>
                <a:gd name="T102" fmla="*/ 2147483647 w 1134"/>
                <a:gd name="T103" fmla="*/ 2147483647 h 950"/>
                <a:gd name="T104" fmla="*/ 2147483647 w 1134"/>
                <a:gd name="T105" fmla="*/ 2147483647 h 950"/>
                <a:gd name="T106" fmla="*/ 2147483647 w 1134"/>
                <a:gd name="T107" fmla="*/ 2147483647 h 950"/>
                <a:gd name="T108" fmla="*/ 2147483647 w 1134"/>
                <a:gd name="T109" fmla="*/ 2147483647 h 9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34"/>
                <a:gd name="T166" fmla="*/ 0 h 950"/>
                <a:gd name="T167" fmla="*/ 1134 w 1134"/>
                <a:gd name="T168" fmla="*/ 950 h 9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34" h="950">
                  <a:moveTo>
                    <a:pt x="220" y="815"/>
                  </a:moveTo>
                  <a:lnTo>
                    <a:pt x="192" y="751"/>
                  </a:lnTo>
                  <a:lnTo>
                    <a:pt x="213" y="744"/>
                  </a:lnTo>
                  <a:lnTo>
                    <a:pt x="312" y="603"/>
                  </a:lnTo>
                  <a:lnTo>
                    <a:pt x="241" y="518"/>
                  </a:lnTo>
                  <a:lnTo>
                    <a:pt x="227" y="475"/>
                  </a:lnTo>
                  <a:lnTo>
                    <a:pt x="206" y="475"/>
                  </a:lnTo>
                  <a:lnTo>
                    <a:pt x="213" y="447"/>
                  </a:lnTo>
                  <a:lnTo>
                    <a:pt x="192" y="447"/>
                  </a:lnTo>
                  <a:lnTo>
                    <a:pt x="178" y="333"/>
                  </a:lnTo>
                  <a:lnTo>
                    <a:pt x="57" y="262"/>
                  </a:lnTo>
                  <a:lnTo>
                    <a:pt x="0" y="234"/>
                  </a:lnTo>
                  <a:lnTo>
                    <a:pt x="43" y="163"/>
                  </a:lnTo>
                  <a:lnTo>
                    <a:pt x="85" y="142"/>
                  </a:lnTo>
                  <a:lnTo>
                    <a:pt x="121" y="106"/>
                  </a:lnTo>
                  <a:lnTo>
                    <a:pt x="156" y="64"/>
                  </a:lnTo>
                  <a:lnTo>
                    <a:pt x="178" y="0"/>
                  </a:lnTo>
                  <a:lnTo>
                    <a:pt x="255" y="36"/>
                  </a:lnTo>
                  <a:lnTo>
                    <a:pt x="362" y="14"/>
                  </a:lnTo>
                  <a:lnTo>
                    <a:pt x="461" y="36"/>
                  </a:lnTo>
                  <a:lnTo>
                    <a:pt x="546" y="0"/>
                  </a:lnTo>
                  <a:lnTo>
                    <a:pt x="610" y="36"/>
                  </a:lnTo>
                  <a:lnTo>
                    <a:pt x="695" y="50"/>
                  </a:lnTo>
                  <a:lnTo>
                    <a:pt x="773" y="114"/>
                  </a:lnTo>
                  <a:lnTo>
                    <a:pt x="844" y="142"/>
                  </a:lnTo>
                  <a:lnTo>
                    <a:pt x="907" y="142"/>
                  </a:lnTo>
                  <a:lnTo>
                    <a:pt x="999" y="170"/>
                  </a:lnTo>
                  <a:lnTo>
                    <a:pt x="1127" y="206"/>
                  </a:lnTo>
                  <a:lnTo>
                    <a:pt x="1134" y="241"/>
                  </a:lnTo>
                  <a:lnTo>
                    <a:pt x="1106" y="362"/>
                  </a:lnTo>
                  <a:lnTo>
                    <a:pt x="1120" y="425"/>
                  </a:lnTo>
                  <a:lnTo>
                    <a:pt x="1099" y="461"/>
                  </a:lnTo>
                  <a:lnTo>
                    <a:pt x="1077" y="553"/>
                  </a:lnTo>
                  <a:lnTo>
                    <a:pt x="1077" y="560"/>
                  </a:lnTo>
                  <a:lnTo>
                    <a:pt x="1042" y="652"/>
                  </a:lnTo>
                  <a:lnTo>
                    <a:pt x="1028" y="688"/>
                  </a:lnTo>
                  <a:lnTo>
                    <a:pt x="985" y="751"/>
                  </a:lnTo>
                  <a:lnTo>
                    <a:pt x="971" y="780"/>
                  </a:lnTo>
                  <a:lnTo>
                    <a:pt x="950" y="801"/>
                  </a:lnTo>
                  <a:lnTo>
                    <a:pt x="886" y="879"/>
                  </a:lnTo>
                  <a:lnTo>
                    <a:pt x="879" y="922"/>
                  </a:lnTo>
                  <a:lnTo>
                    <a:pt x="837" y="943"/>
                  </a:lnTo>
                  <a:lnTo>
                    <a:pt x="815" y="950"/>
                  </a:lnTo>
                  <a:lnTo>
                    <a:pt x="766" y="914"/>
                  </a:lnTo>
                  <a:lnTo>
                    <a:pt x="751" y="907"/>
                  </a:lnTo>
                  <a:lnTo>
                    <a:pt x="659" y="900"/>
                  </a:lnTo>
                  <a:lnTo>
                    <a:pt x="546" y="886"/>
                  </a:lnTo>
                  <a:lnTo>
                    <a:pt x="518" y="879"/>
                  </a:lnTo>
                  <a:lnTo>
                    <a:pt x="482" y="886"/>
                  </a:lnTo>
                  <a:lnTo>
                    <a:pt x="475" y="872"/>
                  </a:lnTo>
                  <a:lnTo>
                    <a:pt x="390" y="858"/>
                  </a:lnTo>
                  <a:lnTo>
                    <a:pt x="333" y="844"/>
                  </a:lnTo>
                  <a:lnTo>
                    <a:pt x="312" y="844"/>
                  </a:lnTo>
                  <a:lnTo>
                    <a:pt x="248" y="815"/>
                  </a:lnTo>
                  <a:lnTo>
                    <a:pt x="220" y="815"/>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61" name="Freeform 15"/>
            <p:cNvSpPr>
              <a:spLocks/>
            </p:cNvSpPr>
            <p:nvPr/>
          </p:nvSpPr>
          <p:spPr bwMode="gray">
            <a:xfrm>
              <a:off x="3638427" y="1949236"/>
              <a:ext cx="1173162" cy="660400"/>
            </a:xfrm>
            <a:custGeom>
              <a:avLst/>
              <a:gdLst>
                <a:gd name="T0" fmla="*/ 0 w 865"/>
                <a:gd name="T1" fmla="*/ 2147483647 h 489"/>
                <a:gd name="T2" fmla="*/ 2147483647 w 865"/>
                <a:gd name="T3" fmla="*/ 2147483647 h 489"/>
                <a:gd name="T4" fmla="*/ 2147483647 w 865"/>
                <a:gd name="T5" fmla="*/ 2147483647 h 489"/>
                <a:gd name="T6" fmla="*/ 2147483647 w 865"/>
                <a:gd name="T7" fmla="*/ 2147483647 h 489"/>
                <a:gd name="T8" fmla="*/ 2147483647 w 865"/>
                <a:gd name="T9" fmla="*/ 2147483647 h 489"/>
                <a:gd name="T10" fmla="*/ 2147483647 w 865"/>
                <a:gd name="T11" fmla="*/ 2147483647 h 489"/>
                <a:gd name="T12" fmla="*/ 2147483647 w 865"/>
                <a:gd name="T13" fmla="*/ 2147483647 h 489"/>
                <a:gd name="T14" fmla="*/ 2147483647 w 865"/>
                <a:gd name="T15" fmla="*/ 2147483647 h 489"/>
                <a:gd name="T16" fmla="*/ 2147483647 w 865"/>
                <a:gd name="T17" fmla="*/ 2147483647 h 489"/>
                <a:gd name="T18" fmla="*/ 2147483647 w 865"/>
                <a:gd name="T19" fmla="*/ 2147483647 h 489"/>
                <a:gd name="T20" fmla="*/ 2147483647 w 865"/>
                <a:gd name="T21" fmla="*/ 2147483647 h 489"/>
                <a:gd name="T22" fmla="*/ 2147483647 w 865"/>
                <a:gd name="T23" fmla="*/ 0 h 489"/>
                <a:gd name="T24" fmla="*/ 2147483647 w 865"/>
                <a:gd name="T25" fmla="*/ 0 h 489"/>
                <a:gd name="T26" fmla="*/ 2147483647 w 865"/>
                <a:gd name="T27" fmla="*/ 2147483647 h 489"/>
                <a:gd name="T28" fmla="*/ 2147483647 w 865"/>
                <a:gd name="T29" fmla="*/ 2147483647 h 489"/>
                <a:gd name="T30" fmla="*/ 2147483647 w 865"/>
                <a:gd name="T31" fmla="*/ 2147483647 h 489"/>
                <a:gd name="T32" fmla="*/ 2147483647 w 865"/>
                <a:gd name="T33" fmla="*/ 2147483647 h 489"/>
                <a:gd name="T34" fmla="*/ 2147483647 w 865"/>
                <a:gd name="T35" fmla="*/ 2147483647 h 489"/>
                <a:gd name="T36" fmla="*/ 2147483647 w 865"/>
                <a:gd name="T37" fmla="*/ 2147483647 h 489"/>
                <a:gd name="T38" fmla="*/ 2147483647 w 865"/>
                <a:gd name="T39" fmla="*/ 2147483647 h 489"/>
                <a:gd name="T40" fmla="*/ 2147483647 w 865"/>
                <a:gd name="T41" fmla="*/ 2147483647 h 489"/>
                <a:gd name="T42" fmla="*/ 2147483647 w 865"/>
                <a:gd name="T43" fmla="*/ 2147483647 h 489"/>
                <a:gd name="T44" fmla="*/ 2147483647 w 865"/>
                <a:gd name="T45" fmla="*/ 2147483647 h 489"/>
                <a:gd name="T46" fmla="*/ 2147483647 w 865"/>
                <a:gd name="T47" fmla="*/ 2147483647 h 489"/>
                <a:gd name="T48" fmla="*/ 2147483647 w 865"/>
                <a:gd name="T49" fmla="*/ 2147483647 h 489"/>
                <a:gd name="T50" fmla="*/ 2147483647 w 865"/>
                <a:gd name="T51" fmla="*/ 2147483647 h 489"/>
                <a:gd name="T52" fmla="*/ 2147483647 w 865"/>
                <a:gd name="T53" fmla="*/ 2147483647 h 489"/>
                <a:gd name="T54" fmla="*/ 2147483647 w 865"/>
                <a:gd name="T55" fmla="*/ 2147483647 h 489"/>
                <a:gd name="T56" fmla="*/ 2147483647 w 865"/>
                <a:gd name="T57" fmla="*/ 2147483647 h 489"/>
                <a:gd name="T58" fmla="*/ 2147483647 w 865"/>
                <a:gd name="T59" fmla="*/ 2147483647 h 489"/>
                <a:gd name="T60" fmla="*/ 2147483647 w 865"/>
                <a:gd name="T61" fmla="*/ 2147483647 h 489"/>
                <a:gd name="T62" fmla="*/ 2147483647 w 865"/>
                <a:gd name="T63" fmla="*/ 2147483647 h 489"/>
                <a:gd name="T64" fmla="*/ 2147483647 w 865"/>
                <a:gd name="T65" fmla="*/ 2147483647 h 489"/>
                <a:gd name="T66" fmla="*/ 2147483647 w 865"/>
                <a:gd name="T67" fmla="*/ 2147483647 h 489"/>
                <a:gd name="T68" fmla="*/ 2147483647 w 865"/>
                <a:gd name="T69" fmla="*/ 2147483647 h 489"/>
                <a:gd name="T70" fmla="*/ 2147483647 w 865"/>
                <a:gd name="T71" fmla="*/ 2147483647 h 489"/>
                <a:gd name="T72" fmla="*/ 2147483647 w 865"/>
                <a:gd name="T73" fmla="*/ 2147483647 h 489"/>
                <a:gd name="T74" fmla="*/ 2147483647 w 865"/>
                <a:gd name="T75" fmla="*/ 2147483647 h 489"/>
                <a:gd name="T76" fmla="*/ 2147483647 w 865"/>
                <a:gd name="T77" fmla="*/ 2147483647 h 489"/>
                <a:gd name="T78" fmla="*/ 2147483647 w 865"/>
                <a:gd name="T79" fmla="*/ 2147483647 h 489"/>
                <a:gd name="T80" fmla="*/ 2147483647 w 865"/>
                <a:gd name="T81" fmla="*/ 2147483647 h 489"/>
                <a:gd name="T82" fmla="*/ 2147483647 w 865"/>
                <a:gd name="T83" fmla="*/ 2147483647 h 489"/>
                <a:gd name="T84" fmla="*/ 2147483647 w 865"/>
                <a:gd name="T85" fmla="*/ 2147483647 h 489"/>
                <a:gd name="T86" fmla="*/ 2147483647 w 865"/>
                <a:gd name="T87" fmla="*/ 2147483647 h 489"/>
                <a:gd name="T88" fmla="*/ 2147483647 w 865"/>
                <a:gd name="T89" fmla="*/ 2147483647 h 489"/>
                <a:gd name="T90" fmla="*/ 2147483647 w 865"/>
                <a:gd name="T91" fmla="*/ 2147483647 h 489"/>
                <a:gd name="T92" fmla="*/ 2147483647 w 865"/>
                <a:gd name="T93" fmla="*/ 2147483647 h 489"/>
                <a:gd name="T94" fmla="*/ 0 w 865"/>
                <a:gd name="T95" fmla="*/ 2147483647 h 4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5"/>
                <a:gd name="T145" fmla="*/ 0 h 489"/>
                <a:gd name="T146" fmla="*/ 865 w 865"/>
                <a:gd name="T147" fmla="*/ 489 h 4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5" h="489">
                  <a:moveTo>
                    <a:pt x="0" y="347"/>
                  </a:moveTo>
                  <a:lnTo>
                    <a:pt x="28" y="262"/>
                  </a:lnTo>
                  <a:lnTo>
                    <a:pt x="64" y="227"/>
                  </a:lnTo>
                  <a:lnTo>
                    <a:pt x="78" y="241"/>
                  </a:lnTo>
                  <a:lnTo>
                    <a:pt x="92" y="227"/>
                  </a:lnTo>
                  <a:lnTo>
                    <a:pt x="85" y="206"/>
                  </a:lnTo>
                  <a:lnTo>
                    <a:pt x="85" y="107"/>
                  </a:lnTo>
                  <a:lnTo>
                    <a:pt x="128" y="36"/>
                  </a:lnTo>
                  <a:lnTo>
                    <a:pt x="149" y="114"/>
                  </a:lnTo>
                  <a:lnTo>
                    <a:pt x="198" y="99"/>
                  </a:lnTo>
                  <a:lnTo>
                    <a:pt x="220" y="7"/>
                  </a:lnTo>
                  <a:lnTo>
                    <a:pt x="248" y="0"/>
                  </a:lnTo>
                  <a:lnTo>
                    <a:pt x="276" y="0"/>
                  </a:lnTo>
                  <a:lnTo>
                    <a:pt x="340" y="29"/>
                  </a:lnTo>
                  <a:lnTo>
                    <a:pt x="361" y="29"/>
                  </a:lnTo>
                  <a:lnTo>
                    <a:pt x="418" y="43"/>
                  </a:lnTo>
                  <a:lnTo>
                    <a:pt x="503" y="57"/>
                  </a:lnTo>
                  <a:lnTo>
                    <a:pt x="510" y="71"/>
                  </a:lnTo>
                  <a:lnTo>
                    <a:pt x="546" y="64"/>
                  </a:lnTo>
                  <a:lnTo>
                    <a:pt x="574" y="71"/>
                  </a:lnTo>
                  <a:lnTo>
                    <a:pt x="687" y="85"/>
                  </a:lnTo>
                  <a:lnTo>
                    <a:pt x="779" y="92"/>
                  </a:lnTo>
                  <a:lnTo>
                    <a:pt x="794" y="99"/>
                  </a:lnTo>
                  <a:lnTo>
                    <a:pt x="843" y="135"/>
                  </a:lnTo>
                  <a:lnTo>
                    <a:pt x="865" y="128"/>
                  </a:lnTo>
                  <a:lnTo>
                    <a:pt x="822" y="184"/>
                  </a:lnTo>
                  <a:lnTo>
                    <a:pt x="779" y="241"/>
                  </a:lnTo>
                  <a:lnTo>
                    <a:pt x="772" y="291"/>
                  </a:lnTo>
                  <a:lnTo>
                    <a:pt x="744" y="333"/>
                  </a:lnTo>
                  <a:lnTo>
                    <a:pt x="716" y="333"/>
                  </a:lnTo>
                  <a:lnTo>
                    <a:pt x="709" y="355"/>
                  </a:lnTo>
                  <a:lnTo>
                    <a:pt x="694" y="376"/>
                  </a:lnTo>
                  <a:lnTo>
                    <a:pt x="694" y="390"/>
                  </a:lnTo>
                  <a:lnTo>
                    <a:pt x="673" y="404"/>
                  </a:lnTo>
                  <a:lnTo>
                    <a:pt x="602" y="418"/>
                  </a:lnTo>
                  <a:lnTo>
                    <a:pt x="560" y="411"/>
                  </a:lnTo>
                  <a:lnTo>
                    <a:pt x="454" y="411"/>
                  </a:lnTo>
                  <a:lnTo>
                    <a:pt x="461" y="440"/>
                  </a:lnTo>
                  <a:lnTo>
                    <a:pt x="411" y="489"/>
                  </a:lnTo>
                  <a:lnTo>
                    <a:pt x="390" y="489"/>
                  </a:lnTo>
                  <a:lnTo>
                    <a:pt x="340" y="411"/>
                  </a:lnTo>
                  <a:lnTo>
                    <a:pt x="326" y="362"/>
                  </a:lnTo>
                  <a:lnTo>
                    <a:pt x="283" y="383"/>
                  </a:lnTo>
                  <a:lnTo>
                    <a:pt x="248" y="383"/>
                  </a:lnTo>
                  <a:lnTo>
                    <a:pt x="227" y="376"/>
                  </a:lnTo>
                  <a:lnTo>
                    <a:pt x="184" y="411"/>
                  </a:lnTo>
                  <a:lnTo>
                    <a:pt x="149" y="404"/>
                  </a:lnTo>
                  <a:lnTo>
                    <a:pt x="0" y="347"/>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63" name="Freeform 19"/>
            <p:cNvSpPr>
              <a:spLocks/>
            </p:cNvSpPr>
            <p:nvPr/>
          </p:nvSpPr>
          <p:spPr bwMode="gray">
            <a:xfrm>
              <a:off x="3860677" y="2438186"/>
              <a:ext cx="528637" cy="844550"/>
            </a:xfrm>
            <a:custGeom>
              <a:avLst/>
              <a:gdLst>
                <a:gd name="T0" fmla="*/ 2147483647 w 390"/>
                <a:gd name="T1" fmla="*/ 2147483647 h 623"/>
                <a:gd name="T2" fmla="*/ 2147483647 w 390"/>
                <a:gd name="T3" fmla="*/ 2147483647 h 623"/>
                <a:gd name="T4" fmla="*/ 2147483647 w 390"/>
                <a:gd name="T5" fmla="*/ 2147483647 h 623"/>
                <a:gd name="T6" fmla="*/ 2147483647 w 390"/>
                <a:gd name="T7" fmla="*/ 2147483647 h 623"/>
                <a:gd name="T8" fmla="*/ 2147483647 w 390"/>
                <a:gd name="T9" fmla="*/ 2147483647 h 623"/>
                <a:gd name="T10" fmla="*/ 2147483647 w 390"/>
                <a:gd name="T11" fmla="*/ 2147483647 h 623"/>
                <a:gd name="T12" fmla="*/ 2147483647 w 390"/>
                <a:gd name="T13" fmla="*/ 2147483647 h 623"/>
                <a:gd name="T14" fmla="*/ 2147483647 w 390"/>
                <a:gd name="T15" fmla="*/ 2147483647 h 623"/>
                <a:gd name="T16" fmla="*/ 2147483647 w 390"/>
                <a:gd name="T17" fmla="*/ 2147483647 h 623"/>
                <a:gd name="T18" fmla="*/ 2147483647 w 390"/>
                <a:gd name="T19" fmla="*/ 2147483647 h 623"/>
                <a:gd name="T20" fmla="*/ 2147483647 w 390"/>
                <a:gd name="T21" fmla="*/ 2147483647 h 623"/>
                <a:gd name="T22" fmla="*/ 2147483647 w 390"/>
                <a:gd name="T23" fmla="*/ 2147483647 h 623"/>
                <a:gd name="T24" fmla="*/ 0 w 390"/>
                <a:gd name="T25" fmla="*/ 2147483647 h 623"/>
                <a:gd name="T26" fmla="*/ 0 w 390"/>
                <a:gd name="T27" fmla="*/ 2147483647 h 623"/>
                <a:gd name="T28" fmla="*/ 2147483647 w 390"/>
                <a:gd name="T29" fmla="*/ 2147483647 h 623"/>
                <a:gd name="T30" fmla="*/ 2147483647 w 390"/>
                <a:gd name="T31" fmla="*/ 2147483647 h 623"/>
                <a:gd name="T32" fmla="*/ 2147483647 w 390"/>
                <a:gd name="T33" fmla="*/ 2147483647 h 623"/>
                <a:gd name="T34" fmla="*/ 2147483647 w 390"/>
                <a:gd name="T35" fmla="*/ 2147483647 h 623"/>
                <a:gd name="T36" fmla="*/ 2147483647 w 390"/>
                <a:gd name="T37" fmla="*/ 0 h 623"/>
                <a:gd name="T38" fmla="*/ 2147483647 w 390"/>
                <a:gd name="T39" fmla="*/ 2147483647 h 623"/>
                <a:gd name="T40" fmla="*/ 2147483647 w 390"/>
                <a:gd name="T41" fmla="*/ 2147483647 h 623"/>
                <a:gd name="T42" fmla="*/ 2147483647 w 390"/>
                <a:gd name="T43" fmla="*/ 2147483647 h 623"/>
                <a:gd name="T44" fmla="*/ 2147483647 w 390"/>
                <a:gd name="T45" fmla="*/ 2147483647 h 623"/>
                <a:gd name="T46" fmla="*/ 2147483647 w 390"/>
                <a:gd name="T47" fmla="*/ 2147483647 h 623"/>
                <a:gd name="T48" fmla="*/ 2147483647 w 390"/>
                <a:gd name="T49" fmla="*/ 2147483647 h 623"/>
                <a:gd name="T50" fmla="*/ 2147483647 w 390"/>
                <a:gd name="T51" fmla="*/ 2147483647 h 623"/>
                <a:gd name="T52" fmla="*/ 2147483647 w 390"/>
                <a:gd name="T53" fmla="*/ 2147483647 h 623"/>
                <a:gd name="T54" fmla="*/ 2147483647 w 390"/>
                <a:gd name="T55" fmla="*/ 2147483647 h 623"/>
                <a:gd name="T56" fmla="*/ 2147483647 w 390"/>
                <a:gd name="T57" fmla="*/ 2147483647 h 623"/>
                <a:gd name="T58" fmla="*/ 2147483647 w 390"/>
                <a:gd name="T59" fmla="*/ 2147483647 h 623"/>
                <a:gd name="T60" fmla="*/ 2147483647 w 390"/>
                <a:gd name="T61" fmla="*/ 2147483647 h 623"/>
                <a:gd name="T62" fmla="*/ 2147483647 w 390"/>
                <a:gd name="T63" fmla="*/ 2147483647 h 623"/>
                <a:gd name="T64" fmla="*/ 2147483647 w 390"/>
                <a:gd name="T65" fmla="*/ 2147483647 h 623"/>
                <a:gd name="T66" fmla="*/ 2147483647 w 390"/>
                <a:gd name="T67" fmla="*/ 2147483647 h 623"/>
                <a:gd name="T68" fmla="*/ 2147483647 w 390"/>
                <a:gd name="T69" fmla="*/ 2147483647 h 623"/>
                <a:gd name="T70" fmla="*/ 2147483647 w 390"/>
                <a:gd name="T71" fmla="*/ 2147483647 h 623"/>
                <a:gd name="T72" fmla="*/ 2147483647 w 390"/>
                <a:gd name="T73" fmla="*/ 2147483647 h 623"/>
                <a:gd name="T74" fmla="*/ 2147483647 w 390"/>
                <a:gd name="T75" fmla="*/ 2147483647 h 623"/>
                <a:gd name="T76" fmla="*/ 2147483647 w 390"/>
                <a:gd name="T77" fmla="*/ 2147483647 h 623"/>
                <a:gd name="T78" fmla="*/ 2147483647 w 390"/>
                <a:gd name="T79" fmla="*/ 2147483647 h 623"/>
                <a:gd name="T80" fmla="*/ 2147483647 w 390"/>
                <a:gd name="T81" fmla="*/ 2147483647 h 623"/>
                <a:gd name="T82" fmla="*/ 2147483647 w 390"/>
                <a:gd name="T83" fmla="*/ 2147483647 h 6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0"/>
                <a:gd name="T127" fmla="*/ 0 h 623"/>
                <a:gd name="T128" fmla="*/ 390 w 390"/>
                <a:gd name="T129" fmla="*/ 623 h 6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0" h="623">
                  <a:moveTo>
                    <a:pt x="163" y="602"/>
                  </a:moveTo>
                  <a:lnTo>
                    <a:pt x="163" y="574"/>
                  </a:lnTo>
                  <a:lnTo>
                    <a:pt x="113" y="531"/>
                  </a:lnTo>
                  <a:lnTo>
                    <a:pt x="120" y="517"/>
                  </a:lnTo>
                  <a:lnTo>
                    <a:pt x="99" y="467"/>
                  </a:lnTo>
                  <a:lnTo>
                    <a:pt x="78" y="460"/>
                  </a:lnTo>
                  <a:lnTo>
                    <a:pt x="78" y="411"/>
                  </a:lnTo>
                  <a:lnTo>
                    <a:pt x="71" y="361"/>
                  </a:lnTo>
                  <a:lnTo>
                    <a:pt x="64" y="283"/>
                  </a:lnTo>
                  <a:lnTo>
                    <a:pt x="57" y="276"/>
                  </a:lnTo>
                  <a:lnTo>
                    <a:pt x="50" y="248"/>
                  </a:lnTo>
                  <a:lnTo>
                    <a:pt x="7" y="170"/>
                  </a:lnTo>
                  <a:lnTo>
                    <a:pt x="0" y="141"/>
                  </a:lnTo>
                  <a:lnTo>
                    <a:pt x="0" y="92"/>
                  </a:lnTo>
                  <a:lnTo>
                    <a:pt x="21" y="49"/>
                  </a:lnTo>
                  <a:lnTo>
                    <a:pt x="64" y="14"/>
                  </a:lnTo>
                  <a:lnTo>
                    <a:pt x="85" y="21"/>
                  </a:lnTo>
                  <a:lnTo>
                    <a:pt x="120" y="21"/>
                  </a:lnTo>
                  <a:lnTo>
                    <a:pt x="163" y="0"/>
                  </a:lnTo>
                  <a:lnTo>
                    <a:pt x="177" y="49"/>
                  </a:lnTo>
                  <a:lnTo>
                    <a:pt x="227" y="127"/>
                  </a:lnTo>
                  <a:lnTo>
                    <a:pt x="291" y="191"/>
                  </a:lnTo>
                  <a:lnTo>
                    <a:pt x="312" y="184"/>
                  </a:lnTo>
                  <a:lnTo>
                    <a:pt x="326" y="212"/>
                  </a:lnTo>
                  <a:lnTo>
                    <a:pt x="312" y="255"/>
                  </a:lnTo>
                  <a:lnTo>
                    <a:pt x="376" y="290"/>
                  </a:lnTo>
                  <a:lnTo>
                    <a:pt x="383" y="312"/>
                  </a:lnTo>
                  <a:lnTo>
                    <a:pt x="390" y="354"/>
                  </a:lnTo>
                  <a:lnTo>
                    <a:pt x="340" y="340"/>
                  </a:lnTo>
                  <a:lnTo>
                    <a:pt x="312" y="439"/>
                  </a:lnTo>
                  <a:lnTo>
                    <a:pt x="291" y="446"/>
                  </a:lnTo>
                  <a:lnTo>
                    <a:pt x="248" y="467"/>
                  </a:lnTo>
                  <a:lnTo>
                    <a:pt x="248" y="503"/>
                  </a:lnTo>
                  <a:lnTo>
                    <a:pt x="276" y="524"/>
                  </a:lnTo>
                  <a:lnTo>
                    <a:pt x="305" y="552"/>
                  </a:lnTo>
                  <a:lnTo>
                    <a:pt x="298" y="602"/>
                  </a:lnTo>
                  <a:lnTo>
                    <a:pt x="291" y="623"/>
                  </a:lnTo>
                  <a:lnTo>
                    <a:pt x="276" y="616"/>
                  </a:lnTo>
                  <a:lnTo>
                    <a:pt x="241" y="588"/>
                  </a:lnTo>
                  <a:lnTo>
                    <a:pt x="220" y="588"/>
                  </a:lnTo>
                  <a:lnTo>
                    <a:pt x="198" y="595"/>
                  </a:lnTo>
                  <a:lnTo>
                    <a:pt x="163" y="602"/>
                  </a:lnTo>
                  <a:close/>
                </a:path>
              </a:pathLst>
            </a:custGeom>
            <a:solidFill>
              <a:srgbClr val="FFCBD8"/>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339" name="Rectangle 74"/>
            <p:cNvSpPr>
              <a:spLocks noChangeArrowheads="1"/>
            </p:cNvSpPr>
            <p:nvPr/>
          </p:nvSpPr>
          <p:spPr bwMode="gray">
            <a:xfrm>
              <a:off x="3241552" y="1773023"/>
              <a:ext cx="304571"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fontAlgn="base">
                <a:spcBef>
                  <a:spcPct val="0"/>
                </a:spcBef>
                <a:spcAft>
                  <a:spcPct val="0"/>
                </a:spcAft>
              </a:pPr>
              <a:r>
                <a:rPr lang="en-US" sz="800" dirty="0">
                  <a:solidFill>
                    <a:srgbClr val="FFFFFF">
                      <a:lumMod val="50000"/>
                    </a:srgbClr>
                  </a:solidFill>
                </a:rPr>
                <a:t>Barnet</a:t>
              </a:r>
            </a:p>
          </p:txBody>
        </p:sp>
        <p:sp>
          <p:nvSpPr>
            <p:cNvPr id="340" name="Rectangle 81"/>
            <p:cNvSpPr>
              <a:spLocks noChangeArrowheads="1"/>
            </p:cNvSpPr>
            <p:nvPr/>
          </p:nvSpPr>
          <p:spPr bwMode="gray">
            <a:xfrm>
              <a:off x="4312381" y="1415836"/>
              <a:ext cx="31579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Enfield</a:t>
              </a:r>
            </a:p>
          </p:txBody>
        </p:sp>
        <p:sp>
          <p:nvSpPr>
            <p:cNvPr id="341" name="Rectangle 85"/>
            <p:cNvSpPr>
              <a:spLocks noChangeArrowheads="1"/>
            </p:cNvSpPr>
            <p:nvPr/>
          </p:nvSpPr>
          <p:spPr bwMode="gray">
            <a:xfrm>
              <a:off x="4052360" y="2214348"/>
              <a:ext cx="41197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Haringey</a:t>
              </a:r>
            </a:p>
          </p:txBody>
        </p:sp>
        <p:sp>
          <p:nvSpPr>
            <p:cNvPr id="342" name="Rectangle 78"/>
            <p:cNvSpPr>
              <a:spLocks noChangeArrowheads="1"/>
            </p:cNvSpPr>
            <p:nvPr/>
          </p:nvSpPr>
          <p:spPr bwMode="gray">
            <a:xfrm>
              <a:off x="3492081" y="2784261"/>
              <a:ext cx="3895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979797"/>
                  </a:solidFill>
                </a:rPr>
                <a:t>Camden</a:t>
              </a:r>
            </a:p>
          </p:txBody>
        </p:sp>
        <p:sp>
          <p:nvSpPr>
            <p:cNvPr id="343" name="Rectangle 90"/>
            <p:cNvSpPr>
              <a:spLocks noChangeArrowheads="1"/>
            </p:cNvSpPr>
            <p:nvPr/>
          </p:nvSpPr>
          <p:spPr bwMode="gray">
            <a:xfrm>
              <a:off x="3960416" y="2793786"/>
              <a:ext cx="3847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979797"/>
                  </a:solidFill>
                </a:rPr>
                <a:t>Islington</a:t>
              </a:r>
            </a:p>
          </p:txBody>
        </p:sp>
        <p:sp>
          <p:nvSpPr>
            <p:cNvPr id="354" name="5-Point Star 353"/>
            <p:cNvSpPr/>
            <p:nvPr/>
          </p:nvSpPr>
          <p:spPr>
            <a:xfrm>
              <a:off x="3444351" y="2600928"/>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19</a:t>
              </a:r>
              <a:endParaRPr lang="en-GB" sz="400" dirty="0">
                <a:solidFill>
                  <a:prstClr val="white"/>
                </a:solidFill>
              </a:endParaRPr>
            </a:p>
          </p:txBody>
        </p:sp>
        <p:sp>
          <p:nvSpPr>
            <p:cNvPr id="355" name="5-Point Star 354"/>
            <p:cNvSpPr/>
            <p:nvPr/>
          </p:nvSpPr>
          <p:spPr>
            <a:xfrm>
              <a:off x="3779912" y="3068960"/>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18</a:t>
              </a:r>
              <a:endParaRPr lang="en-GB" sz="400" dirty="0">
                <a:solidFill>
                  <a:prstClr val="white"/>
                </a:solidFill>
              </a:endParaRPr>
            </a:p>
          </p:txBody>
        </p:sp>
        <p:sp>
          <p:nvSpPr>
            <p:cNvPr id="14344" name="Freeform 17"/>
            <p:cNvSpPr>
              <a:spLocks/>
            </p:cNvSpPr>
            <p:nvPr/>
          </p:nvSpPr>
          <p:spPr bwMode="gray">
            <a:xfrm>
              <a:off x="6335589" y="2082586"/>
              <a:ext cx="1592263" cy="1976437"/>
            </a:xfrm>
            <a:custGeom>
              <a:avLst/>
              <a:gdLst>
                <a:gd name="T0" fmla="*/ 2147483647 w 1176"/>
                <a:gd name="T1" fmla="*/ 2147483647 h 1460"/>
                <a:gd name="T2" fmla="*/ 2147483647 w 1176"/>
                <a:gd name="T3" fmla="*/ 2147483647 h 1460"/>
                <a:gd name="T4" fmla="*/ 2147483647 w 1176"/>
                <a:gd name="T5" fmla="*/ 2147483647 h 1460"/>
                <a:gd name="T6" fmla="*/ 2147483647 w 1176"/>
                <a:gd name="T7" fmla="*/ 2147483647 h 1460"/>
                <a:gd name="T8" fmla="*/ 2147483647 w 1176"/>
                <a:gd name="T9" fmla="*/ 2147483647 h 1460"/>
                <a:gd name="T10" fmla="*/ 2147483647 w 1176"/>
                <a:gd name="T11" fmla="*/ 2147483647 h 1460"/>
                <a:gd name="T12" fmla="*/ 2147483647 w 1176"/>
                <a:gd name="T13" fmla="*/ 2147483647 h 1460"/>
                <a:gd name="T14" fmla="*/ 2147483647 w 1176"/>
                <a:gd name="T15" fmla="*/ 2147483647 h 1460"/>
                <a:gd name="T16" fmla="*/ 2147483647 w 1176"/>
                <a:gd name="T17" fmla="*/ 2147483647 h 1460"/>
                <a:gd name="T18" fmla="*/ 2147483647 w 1176"/>
                <a:gd name="T19" fmla="*/ 2147483647 h 1460"/>
                <a:gd name="T20" fmla="*/ 2147483647 w 1176"/>
                <a:gd name="T21" fmla="*/ 2147483647 h 1460"/>
                <a:gd name="T22" fmla="*/ 2147483647 w 1176"/>
                <a:gd name="T23" fmla="*/ 2147483647 h 1460"/>
                <a:gd name="T24" fmla="*/ 2147483647 w 1176"/>
                <a:gd name="T25" fmla="*/ 2147483647 h 1460"/>
                <a:gd name="T26" fmla="*/ 2147483647 w 1176"/>
                <a:gd name="T27" fmla="*/ 2147483647 h 1460"/>
                <a:gd name="T28" fmla="*/ 2147483647 w 1176"/>
                <a:gd name="T29" fmla="*/ 2147483647 h 1460"/>
                <a:gd name="T30" fmla="*/ 2147483647 w 1176"/>
                <a:gd name="T31" fmla="*/ 2147483647 h 1460"/>
                <a:gd name="T32" fmla="*/ 2147483647 w 1176"/>
                <a:gd name="T33" fmla="*/ 2147483647 h 1460"/>
                <a:gd name="T34" fmla="*/ 2147483647 w 1176"/>
                <a:gd name="T35" fmla="*/ 0 h 1460"/>
                <a:gd name="T36" fmla="*/ 2147483647 w 1176"/>
                <a:gd name="T37" fmla="*/ 2147483647 h 1460"/>
                <a:gd name="T38" fmla="*/ 2147483647 w 1176"/>
                <a:gd name="T39" fmla="*/ 2147483647 h 1460"/>
                <a:gd name="T40" fmla="*/ 2147483647 w 1176"/>
                <a:gd name="T41" fmla="*/ 2147483647 h 1460"/>
                <a:gd name="T42" fmla="*/ 2147483647 w 1176"/>
                <a:gd name="T43" fmla="*/ 2147483647 h 1460"/>
                <a:gd name="T44" fmla="*/ 2147483647 w 1176"/>
                <a:gd name="T45" fmla="*/ 2147483647 h 1460"/>
                <a:gd name="T46" fmla="*/ 2147483647 w 1176"/>
                <a:gd name="T47" fmla="*/ 2147483647 h 1460"/>
                <a:gd name="T48" fmla="*/ 2147483647 w 1176"/>
                <a:gd name="T49" fmla="*/ 2147483647 h 1460"/>
                <a:gd name="T50" fmla="*/ 2147483647 w 1176"/>
                <a:gd name="T51" fmla="*/ 2147483647 h 1460"/>
                <a:gd name="T52" fmla="*/ 2147483647 w 1176"/>
                <a:gd name="T53" fmla="*/ 2147483647 h 1460"/>
                <a:gd name="T54" fmla="*/ 2147483647 w 1176"/>
                <a:gd name="T55" fmla="*/ 2147483647 h 1460"/>
                <a:gd name="T56" fmla="*/ 2147483647 w 1176"/>
                <a:gd name="T57" fmla="*/ 2147483647 h 1460"/>
                <a:gd name="T58" fmla="*/ 2147483647 w 1176"/>
                <a:gd name="T59" fmla="*/ 2147483647 h 1460"/>
                <a:gd name="T60" fmla="*/ 2147483647 w 1176"/>
                <a:gd name="T61" fmla="*/ 2147483647 h 1460"/>
                <a:gd name="T62" fmla="*/ 2147483647 w 1176"/>
                <a:gd name="T63" fmla="*/ 2147483647 h 1460"/>
                <a:gd name="T64" fmla="*/ 2147483647 w 1176"/>
                <a:gd name="T65" fmla="*/ 2147483647 h 1460"/>
                <a:gd name="T66" fmla="*/ 2147483647 w 1176"/>
                <a:gd name="T67" fmla="*/ 2147483647 h 1460"/>
                <a:gd name="T68" fmla="*/ 2147483647 w 1176"/>
                <a:gd name="T69" fmla="*/ 2147483647 h 1460"/>
                <a:gd name="T70" fmla="*/ 2147483647 w 1176"/>
                <a:gd name="T71" fmla="*/ 2147483647 h 1460"/>
                <a:gd name="T72" fmla="*/ 2147483647 w 1176"/>
                <a:gd name="T73" fmla="*/ 2147483647 h 1460"/>
                <a:gd name="T74" fmla="*/ 2147483647 w 1176"/>
                <a:gd name="T75" fmla="*/ 2147483647 h 1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76"/>
                <a:gd name="T115" fmla="*/ 0 h 1460"/>
                <a:gd name="T116" fmla="*/ 1176 w 1176"/>
                <a:gd name="T117" fmla="*/ 1460 h 1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76" h="1460">
                  <a:moveTo>
                    <a:pt x="21" y="1184"/>
                  </a:moveTo>
                  <a:lnTo>
                    <a:pt x="64" y="1064"/>
                  </a:lnTo>
                  <a:lnTo>
                    <a:pt x="71" y="1042"/>
                  </a:lnTo>
                  <a:lnTo>
                    <a:pt x="142" y="943"/>
                  </a:lnTo>
                  <a:lnTo>
                    <a:pt x="191" y="901"/>
                  </a:lnTo>
                  <a:lnTo>
                    <a:pt x="199" y="872"/>
                  </a:lnTo>
                  <a:lnTo>
                    <a:pt x="227" y="844"/>
                  </a:lnTo>
                  <a:lnTo>
                    <a:pt x="234" y="830"/>
                  </a:lnTo>
                  <a:lnTo>
                    <a:pt x="262" y="780"/>
                  </a:lnTo>
                  <a:lnTo>
                    <a:pt x="234" y="752"/>
                  </a:lnTo>
                  <a:lnTo>
                    <a:pt x="234" y="730"/>
                  </a:lnTo>
                  <a:lnTo>
                    <a:pt x="241" y="667"/>
                  </a:lnTo>
                  <a:lnTo>
                    <a:pt x="191" y="638"/>
                  </a:lnTo>
                  <a:lnTo>
                    <a:pt x="156" y="652"/>
                  </a:lnTo>
                  <a:lnTo>
                    <a:pt x="99" y="652"/>
                  </a:lnTo>
                  <a:lnTo>
                    <a:pt x="50" y="596"/>
                  </a:lnTo>
                  <a:lnTo>
                    <a:pt x="0" y="575"/>
                  </a:lnTo>
                  <a:lnTo>
                    <a:pt x="43" y="560"/>
                  </a:lnTo>
                  <a:lnTo>
                    <a:pt x="43" y="461"/>
                  </a:lnTo>
                  <a:lnTo>
                    <a:pt x="57" y="447"/>
                  </a:lnTo>
                  <a:lnTo>
                    <a:pt x="71" y="426"/>
                  </a:lnTo>
                  <a:lnTo>
                    <a:pt x="85" y="305"/>
                  </a:lnTo>
                  <a:lnTo>
                    <a:pt x="78" y="270"/>
                  </a:lnTo>
                  <a:lnTo>
                    <a:pt x="92" y="185"/>
                  </a:lnTo>
                  <a:lnTo>
                    <a:pt x="99" y="135"/>
                  </a:lnTo>
                  <a:lnTo>
                    <a:pt x="43" y="15"/>
                  </a:lnTo>
                  <a:lnTo>
                    <a:pt x="85" y="15"/>
                  </a:lnTo>
                  <a:lnTo>
                    <a:pt x="128" y="29"/>
                  </a:lnTo>
                  <a:lnTo>
                    <a:pt x="206" y="50"/>
                  </a:lnTo>
                  <a:lnTo>
                    <a:pt x="241" y="57"/>
                  </a:lnTo>
                  <a:lnTo>
                    <a:pt x="333" y="29"/>
                  </a:lnTo>
                  <a:lnTo>
                    <a:pt x="418" y="43"/>
                  </a:lnTo>
                  <a:lnTo>
                    <a:pt x="439" y="43"/>
                  </a:lnTo>
                  <a:lnTo>
                    <a:pt x="468" y="57"/>
                  </a:lnTo>
                  <a:lnTo>
                    <a:pt x="517" y="36"/>
                  </a:lnTo>
                  <a:lnTo>
                    <a:pt x="610" y="0"/>
                  </a:lnTo>
                  <a:lnTo>
                    <a:pt x="787" y="206"/>
                  </a:lnTo>
                  <a:lnTo>
                    <a:pt x="815" y="277"/>
                  </a:lnTo>
                  <a:lnTo>
                    <a:pt x="787" y="291"/>
                  </a:lnTo>
                  <a:lnTo>
                    <a:pt x="751" y="334"/>
                  </a:lnTo>
                  <a:lnTo>
                    <a:pt x="794" y="348"/>
                  </a:lnTo>
                  <a:lnTo>
                    <a:pt x="858" y="390"/>
                  </a:lnTo>
                  <a:lnTo>
                    <a:pt x="836" y="461"/>
                  </a:lnTo>
                  <a:lnTo>
                    <a:pt x="872" y="539"/>
                  </a:lnTo>
                  <a:lnTo>
                    <a:pt x="921" y="660"/>
                  </a:lnTo>
                  <a:lnTo>
                    <a:pt x="928" y="738"/>
                  </a:lnTo>
                  <a:lnTo>
                    <a:pt x="1077" y="759"/>
                  </a:lnTo>
                  <a:lnTo>
                    <a:pt x="1077" y="837"/>
                  </a:lnTo>
                  <a:lnTo>
                    <a:pt x="1148" y="915"/>
                  </a:lnTo>
                  <a:lnTo>
                    <a:pt x="1176" y="1007"/>
                  </a:lnTo>
                  <a:lnTo>
                    <a:pt x="1176" y="1035"/>
                  </a:lnTo>
                  <a:lnTo>
                    <a:pt x="1155" y="1028"/>
                  </a:lnTo>
                  <a:lnTo>
                    <a:pt x="935" y="1028"/>
                  </a:lnTo>
                  <a:lnTo>
                    <a:pt x="935" y="1064"/>
                  </a:lnTo>
                  <a:lnTo>
                    <a:pt x="900" y="1064"/>
                  </a:lnTo>
                  <a:lnTo>
                    <a:pt x="843" y="1049"/>
                  </a:lnTo>
                  <a:lnTo>
                    <a:pt x="730" y="1064"/>
                  </a:lnTo>
                  <a:lnTo>
                    <a:pt x="695" y="1198"/>
                  </a:lnTo>
                  <a:lnTo>
                    <a:pt x="673" y="1198"/>
                  </a:lnTo>
                  <a:lnTo>
                    <a:pt x="638" y="1184"/>
                  </a:lnTo>
                  <a:lnTo>
                    <a:pt x="624" y="1085"/>
                  </a:lnTo>
                  <a:lnTo>
                    <a:pt x="524" y="1163"/>
                  </a:lnTo>
                  <a:lnTo>
                    <a:pt x="546" y="1276"/>
                  </a:lnTo>
                  <a:lnTo>
                    <a:pt x="439" y="1297"/>
                  </a:lnTo>
                  <a:lnTo>
                    <a:pt x="461" y="1361"/>
                  </a:lnTo>
                  <a:lnTo>
                    <a:pt x="432" y="1368"/>
                  </a:lnTo>
                  <a:lnTo>
                    <a:pt x="340" y="1397"/>
                  </a:lnTo>
                  <a:lnTo>
                    <a:pt x="312" y="1453"/>
                  </a:lnTo>
                  <a:lnTo>
                    <a:pt x="234" y="1446"/>
                  </a:lnTo>
                  <a:lnTo>
                    <a:pt x="184" y="1460"/>
                  </a:lnTo>
                  <a:lnTo>
                    <a:pt x="149" y="1439"/>
                  </a:lnTo>
                  <a:lnTo>
                    <a:pt x="128" y="1382"/>
                  </a:lnTo>
                  <a:lnTo>
                    <a:pt x="142" y="1326"/>
                  </a:lnTo>
                  <a:lnTo>
                    <a:pt x="114" y="1248"/>
                  </a:lnTo>
                  <a:lnTo>
                    <a:pt x="106" y="1234"/>
                  </a:lnTo>
                  <a:lnTo>
                    <a:pt x="43" y="1184"/>
                  </a:lnTo>
                  <a:lnTo>
                    <a:pt x="21" y="1184"/>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a:solidFill>
                  <a:srgbClr val="1A1A70"/>
                </a:solidFill>
              </a:endParaRPr>
            </a:p>
          </p:txBody>
        </p:sp>
        <p:sp>
          <p:nvSpPr>
            <p:cNvPr id="14350" name="Freeform 2"/>
            <p:cNvSpPr>
              <a:spLocks/>
            </p:cNvSpPr>
            <p:nvPr/>
          </p:nvSpPr>
          <p:spPr bwMode="gray">
            <a:xfrm>
              <a:off x="4014664" y="3236698"/>
              <a:ext cx="330200" cy="174625"/>
            </a:xfrm>
            <a:custGeom>
              <a:avLst/>
              <a:gdLst>
                <a:gd name="T0" fmla="*/ 0 w 204"/>
                <a:gd name="T1" fmla="*/ 2147483647 h 108"/>
                <a:gd name="T2" fmla="*/ 2147483647 w 204"/>
                <a:gd name="T3" fmla="*/ 2147483647 h 108"/>
                <a:gd name="T4" fmla="*/ 2147483647 w 204"/>
                <a:gd name="T5" fmla="*/ 2147483647 h 108"/>
                <a:gd name="T6" fmla="*/ 2147483647 w 204"/>
                <a:gd name="T7" fmla="*/ 2147483647 h 108"/>
                <a:gd name="T8" fmla="*/ 2147483647 w 204"/>
                <a:gd name="T9" fmla="*/ 0 h 108"/>
                <a:gd name="T10" fmla="*/ 2147483647 w 204"/>
                <a:gd name="T11" fmla="*/ 2147483647 h 108"/>
                <a:gd name="T12" fmla="*/ 2147483647 w 204"/>
                <a:gd name="T13" fmla="*/ 2147483647 h 108"/>
                <a:gd name="T14" fmla="*/ 2147483647 w 204"/>
                <a:gd name="T15" fmla="*/ 2147483647 h 108"/>
                <a:gd name="T16" fmla="*/ 2147483647 w 204"/>
                <a:gd name="T17" fmla="*/ 2147483647 h 108"/>
                <a:gd name="T18" fmla="*/ 2147483647 w 204"/>
                <a:gd name="T19" fmla="*/ 2147483647 h 108"/>
                <a:gd name="T20" fmla="*/ 2147483647 w 204"/>
                <a:gd name="T21" fmla="*/ 2147483647 h 108"/>
                <a:gd name="T22" fmla="*/ 2147483647 w 204"/>
                <a:gd name="T23" fmla="*/ 2147483647 h 108"/>
                <a:gd name="T24" fmla="*/ 2147483647 w 204"/>
                <a:gd name="T25" fmla="*/ 2147483647 h 108"/>
                <a:gd name="T26" fmla="*/ 2147483647 w 204"/>
                <a:gd name="T27" fmla="*/ 2147483647 h 108"/>
                <a:gd name="T28" fmla="*/ 2147483647 w 204"/>
                <a:gd name="T29" fmla="*/ 2147483647 h 108"/>
                <a:gd name="T30" fmla="*/ 2147483647 w 204"/>
                <a:gd name="T31" fmla="*/ 2147483647 h 108"/>
                <a:gd name="T32" fmla="*/ 2147483647 w 204"/>
                <a:gd name="T33" fmla="*/ 2147483647 h 108"/>
                <a:gd name="T34" fmla="*/ 2147483647 w 204"/>
                <a:gd name="T35" fmla="*/ 2147483647 h 108"/>
                <a:gd name="T36" fmla="*/ 2147483647 w 204"/>
                <a:gd name="T37" fmla="*/ 2147483647 h 108"/>
                <a:gd name="T38" fmla="*/ 2147483647 w 204"/>
                <a:gd name="T39" fmla="*/ 2147483647 h 108"/>
                <a:gd name="T40" fmla="*/ 2147483647 w 204"/>
                <a:gd name="T41" fmla="*/ 2147483647 h 108"/>
                <a:gd name="T42" fmla="*/ 2147483647 w 204"/>
                <a:gd name="T43" fmla="*/ 2147483647 h 108"/>
                <a:gd name="T44" fmla="*/ 0 w 204"/>
                <a:gd name="T45" fmla="*/ 2147483647 h 1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08"/>
                <a:gd name="T71" fmla="*/ 204 w 204"/>
                <a:gd name="T72" fmla="*/ 108 h 1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08">
                  <a:moveTo>
                    <a:pt x="0" y="85"/>
                  </a:moveTo>
                  <a:lnTo>
                    <a:pt x="2" y="19"/>
                  </a:lnTo>
                  <a:lnTo>
                    <a:pt x="54" y="10"/>
                  </a:lnTo>
                  <a:lnTo>
                    <a:pt x="93" y="1"/>
                  </a:lnTo>
                  <a:lnTo>
                    <a:pt x="105" y="0"/>
                  </a:lnTo>
                  <a:lnTo>
                    <a:pt x="149" y="31"/>
                  </a:lnTo>
                  <a:lnTo>
                    <a:pt x="153" y="16"/>
                  </a:lnTo>
                  <a:lnTo>
                    <a:pt x="159" y="25"/>
                  </a:lnTo>
                  <a:lnTo>
                    <a:pt x="182" y="4"/>
                  </a:lnTo>
                  <a:lnTo>
                    <a:pt x="204" y="72"/>
                  </a:lnTo>
                  <a:lnTo>
                    <a:pt x="204" y="105"/>
                  </a:lnTo>
                  <a:lnTo>
                    <a:pt x="176" y="103"/>
                  </a:lnTo>
                  <a:lnTo>
                    <a:pt x="165" y="84"/>
                  </a:lnTo>
                  <a:lnTo>
                    <a:pt x="138" y="91"/>
                  </a:lnTo>
                  <a:lnTo>
                    <a:pt x="132" y="84"/>
                  </a:lnTo>
                  <a:lnTo>
                    <a:pt x="119" y="91"/>
                  </a:lnTo>
                  <a:lnTo>
                    <a:pt x="110" y="78"/>
                  </a:lnTo>
                  <a:lnTo>
                    <a:pt x="93" y="108"/>
                  </a:lnTo>
                  <a:lnTo>
                    <a:pt x="81" y="99"/>
                  </a:lnTo>
                  <a:lnTo>
                    <a:pt x="48" y="93"/>
                  </a:lnTo>
                  <a:lnTo>
                    <a:pt x="27" y="90"/>
                  </a:lnTo>
                  <a:lnTo>
                    <a:pt x="14" y="84"/>
                  </a:lnTo>
                  <a:lnTo>
                    <a:pt x="0" y="85"/>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51" name="Freeform 3"/>
            <p:cNvSpPr>
              <a:spLocks/>
            </p:cNvSpPr>
            <p:nvPr/>
          </p:nvSpPr>
          <p:spPr bwMode="gray">
            <a:xfrm>
              <a:off x="5606927" y="2447711"/>
              <a:ext cx="1074737" cy="1236662"/>
            </a:xfrm>
            <a:custGeom>
              <a:avLst/>
              <a:gdLst>
                <a:gd name="T0" fmla="*/ 2147483647 w 793"/>
                <a:gd name="T1" fmla="*/ 2147483647 h 914"/>
                <a:gd name="T2" fmla="*/ 2147483647 w 793"/>
                <a:gd name="T3" fmla="*/ 2147483647 h 914"/>
                <a:gd name="T4" fmla="*/ 2147483647 w 793"/>
                <a:gd name="T5" fmla="*/ 2147483647 h 914"/>
                <a:gd name="T6" fmla="*/ 2147483647 w 793"/>
                <a:gd name="T7" fmla="*/ 2147483647 h 914"/>
                <a:gd name="T8" fmla="*/ 2147483647 w 793"/>
                <a:gd name="T9" fmla="*/ 2147483647 h 914"/>
                <a:gd name="T10" fmla="*/ 2147483647 w 793"/>
                <a:gd name="T11" fmla="*/ 2147483647 h 914"/>
                <a:gd name="T12" fmla="*/ 2147483647 w 793"/>
                <a:gd name="T13" fmla="*/ 2147483647 h 914"/>
                <a:gd name="T14" fmla="*/ 0 w 793"/>
                <a:gd name="T15" fmla="*/ 2147483647 h 914"/>
                <a:gd name="T16" fmla="*/ 2147483647 w 793"/>
                <a:gd name="T17" fmla="*/ 2147483647 h 914"/>
                <a:gd name="T18" fmla="*/ 2147483647 w 793"/>
                <a:gd name="T19" fmla="*/ 2147483647 h 914"/>
                <a:gd name="T20" fmla="*/ 2147483647 w 793"/>
                <a:gd name="T21" fmla="*/ 2147483647 h 914"/>
                <a:gd name="T22" fmla="*/ 2147483647 w 793"/>
                <a:gd name="T23" fmla="*/ 2147483647 h 914"/>
                <a:gd name="T24" fmla="*/ 2147483647 w 793"/>
                <a:gd name="T25" fmla="*/ 2147483647 h 914"/>
                <a:gd name="T26" fmla="*/ 2147483647 w 793"/>
                <a:gd name="T27" fmla="*/ 2147483647 h 914"/>
                <a:gd name="T28" fmla="*/ 2147483647 w 793"/>
                <a:gd name="T29" fmla="*/ 2147483647 h 914"/>
                <a:gd name="T30" fmla="*/ 2147483647 w 793"/>
                <a:gd name="T31" fmla="*/ 2147483647 h 914"/>
                <a:gd name="T32" fmla="*/ 2147483647 w 793"/>
                <a:gd name="T33" fmla="*/ 2147483647 h 914"/>
                <a:gd name="T34" fmla="*/ 2147483647 w 793"/>
                <a:gd name="T35" fmla="*/ 2147483647 h 914"/>
                <a:gd name="T36" fmla="*/ 2147483647 w 793"/>
                <a:gd name="T37" fmla="*/ 2147483647 h 914"/>
                <a:gd name="T38" fmla="*/ 2147483647 w 793"/>
                <a:gd name="T39" fmla="*/ 2147483647 h 914"/>
                <a:gd name="T40" fmla="*/ 2147483647 w 793"/>
                <a:gd name="T41" fmla="*/ 2147483647 h 914"/>
                <a:gd name="T42" fmla="*/ 2147483647 w 793"/>
                <a:gd name="T43" fmla="*/ 2147483647 h 914"/>
                <a:gd name="T44" fmla="*/ 2147483647 w 793"/>
                <a:gd name="T45" fmla="*/ 2147483647 h 914"/>
                <a:gd name="T46" fmla="*/ 2147483647 w 793"/>
                <a:gd name="T47" fmla="*/ 2147483647 h 914"/>
                <a:gd name="T48" fmla="*/ 2147483647 w 793"/>
                <a:gd name="T49" fmla="*/ 2147483647 h 914"/>
                <a:gd name="T50" fmla="*/ 2147483647 w 793"/>
                <a:gd name="T51" fmla="*/ 0 h 914"/>
                <a:gd name="T52" fmla="*/ 2147483647 w 793"/>
                <a:gd name="T53" fmla="*/ 2147483647 h 914"/>
                <a:gd name="T54" fmla="*/ 2147483647 w 793"/>
                <a:gd name="T55" fmla="*/ 2147483647 h 914"/>
                <a:gd name="T56" fmla="*/ 2147483647 w 793"/>
                <a:gd name="T57" fmla="*/ 2147483647 h 914"/>
                <a:gd name="T58" fmla="*/ 2147483647 w 793"/>
                <a:gd name="T59" fmla="*/ 2147483647 h 914"/>
                <a:gd name="T60" fmla="*/ 2147483647 w 793"/>
                <a:gd name="T61" fmla="*/ 2147483647 h 914"/>
                <a:gd name="T62" fmla="*/ 2147483647 w 793"/>
                <a:gd name="T63" fmla="*/ 2147483647 h 914"/>
                <a:gd name="T64" fmla="*/ 2147483647 w 793"/>
                <a:gd name="T65" fmla="*/ 2147483647 h 914"/>
                <a:gd name="T66" fmla="*/ 2147483647 w 793"/>
                <a:gd name="T67" fmla="*/ 2147483647 h 914"/>
                <a:gd name="T68" fmla="*/ 2147483647 w 793"/>
                <a:gd name="T69" fmla="*/ 2147483647 h 914"/>
                <a:gd name="T70" fmla="*/ 2147483647 w 793"/>
                <a:gd name="T71" fmla="*/ 2147483647 h 914"/>
                <a:gd name="T72" fmla="*/ 2147483647 w 793"/>
                <a:gd name="T73" fmla="*/ 2147483647 h 914"/>
                <a:gd name="T74" fmla="*/ 2147483647 w 793"/>
                <a:gd name="T75" fmla="*/ 2147483647 h 914"/>
                <a:gd name="T76" fmla="*/ 2147483647 w 793"/>
                <a:gd name="T77" fmla="*/ 2147483647 h 914"/>
                <a:gd name="T78" fmla="*/ 2147483647 w 793"/>
                <a:gd name="T79" fmla="*/ 2147483647 h 914"/>
                <a:gd name="T80" fmla="*/ 2147483647 w 793"/>
                <a:gd name="T81" fmla="*/ 2147483647 h 914"/>
                <a:gd name="T82" fmla="*/ 2147483647 w 793"/>
                <a:gd name="T83" fmla="*/ 2147483647 h 914"/>
                <a:gd name="T84" fmla="*/ 2147483647 w 793"/>
                <a:gd name="T85" fmla="*/ 2147483647 h 914"/>
                <a:gd name="T86" fmla="*/ 2147483647 w 793"/>
                <a:gd name="T87" fmla="*/ 2147483647 h 914"/>
                <a:gd name="T88" fmla="*/ 2147483647 w 793"/>
                <a:gd name="T89" fmla="*/ 2147483647 h 914"/>
                <a:gd name="T90" fmla="*/ 2147483647 w 793"/>
                <a:gd name="T91" fmla="*/ 2147483647 h 914"/>
                <a:gd name="T92" fmla="*/ 2147483647 w 793"/>
                <a:gd name="T93" fmla="*/ 2147483647 h 914"/>
                <a:gd name="T94" fmla="*/ 2147483647 w 793"/>
                <a:gd name="T95" fmla="*/ 2147483647 h 914"/>
                <a:gd name="T96" fmla="*/ 2147483647 w 793"/>
                <a:gd name="T97" fmla="*/ 2147483647 h 914"/>
                <a:gd name="T98" fmla="*/ 2147483647 w 793"/>
                <a:gd name="T99" fmla="*/ 2147483647 h 914"/>
                <a:gd name="T100" fmla="*/ 2147483647 w 793"/>
                <a:gd name="T101" fmla="*/ 2147483647 h 914"/>
                <a:gd name="T102" fmla="*/ 2147483647 w 793"/>
                <a:gd name="T103" fmla="*/ 2147483647 h 914"/>
                <a:gd name="T104" fmla="*/ 2147483647 w 793"/>
                <a:gd name="T105" fmla="*/ 2147483647 h 914"/>
                <a:gd name="T106" fmla="*/ 2147483647 w 793"/>
                <a:gd name="T107" fmla="*/ 2147483647 h 914"/>
                <a:gd name="T108" fmla="*/ 2147483647 w 793"/>
                <a:gd name="T109" fmla="*/ 2147483647 h 914"/>
                <a:gd name="T110" fmla="*/ 2147483647 w 793"/>
                <a:gd name="T111" fmla="*/ 2147483647 h 9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93"/>
                <a:gd name="T169" fmla="*/ 0 h 914"/>
                <a:gd name="T170" fmla="*/ 793 w 793"/>
                <a:gd name="T171" fmla="*/ 914 h 9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93" h="914">
                  <a:moveTo>
                    <a:pt x="156" y="815"/>
                  </a:moveTo>
                  <a:lnTo>
                    <a:pt x="141" y="701"/>
                  </a:lnTo>
                  <a:lnTo>
                    <a:pt x="99" y="694"/>
                  </a:lnTo>
                  <a:lnTo>
                    <a:pt x="78" y="673"/>
                  </a:lnTo>
                  <a:lnTo>
                    <a:pt x="28" y="645"/>
                  </a:lnTo>
                  <a:lnTo>
                    <a:pt x="28" y="623"/>
                  </a:lnTo>
                  <a:lnTo>
                    <a:pt x="21" y="574"/>
                  </a:lnTo>
                  <a:lnTo>
                    <a:pt x="0" y="538"/>
                  </a:lnTo>
                  <a:lnTo>
                    <a:pt x="21" y="496"/>
                  </a:lnTo>
                  <a:lnTo>
                    <a:pt x="49" y="503"/>
                  </a:lnTo>
                  <a:lnTo>
                    <a:pt x="92" y="503"/>
                  </a:lnTo>
                  <a:lnTo>
                    <a:pt x="127" y="482"/>
                  </a:lnTo>
                  <a:lnTo>
                    <a:pt x="177" y="468"/>
                  </a:lnTo>
                  <a:lnTo>
                    <a:pt x="198" y="496"/>
                  </a:lnTo>
                  <a:lnTo>
                    <a:pt x="283" y="446"/>
                  </a:lnTo>
                  <a:lnTo>
                    <a:pt x="283" y="439"/>
                  </a:lnTo>
                  <a:lnTo>
                    <a:pt x="311" y="439"/>
                  </a:lnTo>
                  <a:lnTo>
                    <a:pt x="375" y="347"/>
                  </a:lnTo>
                  <a:lnTo>
                    <a:pt x="404" y="340"/>
                  </a:lnTo>
                  <a:lnTo>
                    <a:pt x="432" y="319"/>
                  </a:lnTo>
                  <a:lnTo>
                    <a:pt x="439" y="297"/>
                  </a:lnTo>
                  <a:lnTo>
                    <a:pt x="446" y="241"/>
                  </a:lnTo>
                  <a:lnTo>
                    <a:pt x="474" y="170"/>
                  </a:lnTo>
                  <a:lnTo>
                    <a:pt x="446" y="163"/>
                  </a:lnTo>
                  <a:lnTo>
                    <a:pt x="446" y="106"/>
                  </a:lnTo>
                  <a:lnTo>
                    <a:pt x="609" y="0"/>
                  </a:lnTo>
                  <a:lnTo>
                    <a:pt x="616" y="35"/>
                  </a:lnTo>
                  <a:lnTo>
                    <a:pt x="602" y="156"/>
                  </a:lnTo>
                  <a:lnTo>
                    <a:pt x="588" y="177"/>
                  </a:lnTo>
                  <a:lnTo>
                    <a:pt x="574" y="191"/>
                  </a:lnTo>
                  <a:lnTo>
                    <a:pt x="574" y="290"/>
                  </a:lnTo>
                  <a:lnTo>
                    <a:pt x="531" y="305"/>
                  </a:lnTo>
                  <a:lnTo>
                    <a:pt x="581" y="326"/>
                  </a:lnTo>
                  <a:lnTo>
                    <a:pt x="630" y="382"/>
                  </a:lnTo>
                  <a:lnTo>
                    <a:pt x="687" y="382"/>
                  </a:lnTo>
                  <a:lnTo>
                    <a:pt x="722" y="368"/>
                  </a:lnTo>
                  <a:lnTo>
                    <a:pt x="772" y="397"/>
                  </a:lnTo>
                  <a:lnTo>
                    <a:pt x="765" y="460"/>
                  </a:lnTo>
                  <a:lnTo>
                    <a:pt x="765" y="482"/>
                  </a:lnTo>
                  <a:lnTo>
                    <a:pt x="793" y="510"/>
                  </a:lnTo>
                  <a:lnTo>
                    <a:pt x="765" y="560"/>
                  </a:lnTo>
                  <a:lnTo>
                    <a:pt x="758" y="574"/>
                  </a:lnTo>
                  <a:lnTo>
                    <a:pt x="730" y="602"/>
                  </a:lnTo>
                  <a:lnTo>
                    <a:pt x="722" y="631"/>
                  </a:lnTo>
                  <a:lnTo>
                    <a:pt x="673" y="673"/>
                  </a:lnTo>
                  <a:lnTo>
                    <a:pt x="602" y="772"/>
                  </a:lnTo>
                  <a:lnTo>
                    <a:pt x="595" y="794"/>
                  </a:lnTo>
                  <a:lnTo>
                    <a:pt x="552" y="914"/>
                  </a:lnTo>
                  <a:lnTo>
                    <a:pt x="460" y="864"/>
                  </a:lnTo>
                  <a:lnTo>
                    <a:pt x="389" y="808"/>
                  </a:lnTo>
                  <a:lnTo>
                    <a:pt x="347" y="794"/>
                  </a:lnTo>
                  <a:lnTo>
                    <a:pt x="326" y="801"/>
                  </a:lnTo>
                  <a:lnTo>
                    <a:pt x="283" y="822"/>
                  </a:lnTo>
                  <a:lnTo>
                    <a:pt x="212" y="843"/>
                  </a:lnTo>
                  <a:lnTo>
                    <a:pt x="177" y="836"/>
                  </a:lnTo>
                  <a:lnTo>
                    <a:pt x="156" y="815"/>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59" name="Freeform 13"/>
            <p:cNvSpPr>
              <a:spLocks/>
            </p:cNvSpPr>
            <p:nvPr/>
          </p:nvSpPr>
          <p:spPr bwMode="gray">
            <a:xfrm>
              <a:off x="4167064" y="2477873"/>
              <a:ext cx="738188" cy="795338"/>
            </a:xfrm>
            <a:custGeom>
              <a:avLst/>
              <a:gdLst>
                <a:gd name="T0" fmla="*/ 0 w 545"/>
                <a:gd name="T1" fmla="*/ 2147483647 h 588"/>
                <a:gd name="T2" fmla="*/ 2147483647 w 545"/>
                <a:gd name="T3" fmla="*/ 2147483647 h 588"/>
                <a:gd name="T4" fmla="*/ 2147483647 w 545"/>
                <a:gd name="T5" fmla="*/ 2147483647 h 588"/>
                <a:gd name="T6" fmla="*/ 2147483647 w 545"/>
                <a:gd name="T7" fmla="*/ 2147483647 h 588"/>
                <a:gd name="T8" fmla="*/ 2147483647 w 545"/>
                <a:gd name="T9" fmla="*/ 2147483647 h 588"/>
                <a:gd name="T10" fmla="*/ 2147483647 w 545"/>
                <a:gd name="T11" fmla="*/ 2147483647 h 588"/>
                <a:gd name="T12" fmla="*/ 2147483647 w 545"/>
                <a:gd name="T13" fmla="*/ 2147483647 h 588"/>
                <a:gd name="T14" fmla="*/ 2147483647 w 545"/>
                <a:gd name="T15" fmla="*/ 0 h 588"/>
                <a:gd name="T16" fmla="*/ 2147483647 w 545"/>
                <a:gd name="T17" fmla="*/ 2147483647 h 588"/>
                <a:gd name="T18" fmla="*/ 2147483647 w 545"/>
                <a:gd name="T19" fmla="*/ 2147483647 h 588"/>
                <a:gd name="T20" fmla="*/ 2147483647 w 545"/>
                <a:gd name="T21" fmla="*/ 2147483647 h 588"/>
                <a:gd name="T22" fmla="*/ 2147483647 w 545"/>
                <a:gd name="T23" fmla="*/ 2147483647 h 588"/>
                <a:gd name="T24" fmla="*/ 2147483647 w 545"/>
                <a:gd name="T25" fmla="*/ 2147483647 h 588"/>
                <a:gd name="T26" fmla="*/ 2147483647 w 545"/>
                <a:gd name="T27" fmla="*/ 2147483647 h 588"/>
                <a:gd name="T28" fmla="*/ 2147483647 w 545"/>
                <a:gd name="T29" fmla="*/ 2147483647 h 588"/>
                <a:gd name="T30" fmla="*/ 2147483647 w 545"/>
                <a:gd name="T31" fmla="*/ 2147483647 h 588"/>
                <a:gd name="T32" fmla="*/ 2147483647 w 545"/>
                <a:gd name="T33" fmla="*/ 2147483647 h 588"/>
                <a:gd name="T34" fmla="*/ 2147483647 w 545"/>
                <a:gd name="T35" fmla="*/ 2147483647 h 588"/>
                <a:gd name="T36" fmla="*/ 2147483647 w 545"/>
                <a:gd name="T37" fmla="*/ 2147483647 h 588"/>
                <a:gd name="T38" fmla="*/ 2147483647 w 545"/>
                <a:gd name="T39" fmla="*/ 2147483647 h 588"/>
                <a:gd name="T40" fmla="*/ 2147483647 w 545"/>
                <a:gd name="T41" fmla="*/ 2147483647 h 588"/>
                <a:gd name="T42" fmla="*/ 2147483647 w 545"/>
                <a:gd name="T43" fmla="*/ 2147483647 h 588"/>
                <a:gd name="T44" fmla="*/ 2147483647 w 545"/>
                <a:gd name="T45" fmla="*/ 2147483647 h 588"/>
                <a:gd name="T46" fmla="*/ 2147483647 w 545"/>
                <a:gd name="T47" fmla="*/ 2147483647 h 588"/>
                <a:gd name="T48" fmla="*/ 2147483647 w 545"/>
                <a:gd name="T49" fmla="*/ 2147483647 h 588"/>
                <a:gd name="T50" fmla="*/ 2147483647 w 545"/>
                <a:gd name="T51" fmla="*/ 2147483647 h 588"/>
                <a:gd name="T52" fmla="*/ 2147483647 w 545"/>
                <a:gd name="T53" fmla="*/ 2147483647 h 588"/>
                <a:gd name="T54" fmla="*/ 2147483647 w 545"/>
                <a:gd name="T55" fmla="*/ 2147483647 h 588"/>
                <a:gd name="T56" fmla="*/ 2147483647 w 545"/>
                <a:gd name="T57" fmla="*/ 2147483647 h 588"/>
                <a:gd name="T58" fmla="*/ 2147483647 w 545"/>
                <a:gd name="T59" fmla="*/ 2147483647 h 588"/>
                <a:gd name="T60" fmla="*/ 2147483647 w 545"/>
                <a:gd name="T61" fmla="*/ 2147483647 h 588"/>
                <a:gd name="T62" fmla="*/ 2147483647 w 545"/>
                <a:gd name="T63" fmla="*/ 2147483647 h 588"/>
                <a:gd name="T64" fmla="*/ 2147483647 w 545"/>
                <a:gd name="T65" fmla="*/ 2147483647 h 588"/>
                <a:gd name="T66" fmla="*/ 2147483647 w 545"/>
                <a:gd name="T67" fmla="*/ 2147483647 h 588"/>
                <a:gd name="T68" fmla="*/ 2147483647 w 545"/>
                <a:gd name="T69" fmla="*/ 2147483647 h 588"/>
                <a:gd name="T70" fmla="*/ 2147483647 w 545"/>
                <a:gd name="T71" fmla="*/ 2147483647 h 588"/>
                <a:gd name="T72" fmla="*/ 2147483647 w 545"/>
                <a:gd name="T73" fmla="*/ 2147483647 h 588"/>
                <a:gd name="T74" fmla="*/ 2147483647 w 545"/>
                <a:gd name="T75" fmla="*/ 2147483647 h 588"/>
                <a:gd name="T76" fmla="*/ 2147483647 w 545"/>
                <a:gd name="T77" fmla="*/ 2147483647 h 588"/>
                <a:gd name="T78" fmla="*/ 2147483647 w 545"/>
                <a:gd name="T79" fmla="*/ 2147483647 h 588"/>
                <a:gd name="T80" fmla="*/ 2147483647 w 545"/>
                <a:gd name="T81" fmla="*/ 2147483647 h 588"/>
                <a:gd name="T82" fmla="*/ 2147483647 w 545"/>
                <a:gd name="T83" fmla="*/ 2147483647 h 588"/>
                <a:gd name="T84" fmla="*/ 2147483647 w 545"/>
                <a:gd name="T85" fmla="*/ 2147483647 h 588"/>
                <a:gd name="T86" fmla="*/ 2147483647 w 545"/>
                <a:gd name="T87" fmla="*/ 2147483647 h 588"/>
                <a:gd name="T88" fmla="*/ 2147483647 w 545"/>
                <a:gd name="T89" fmla="*/ 2147483647 h 588"/>
                <a:gd name="T90" fmla="*/ 2147483647 w 545"/>
                <a:gd name="T91" fmla="*/ 2147483647 h 588"/>
                <a:gd name="T92" fmla="*/ 2147483647 w 545"/>
                <a:gd name="T93" fmla="*/ 2147483647 h 588"/>
                <a:gd name="T94" fmla="*/ 2147483647 w 545"/>
                <a:gd name="T95" fmla="*/ 2147483647 h 588"/>
                <a:gd name="T96" fmla="*/ 0 w 545"/>
                <a:gd name="T97" fmla="*/ 2147483647 h 5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5"/>
                <a:gd name="T148" fmla="*/ 0 h 588"/>
                <a:gd name="T149" fmla="*/ 545 w 545"/>
                <a:gd name="T150" fmla="*/ 588 h 5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5" h="588">
                  <a:moveTo>
                    <a:pt x="0" y="99"/>
                  </a:moveTo>
                  <a:lnTo>
                    <a:pt x="21" y="99"/>
                  </a:lnTo>
                  <a:lnTo>
                    <a:pt x="71" y="50"/>
                  </a:lnTo>
                  <a:lnTo>
                    <a:pt x="64" y="21"/>
                  </a:lnTo>
                  <a:lnTo>
                    <a:pt x="170" y="21"/>
                  </a:lnTo>
                  <a:lnTo>
                    <a:pt x="212" y="28"/>
                  </a:lnTo>
                  <a:lnTo>
                    <a:pt x="283" y="14"/>
                  </a:lnTo>
                  <a:lnTo>
                    <a:pt x="304" y="0"/>
                  </a:lnTo>
                  <a:lnTo>
                    <a:pt x="304" y="43"/>
                  </a:lnTo>
                  <a:lnTo>
                    <a:pt x="319" y="57"/>
                  </a:lnTo>
                  <a:lnTo>
                    <a:pt x="347" y="128"/>
                  </a:lnTo>
                  <a:lnTo>
                    <a:pt x="368" y="156"/>
                  </a:lnTo>
                  <a:lnTo>
                    <a:pt x="382" y="191"/>
                  </a:lnTo>
                  <a:lnTo>
                    <a:pt x="482" y="213"/>
                  </a:lnTo>
                  <a:lnTo>
                    <a:pt x="538" y="276"/>
                  </a:lnTo>
                  <a:lnTo>
                    <a:pt x="545" y="312"/>
                  </a:lnTo>
                  <a:lnTo>
                    <a:pt x="538" y="326"/>
                  </a:lnTo>
                  <a:lnTo>
                    <a:pt x="538" y="411"/>
                  </a:lnTo>
                  <a:lnTo>
                    <a:pt x="453" y="397"/>
                  </a:lnTo>
                  <a:lnTo>
                    <a:pt x="432" y="376"/>
                  </a:lnTo>
                  <a:lnTo>
                    <a:pt x="397" y="404"/>
                  </a:lnTo>
                  <a:lnTo>
                    <a:pt x="347" y="454"/>
                  </a:lnTo>
                  <a:lnTo>
                    <a:pt x="312" y="447"/>
                  </a:lnTo>
                  <a:lnTo>
                    <a:pt x="290" y="454"/>
                  </a:lnTo>
                  <a:lnTo>
                    <a:pt x="262" y="461"/>
                  </a:lnTo>
                  <a:lnTo>
                    <a:pt x="241" y="447"/>
                  </a:lnTo>
                  <a:lnTo>
                    <a:pt x="198" y="482"/>
                  </a:lnTo>
                  <a:lnTo>
                    <a:pt x="163" y="482"/>
                  </a:lnTo>
                  <a:lnTo>
                    <a:pt x="134" y="510"/>
                  </a:lnTo>
                  <a:lnTo>
                    <a:pt x="134" y="567"/>
                  </a:lnTo>
                  <a:lnTo>
                    <a:pt x="113" y="567"/>
                  </a:lnTo>
                  <a:lnTo>
                    <a:pt x="99" y="567"/>
                  </a:lnTo>
                  <a:lnTo>
                    <a:pt x="78" y="588"/>
                  </a:lnTo>
                  <a:lnTo>
                    <a:pt x="71" y="574"/>
                  </a:lnTo>
                  <a:lnTo>
                    <a:pt x="78" y="524"/>
                  </a:lnTo>
                  <a:lnTo>
                    <a:pt x="49" y="496"/>
                  </a:lnTo>
                  <a:lnTo>
                    <a:pt x="21" y="475"/>
                  </a:lnTo>
                  <a:lnTo>
                    <a:pt x="21" y="439"/>
                  </a:lnTo>
                  <a:lnTo>
                    <a:pt x="64" y="418"/>
                  </a:lnTo>
                  <a:lnTo>
                    <a:pt x="85" y="411"/>
                  </a:lnTo>
                  <a:lnTo>
                    <a:pt x="113" y="312"/>
                  </a:lnTo>
                  <a:lnTo>
                    <a:pt x="163" y="326"/>
                  </a:lnTo>
                  <a:lnTo>
                    <a:pt x="156" y="284"/>
                  </a:lnTo>
                  <a:lnTo>
                    <a:pt x="149" y="262"/>
                  </a:lnTo>
                  <a:lnTo>
                    <a:pt x="85" y="227"/>
                  </a:lnTo>
                  <a:lnTo>
                    <a:pt x="99" y="184"/>
                  </a:lnTo>
                  <a:lnTo>
                    <a:pt x="85" y="156"/>
                  </a:lnTo>
                  <a:lnTo>
                    <a:pt x="64" y="163"/>
                  </a:lnTo>
                  <a:lnTo>
                    <a:pt x="0" y="99"/>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3133" name="Freeform 24"/>
            <p:cNvSpPr>
              <a:spLocks/>
            </p:cNvSpPr>
            <p:nvPr/>
          </p:nvSpPr>
          <p:spPr bwMode="gray">
            <a:xfrm>
              <a:off x="4838577" y="2822361"/>
              <a:ext cx="981075" cy="939800"/>
            </a:xfrm>
            <a:custGeom>
              <a:avLst/>
              <a:gdLst>
                <a:gd name="T0" fmla="*/ 133 w 723"/>
                <a:gd name="T1" fmla="*/ 465 h 695"/>
                <a:gd name="T2" fmla="*/ 139 w 723"/>
                <a:gd name="T3" fmla="*/ 453 h 695"/>
                <a:gd name="T4" fmla="*/ 121 w 723"/>
                <a:gd name="T5" fmla="*/ 441 h 695"/>
                <a:gd name="T6" fmla="*/ 133 w 723"/>
                <a:gd name="T7" fmla="*/ 411 h 695"/>
                <a:gd name="T8" fmla="*/ 127 w 723"/>
                <a:gd name="T9" fmla="*/ 393 h 695"/>
                <a:gd name="T10" fmla="*/ 109 w 723"/>
                <a:gd name="T11" fmla="*/ 399 h 695"/>
                <a:gd name="T12" fmla="*/ 109 w 723"/>
                <a:gd name="T13" fmla="*/ 387 h 695"/>
                <a:gd name="T14" fmla="*/ 85 w 723"/>
                <a:gd name="T15" fmla="*/ 362 h 695"/>
                <a:gd name="T16" fmla="*/ 61 w 723"/>
                <a:gd name="T17" fmla="*/ 356 h 695"/>
                <a:gd name="T18" fmla="*/ 55 w 723"/>
                <a:gd name="T19" fmla="*/ 314 h 695"/>
                <a:gd name="T20" fmla="*/ 61 w 723"/>
                <a:gd name="T21" fmla="*/ 284 h 695"/>
                <a:gd name="T22" fmla="*/ 42 w 723"/>
                <a:gd name="T23" fmla="*/ 254 h 695"/>
                <a:gd name="T24" fmla="*/ 24 w 723"/>
                <a:gd name="T25" fmla="*/ 242 h 695"/>
                <a:gd name="T26" fmla="*/ 0 w 723"/>
                <a:gd name="T27" fmla="*/ 187 h 695"/>
                <a:gd name="T28" fmla="*/ 36 w 723"/>
                <a:gd name="T29" fmla="*/ 133 h 695"/>
                <a:gd name="T30" fmla="*/ 36 w 723"/>
                <a:gd name="T31" fmla="*/ 60 h 695"/>
                <a:gd name="T32" fmla="*/ 42 w 723"/>
                <a:gd name="T33" fmla="*/ 49 h 695"/>
                <a:gd name="T34" fmla="*/ 97 w 723"/>
                <a:gd name="T35" fmla="*/ 60 h 695"/>
                <a:gd name="T36" fmla="*/ 103 w 723"/>
                <a:gd name="T37" fmla="*/ 66 h 695"/>
                <a:gd name="T38" fmla="*/ 163 w 723"/>
                <a:gd name="T39" fmla="*/ 66 h 695"/>
                <a:gd name="T40" fmla="*/ 169 w 723"/>
                <a:gd name="T41" fmla="*/ 78 h 695"/>
                <a:gd name="T42" fmla="*/ 194 w 723"/>
                <a:gd name="T43" fmla="*/ 72 h 695"/>
                <a:gd name="T44" fmla="*/ 206 w 723"/>
                <a:gd name="T45" fmla="*/ 55 h 695"/>
                <a:gd name="T46" fmla="*/ 254 w 723"/>
                <a:gd name="T47" fmla="*/ 55 h 695"/>
                <a:gd name="T48" fmla="*/ 279 w 723"/>
                <a:gd name="T49" fmla="*/ 55 h 695"/>
                <a:gd name="T50" fmla="*/ 279 w 723"/>
                <a:gd name="T51" fmla="*/ 66 h 695"/>
                <a:gd name="T52" fmla="*/ 333 w 723"/>
                <a:gd name="T53" fmla="*/ 66 h 695"/>
                <a:gd name="T54" fmla="*/ 393 w 723"/>
                <a:gd name="T55" fmla="*/ 78 h 695"/>
                <a:gd name="T56" fmla="*/ 375 w 723"/>
                <a:gd name="T57" fmla="*/ 18 h 695"/>
                <a:gd name="T58" fmla="*/ 430 w 723"/>
                <a:gd name="T59" fmla="*/ 0 h 695"/>
                <a:gd name="T60" fmla="*/ 442 w 723"/>
                <a:gd name="T61" fmla="*/ 18 h 695"/>
                <a:gd name="T62" fmla="*/ 442 w 723"/>
                <a:gd name="T63" fmla="*/ 37 h 695"/>
                <a:gd name="T64" fmla="*/ 472 w 723"/>
                <a:gd name="T65" fmla="*/ 72 h 695"/>
                <a:gd name="T66" fmla="*/ 491 w 723"/>
                <a:gd name="T67" fmla="*/ 78 h 695"/>
                <a:gd name="T68" fmla="*/ 503 w 723"/>
                <a:gd name="T69" fmla="*/ 139 h 695"/>
                <a:gd name="T70" fmla="*/ 503 w 723"/>
                <a:gd name="T71" fmla="*/ 187 h 695"/>
                <a:gd name="T72" fmla="*/ 485 w 723"/>
                <a:gd name="T73" fmla="*/ 223 h 695"/>
                <a:gd name="T74" fmla="*/ 503 w 723"/>
                <a:gd name="T75" fmla="*/ 254 h 695"/>
                <a:gd name="T76" fmla="*/ 509 w 723"/>
                <a:gd name="T77" fmla="*/ 296 h 695"/>
                <a:gd name="T78" fmla="*/ 509 w 723"/>
                <a:gd name="T79" fmla="*/ 314 h 695"/>
                <a:gd name="T80" fmla="*/ 551 w 723"/>
                <a:gd name="T81" fmla="*/ 338 h 695"/>
                <a:gd name="T82" fmla="*/ 569 w 723"/>
                <a:gd name="T83" fmla="*/ 356 h 695"/>
                <a:gd name="T84" fmla="*/ 605 w 723"/>
                <a:gd name="T85" fmla="*/ 362 h 695"/>
                <a:gd name="T86" fmla="*/ 618 w 723"/>
                <a:gd name="T87" fmla="*/ 459 h 695"/>
                <a:gd name="T88" fmla="*/ 569 w 723"/>
                <a:gd name="T89" fmla="*/ 459 h 695"/>
                <a:gd name="T90" fmla="*/ 521 w 723"/>
                <a:gd name="T91" fmla="*/ 532 h 695"/>
                <a:gd name="T92" fmla="*/ 491 w 723"/>
                <a:gd name="T93" fmla="*/ 567 h 695"/>
                <a:gd name="T94" fmla="*/ 466 w 723"/>
                <a:gd name="T95" fmla="*/ 586 h 695"/>
                <a:gd name="T96" fmla="*/ 424 w 723"/>
                <a:gd name="T97" fmla="*/ 592 h 695"/>
                <a:gd name="T98" fmla="*/ 327 w 723"/>
                <a:gd name="T99" fmla="*/ 567 h 695"/>
                <a:gd name="T100" fmla="*/ 260 w 723"/>
                <a:gd name="T101" fmla="*/ 561 h 695"/>
                <a:gd name="T102" fmla="*/ 218 w 723"/>
                <a:gd name="T103" fmla="*/ 561 h 695"/>
                <a:gd name="T104" fmla="*/ 169 w 723"/>
                <a:gd name="T105" fmla="*/ 549 h 695"/>
                <a:gd name="T106" fmla="*/ 151 w 723"/>
                <a:gd name="T107" fmla="*/ 514 h 695"/>
                <a:gd name="T108" fmla="*/ 145 w 723"/>
                <a:gd name="T109" fmla="*/ 495 h 695"/>
                <a:gd name="T110" fmla="*/ 127 w 723"/>
                <a:gd name="T111" fmla="*/ 477 h 695"/>
                <a:gd name="T112" fmla="*/ 133 w 723"/>
                <a:gd name="T113" fmla="*/ 465 h 6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3"/>
                <a:gd name="T172" fmla="*/ 0 h 695"/>
                <a:gd name="T173" fmla="*/ 723 w 723"/>
                <a:gd name="T174" fmla="*/ 695 h 6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3" h="695">
                  <a:moveTo>
                    <a:pt x="156" y="546"/>
                  </a:moveTo>
                  <a:lnTo>
                    <a:pt x="163" y="532"/>
                  </a:lnTo>
                  <a:lnTo>
                    <a:pt x="141" y="518"/>
                  </a:lnTo>
                  <a:lnTo>
                    <a:pt x="156" y="482"/>
                  </a:lnTo>
                  <a:lnTo>
                    <a:pt x="149" y="461"/>
                  </a:lnTo>
                  <a:lnTo>
                    <a:pt x="127" y="468"/>
                  </a:lnTo>
                  <a:lnTo>
                    <a:pt x="127" y="454"/>
                  </a:lnTo>
                  <a:lnTo>
                    <a:pt x="99" y="425"/>
                  </a:lnTo>
                  <a:lnTo>
                    <a:pt x="71" y="418"/>
                  </a:lnTo>
                  <a:lnTo>
                    <a:pt x="64" y="369"/>
                  </a:lnTo>
                  <a:lnTo>
                    <a:pt x="71" y="333"/>
                  </a:lnTo>
                  <a:lnTo>
                    <a:pt x="49" y="298"/>
                  </a:lnTo>
                  <a:lnTo>
                    <a:pt x="28" y="284"/>
                  </a:lnTo>
                  <a:lnTo>
                    <a:pt x="0" y="220"/>
                  </a:lnTo>
                  <a:lnTo>
                    <a:pt x="42" y="156"/>
                  </a:lnTo>
                  <a:lnTo>
                    <a:pt x="42" y="71"/>
                  </a:lnTo>
                  <a:lnTo>
                    <a:pt x="49" y="57"/>
                  </a:lnTo>
                  <a:lnTo>
                    <a:pt x="113" y="71"/>
                  </a:lnTo>
                  <a:lnTo>
                    <a:pt x="120" y="78"/>
                  </a:lnTo>
                  <a:lnTo>
                    <a:pt x="191" y="78"/>
                  </a:lnTo>
                  <a:lnTo>
                    <a:pt x="198" y="92"/>
                  </a:lnTo>
                  <a:lnTo>
                    <a:pt x="227" y="85"/>
                  </a:lnTo>
                  <a:lnTo>
                    <a:pt x="241" y="64"/>
                  </a:lnTo>
                  <a:lnTo>
                    <a:pt x="297" y="64"/>
                  </a:lnTo>
                  <a:lnTo>
                    <a:pt x="326" y="64"/>
                  </a:lnTo>
                  <a:lnTo>
                    <a:pt x="326" y="78"/>
                  </a:lnTo>
                  <a:lnTo>
                    <a:pt x="390" y="78"/>
                  </a:lnTo>
                  <a:lnTo>
                    <a:pt x="460" y="92"/>
                  </a:lnTo>
                  <a:lnTo>
                    <a:pt x="439" y="21"/>
                  </a:lnTo>
                  <a:lnTo>
                    <a:pt x="503" y="0"/>
                  </a:lnTo>
                  <a:lnTo>
                    <a:pt x="517" y="21"/>
                  </a:lnTo>
                  <a:lnTo>
                    <a:pt x="517" y="43"/>
                  </a:lnTo>
                  <a:lnTo>
                    <a:pt x="552" y="85"/>
                  </a:lnTo>
                  <a:lnTo>
                    <a:pt x="574" y="92"/>
                  </a:lnTo>
                  <a:lnTo>
                    <a:pt x="588" y="163"/>
                  </a:lnTo>
                  <a:lnTo>
                    <a:pt x="588" y="220"/>
                  </a:lnTo>
                  <a:lnTo>
                    <a:pt x="567" y="262"/>
                  </a:lnTo>
                  <a:lnTo>
                    <a:pt x="588" y="298"/>
                  </a:lnTo>
                  <a:lnTo>
                    <a:pt x="595" y="347"/>
                  </a:lnTo>
                  <a:lnTo>
                    <a:pt x="595" y="369"/>
                  </a:lnTo>
                  <a:lnTo>
                    <a:pt x="645" y="397"/>
                  </a:lnTo>
                  <a:lnTo>
                    <a:pt x="666" y="418"/>
                  </a:lnTo>
                  <a:lnTo>
                    <a:pt x="708" y="425"/>
                  </a:lnTo>
                  <a:lnTo>
                    <a:pt x="723" y="539"/>
                  </a:lnTo>
                  <a:lnTo>
                    <a:pt x="666" y="539"/>
                  </a:lnTo>
                  <a:lnTo>
                    <a:pt x="609" y="624"/>
                  </a:lnTo>
                  <a:lnTo>
                    <a:pt x="574" y="666"/>
                  </a:lnTo>
                  <a:lnTo>
                    <a:pt x="545" y="688"/>
                  </a:lnTo>
                  <a:lnTo>
                    <a:pt x="496" y="695"/>
                  </a:lnTo>
                  <a:lnTo>
                    <a:pt x="382" y="666"/>
                  </a:lnTo>
                  <a:lnTo>
                    <a:pt x="304" y="659"/>
                  </a:lnTo>
                  <a:lnTo>
                    <a:pt x="255" y="659"/>
                  </a:lnTo>
                  <a:lnTo>
                    <a:pt x="198" y="645"/>
                  </a:lnTo>
                  <a:lnTo>
                    <a:pt x="177" y="603"/>
                  </a:lnTo>
                  <a:lnTo>
                    <a:pt x="170" y="581"/>
                  </a:lnTo>
                  <a:lnTo>
                    <a:pt x="149" y="560"/>
                  </a:lnTo>
                  <a:lnTo>
                    <a:pt x="156" y="546"/>
                  </a:lnTo>
                  <a:close/>
                </a:path>
              </a:pathLst>
            </a:custGeom>
            <a:solidFill>
              <a:srgbClr val="00B0F0"/>
            </a:solidFill>
            <a:ln w="9525">
              <a:solidFill>
                <a:schemeClr val="bg1"/>
              </a:solidFill>
              <a:round/>
              <a:headEnd/>
              <a:tailEnd/>
            </a:ln>
          </p:spPr>
          <p:txBody>
            <a:bodyPr/>
            <a:lstStyle/>
            <a:p>
              <a:pPr fontAlgn="base">
                <a:spcBef>
                  <a:spcPct val="0"/>
                </a:spcBef>
                <a:spcAft>
                  <a:spcPct val="0"/>
                </a:spcAft>
                <a:defRPr/>
              </a:pPr>
              <a:endParaRPr lang="en-GB" sz="800">
                <a:solidFill>
                  <a:srgbClr val="1A1A70"/>
                </a:solidFill>
              </a:endParaRPr>
            </a:p>
          </p:txBody>
        </p:sp>
        <p:sp>
          <p:nvSpPr>
            <p:cNvPr id="14367" name="Freeform 25"/>
            <p:cNvSpPr>
              <a:spLocks/>
            </p:cNvSpPr>
            <p:nvPr/>
          </p:nvSpPr>
          <p:spPr bwMode="gray">
            <a:xfrm>
              <a:off x="5194177" y="1892086"/>
              <a:ext cx="1266825" cy="1236662"/>
            </a:xfrm>
            <a:custGeom>
              <a:avLst/>
              <a:gdLst>
                <a:gd name="T0" fmla="*/ 2147483647 w 935"/>
                <a:gd name="T1" fmla="*/ 2147483647 h 914"/>
                <a:gd name="T2" fmla="*/ 0 w 935"/>
                <a:gd name="T3" fmla="*/ 2147483647 h 914"/>
                <a:gd name="T4" fmla="*/ 2147483647 w 935"/>
                <a:gd name="T5" fmla="*/ 2147483647 h 914"/>
                <a:gd name="T6" fmla="*/ 2147483647 w 935"/>
                <a:gd name="T7" fmla="*/ 2147483647 h 914"/>
                <a:gd name="T8" fmla="*/ 2147483647 w 935"/>
                <a:gd name="T9" fmla="*/ 2147483647 h 914"/>
                <a:gd name="T10" fmla="*/ 2147483647 w 935"/>
                <a:gd name="T11" fmla="*/ 2147483647 h 914"/>
                <a:gd name="T12" fmla="*/ 2147483647 w 935"/>
                <a:gd name="T13" fmla="*/ 2147483647 h 914"/>
                <a:gd name="T14" fmla="*/ 2147483647 w 935"/>
                <a:gd name="T15" fmla="*/ 2147483647 h 914"/>
                <a:gd name="T16" fmla="*/ 2147483647 w 935"/>
                <a:gd name="T17" fmla="*/ 2147483647 h 914"/>
                <a:gd name="T18" fmla="*/ 2147483647 w 935"/>
                <a:gd name="T19" fmla="*/ 2147483647 h 914"/>
                <a:gd name="T20" fmla="*/ 2147483647 w 935"/>
                <a:gd name="T21" fmla="*/ 2147483647 h 914"/>
                <a:gd name="T22" fmla="*/ 2147483647 w 935"/>
                <a:gd name="T23" fmla="*/ 2147483647 h 914"/>
                <a:gd name="T24" fmla="*/ 2147483647 w 935"/>
                <a:gd name="T25" fmla="*/ 2147483647 h 914"/>
                <a:gd name="T26" fmla="*/ 2147483647 w 935"/>
                <a:gd name="T27" fmla="*/ 2147483647 h 914"/>
                <a:gd name="T28" fmla="*/ 2147483647 w 935"/>
                <a:gd name="T29" fmla="*/ 0 h 914"/>
                <a:gd name="T30" fmla="*/ 2147483647 w 935"/>
                <a:gd name="T31" fmla="*/ 2147483647 h 914"/>
                <a:gd name="T32" fmla="*/ 2147483647 w 935"/>
                <a:gd name="T33" fmla="*/ 2147483647 h 914"/>
                <a:gd name="T34" fmla="*/ 2147483647 w 935"/>
                <a:gd name="T35" fmla="*/ 2147483647 h 914"/>
                <a:gd name="T36" fmla="*/ 2147483647 w 935"/>
                <a:gd name="T37" fmla="*/ 2147483647 h 914"/>
                <a:gd name="T38" fmla="*/ 2147483647 w 935"/>
                <a:gd name="T39" fmla="*/ 2147483647 h 914"/>
                <a:gd name="T40" fmla="*/ 2147483647 w 935"/>
                <a:gd name="T41" fmla="*/ 2147483647 h 914"/>
                <a:gd name="T42" fmla="*/ 2147483647 w 935"/>
                <a:gd name="T43" fmla="*/ 2147483647 h 914"/>
                <a:gd name="T44" fmla="*/ 2147483647 w 935"/>
                <a:gd name="T45" fmla="*/ 2147483647 h 914"/>
                <a:gd name="T46" fmla="*/ 2147483647 w 935"/>
                <a:gd name="T47" fmla="*/ 2147483647 h 914"/>
                <a:gd name="T48" fmla="*/ 2147483647 w 935"/>
                <a:gd name="T49" fmla="*/ 2147483647 h 914"/>
                <a:gd name="T50" fmla="*/ 2147483647 w 935"/>
                <a:gd name="T51" fmla="*/ 2147483647 h 914"/>
                <a:gd name="T52" fmla="*/ 2147483647 w 935"/>
                <a:gd name="T53" fmla="*/ 2147483647 h 914"/>
                <a:gd name="T54" fmla="*/ 2147483647 w 935"/>
                <a:gd name="T55" fmla="*/ 2147483647 h 914"/>
                <a:gd name="T56" fmla="*/ 2147483647 w 935"/>
                <a:gd name="T57" fmla="*/ 2147483647 h 914"/>
                <a:gd name="T58" fmla="*/ 2147483647 w 935"/>
                <a:gd name="T59" fmla="*/ 2147483647 h 914"/>
                <a:gd name="T60" fmla="*/ 2147483647 w 935"/>
                <a:gd name="T61" fmla="*/ 2147483647 h 914"/>
                <a:gd name="T62" fmla="*/ 2147483647 w 935"/>
                <a:gd name="T63" fmla="*/ 2147483647 h 914"/>
                <a:gd name="T64" fmla="*/ 2147483647 w 935"/>
                <a:gd name="T65" fmla="*/ 2147483647 h 914"/>
                <a:gd name="T66" fmla="*/ 2147483647 w 935"/>
                <a:gd name="T67" fmla="*/ 2147483647 h 914"/>
                <a:gd name="T68" fmla="*/ 2147483647 w 935"/>
                <a:gd name="T69" fmla="*/ 2147483647 h 914"/>
                <a:gd name="T70" fmla="*/ 2147483647 w 935"/>
                <a:gd name="T71" fmla="*/ 2147483647 h 914"/>
                <a:gd name="T72" fmla="*/ 2147483647 w 935"/>
                <a:gd name="T73" fmla="*/ 2147483647 h 914"/>
                <a:gd name="T74" fmla="*/ 2147483647 w 935"/>
                <a:gd name="T75" fmla="*/ 2147483647 h 914"/>
                <a:gd name="T76" fmla="*/ 2147483647 w 935"/>
                <a:gd name="T77" fmla="*/ 2147483647 h 914"/>
                <a:gd name="T78" fmla="*/ 2147483647 w 935"/>
                <a:gd name="T79" fmla="*/ 2147483647 h 914"/>
                <a:gd name="T80" fmla="*/ 2147483647 w 935"/>
                <a:gd name="T81" fmla="*/ 2147483647 h 914"/>
                <a:gd name="T82" fmla="*/ 2147483647 w 935"/>
                <a:gd name="T83" fmla="*/ 2147483647 h 914"/>
                <a:gd name="T84" fmla="*/ 2147483647 w 935"/>
                <a:gd name="T85" fmla="*/ 2147483647 h 914"/>
                <a:gd name="T86" fmla="*/ 2147483647 w 935"/>
                <a:gd name="T87" fmla="*/ 2147483647 h 914"/>
                <a:gd name="T88" fmla="*/ 2147483647 w 935"/>
                <a:gd name="T89" fmla="*/ 2147483647 h 914"/>
                <a:gd name="T90" fmla="*/ 2147483647 w 935"/>
                <a:gd name="T91" fmla="*/ 2147483647 h 914"/>
                <a:gd name="T92" fmla="*/ 2147483647 w 935"/>
                <a:gd name="T93" fmla="*/ 2147483647 h 914"/>
                <a:gd name="T94" fmla="*/ 2147483647 w 935"/>
                <a:gd name="T95" fmla="*/ 2147483647 h 914"/>
                <a:gd name="T96" fmla="*/ 2147483647 w 935"/>
                <a:gd name="T97" fmla="*/ 2147483647 h 914"/>
                <a:gd name="T98" fmla="*/ 2147483647 w 935"/>
                <a:gd name="T99" fmla="*/ 2147483647 h 914"/>
                <a:gd name="T100" fmla="*/ 2147483647 w 935"/>
                <a:gd name="T101" fmla="*/ 2147483647 h 914"/>
                <a:gd name="T102" fmla="*/ 2147483647 w 935"/>
                <a:gd name="T103" fmla="*/ 2147483647 h 914"/>
                <a:gd name="T104" fmla="*/ 2147483647 w 935"/>
                <a:gd name="T105" fmla="*/ 2147483647 h 914"/>
                <a:gd name="T106" fmla="*/ 2147483647 w 935"/>
                <a:gd name="T107" fmla="*/ 2147483647 h 914"/>
                <a:gd name="T108" fmla="*/ 2147483647 w 935"/>
                <a:gd name="T109" fmla="*/ 2147483647 h 914"/>
                <a:gd name="T110" fmla="*/ 2147483647 w 935"/>
                <a:gd name="T111" fmla="*/ 2147483647 h 914"/>
                <a:gd name="T112" fmla="*/ 2147483647 w 935"/>
                <a:gd name="T113" fmla="*/ 2147483647 h 914"/>
                <a:gd name="T114" fmla="*/ 2147483647 w 935"/>
                <a:gd name="T115" fmla="*/ 2147483647 h 914"/>
                <a:gd name="T116" fmla="*/ 2147483647 w 935"/>
                <a:gd name="T117" fmla="*/ 2147483647 h 914"/>
                <a:gd name="T118" fmla="*/ 2147483647 w 935"/>
                <a:gd name="T119" fmla="*/ 2147483647 h 914"/>
                <a:gd name="T120" fmla="*/ 2147483647 w 935"/>
                <a:gd name="T121" fmla="*/ 2147483647 h 914"/>
                <a:gd name="T122" fmla="*/ 2147483647 w 935"/>
                <a:gd name="T123" fmla="*/ 2147483647 h 914"/>
                <a:gd name="T124" fmla="*/ 2147483647 w 935"/>
                <a:gd name="T125" fmla="*/ 2147483647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5"/>
                <a:gd name="T190" fmla="*/ 0 h 914"/>
                <a:gd name="T191" fmla="*/ 935 w 935"/>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5" h="914">
                  <a:moveTo>
                    <a:pt x="35" y="751"/>
                  </a:moveTo>
                  <a:lnTo>
                    <a:pt x="0" y="687"/>
                  </a:lnTo>
                  <a:lnTo>
                    <a:pt x="7" y="652"/>
                  </a:lnTo>
                  <a:lnTo>
                    <a:pt x="28" y="638"/>
                  </a:lnTo>
                  <a:lnTo>
                    <a:pt x="50" y="574"/>
                  </a:lnTo>
                  <a:lnTo>
                    <a:pt x="28" y="567"/>
                  </a:lnTo>
                  <a:lnTo>
                    <a:pt x="50" y="510"/>
                  </a:lnTo>
                  <a:lnTo>
                    <a:pt x="28" y="446"/>
                  </a:lnTo>
                  <a:lnTo>
                    <a:pt x="35" y="333"/>
                  </a:lnTo>
                  <a:lnTo>
                    <a:pt x="92" y="226"/>
                  </a:lnTo>
                  <a:lnTo>
                    <a:pt x="106" y="191"/>
                  </a:lnTo>
                  <a:lnTo>
                    <a:pt x="120" y="163"/>
                  </a:lnTo>
                  <a:lnTo>
                    <a:pt x="85" y="92"/>
                  </a:lnTo>
                  <a:lnTo>
                    <a:pt x="128" y="14"/>
                  </a:lnTo>
                  <a:lnTo>
                    <a:pt x="156" y="0"/>
                  </a:lnTo>
                  <a:lnTo>
                    <a:pt x="205" y="71"/>
                  </a:lnTo>
                  <a:lnTo>
                    <a:pt x="248" y="149"/>
                  </a:lnTo>
                  <a:lnTo>
                    <a:pt x="283" y="177"/>
                  </a:lnTo>
                  <a:lnTo>
                    <a:pt x="305" y="191"/>
                  </a:lnTo>
                  <a:lnTo>
                    <a:pt x="340" y="219"/>
                  </a:lnTo>
                  <a:lnTo>
                    <a:pt x="397" y="269"/>
                  </a:lnTo>
                  <a:lnTo>
                    <a:pt x="425" y="297"/>
                  </a:lnTo>
                  <a:lnTo>
                    <a:pt x="503" y="262"/>
                  </a:lnTo>
                  <a:lnTo>
                    <a:pt x="531" y="312"/>
                  </a:lnTo>
                  <a:lnTo>
                    <a:pt x="581" y="290"/>
                  </a:lnTo>
                  <a:lnTo>
                    <a:pt x="595" y="255"/>
                  </a:lnTo>
                  <a:lnTo>
                    <a:pt x="574" y="212"/>
                  </a:lnTo>
                  <a:lnTo>
                    <a:pt x="616" y="198"/>
                  </a:lnTo>
                  <a:lnTo>
                    <a:pt x="638" y="234"/>
                  </a:lnTo>
                  <a:lnTo>
                    <a:pt x="758" y="219"/>
                  </a:lnTo>
                  <a:lnTo>
                    <a:pt x="879" y="156"/>
                  </a:lnTo>
                  <a:lnTo>
                    <a:pt x="935" y="276"/>
                  </a:lnTo>
                  <a:lnTo>
                    <a:pt x="928" y="326"/>
                  </a:lnTo>
                  <a:lnTo>
                    <a:pt x="914" y="411"/>
                  </a:lnTo>
                  <a:lnTo>
                    <a:pt x="751" y="517"/>
                  </a:lnTo>
                  <a:lnTo>
                    <a:pt x="751" y="574"/>
                  </a:lnTo>
                  <a:lnTo>
                    <a:pt x="779" y="581"/>
                  </a:lnTo>
                  <a:lnTo>
                    <a:pt x="751" y="652"/>
                  </a:lnTo>
                  <a:lnTo>
                    <a:pt x="744" y="708"/>
                  </a:lnTo>
                  <a:lnTo>
                    <a:pt x="737" y="730"/>
                  </a:lnTo>
                  <a:lnTo>
                    <a:pt x="709" y="751"/>
                  </a:lnTo>
                  <a:lnTo>
                    <a:pt x="680" y="758"/>
                  </a:lnTo>
                  <a:lnTo>
                    <a:pt x="616" y="850"/>
                  </a:lnTo>
                  <a:lnTo>
                    <a:pt x="588" y="850"/>
                  </a:lnTo>
                  <a:lnTo>
                    <a:pt x="588" y="857"/>
                  </a:lnTo>
                  <a:lnTo>
                    <a:pt x="503" y="907"/>
                  </a:lnTo>
                  <a:lnTo>
                    <a:pt x="482" y="879"/>
                  </a:lnTo>
                  <a:lnTo>
                    <a:pt x="432" y="893"/>
                  </a:lnTo>
                  <a:lnTo>
                    <a:pt x="397" y="914"/>
                  </a:lnTo>
                  <a:lnTo>
                    <a:pt x="354" y="914"/>
                  </a:lnTo>
                  <a:lnTo>
                    <a:pt x="326" y="907"/>
                  </a:lnTo>
                  <a:lnTo>
                    <a:pt x="326" y="850"/>
                  </a:lnTo>
                  <a:lnTo>
                    <a:pt x="312" y="779"/>
                  </a:lnTo>
                  <a:lnTo>
                    <a:pt x="290" y="772"/>
                  </a:lnTo>
                  <a:lnTo>
                    <a:pt x="255" y="730"/>
                  </a:lnTo>
                  <a:lnTo>
                    <a:pt x="255" y="708"/>
                  </a:lnTo>
                  <a:lnTo>
                    <a:pt x="241" y="687"/>
                  </a:lnTo>
                  <a:lnTo>
                    <a:pt x="177" y="708"/>
                  </a:lnTo>
                  <a:lnTo>
                    <a:pt x="198" y="779"/>
                  </a:lnTo>
                  <a:lnTo>
                    <a:pt x="128" y="765"/>
                  </a:lnTo>
                  <a:lnTo>
                    <a:pt x="64" y="765"/>
                  </a:lnTo>
                  <a:lnTo>
                    <a:pt x="64" y="751"/>
                  </a:lnTo>
                  <a:lnTo>
                    <a:pt x="35" y="751"/>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69" name="Freeform 28"/>
            <p:cNvSpPr>
              <a:spLocks/>
            </p:cNvSpPr>
            <p:nvPr/>
          </p:nvSpPr>
          <p:spPr bwMode="gray">
            <a:xfrm>
              <a:off x="4233739" y="2985873"/>
              <a:ext cx="827088" cy="842963"/>
            </a:xfrm>
            <a:custGeom>
              <a:avLst/>
              <a:gdLst>
                <a:gd name="T0" fmla="*/ 2147483647 w 610"/>
                <a:gd name="T1" fmla="*/ 2147483647 h 623"/>
                <a:gd name="T2" fmla="*/ 2147483647 w 610"/>
                <a:gd name="T3" fmla="*/ 2147483647 h 623"/>
                <a:gd name="T4" fmla="*/ 2147483647 w 610"/>
                <a:gd name="T5" fmla="*/ 2147483647 h 623"/>
                <a:gd name="T6" fmla="*/ 2147483647 w 610"/>
                <a:gd name="T7" fmla="*/ 2147483647 h 623"/>
                <a:gd name="T8" fmla="*/ 2147483647 w 610"/>
                <a:gd name="T9" fmla="*/ 2147483647 h 623"/>
                <a:gd name="T10" fmla="*/ 2147483647 w 610"/>
                <a:gd name="T11" fmla="*/ 2147483647 h 623"/>
                <a:gd name="T12" fmla="*/ 2147483647 w 610"/>
                <a:gd name="T13" fmla="*/ 2147483647 h 623"/>
                <a:gd name="T14" fmla="*/ 2147483647 w 610"/>
                <a:gd name="T15" fmla="*/ 2147483647 h 623"/>
                <a:gd name="T16" fmla="*/ 2147483647 w 610"/>
                <a:gd name="T17" fmla="*/ 2147483647 h 623"/>
                <a:gd name="T18" fmla="*/ 2147483647 w 610"/>
                <a:gd name="T19" fmla="*/ 2147483647 h 623"/>
                <a:gd name="T20" fmla="*/ 2147483647 w 610"/>
                <a:gd name="T21" fmla="*/ 2147483647 h 623"/>
                <a:gd name="T22" fmla="*/ 2147483647 w 610"/>
                <a:gd name="T23" fmla="*/ 2147483647 h 623"/>
                <a:gd name="T24" fmla="*/ 2147483647 w 610"/>
                <a:gd name="T25" fmla="*/ 2147483647 h 623"/>
                <a:gd name="T26" fmla="*/ 2147483647 w 610"/>
                <a:gd name="T27" fmla="*/ 2147483647 h 623"/>
                <a:gd name="T28" fmla="*/ 2147483647 w 610"/>
                <a:gd name="T29" fmla="*/ 2147483647 h 623"/>
                <a:gd name="T30" fmla="*/ 2147483647 w 610"/>
                <a:gd name="T31" fmla="*/ 2147483647 h 623"/>
                <a:gd name="T32" fmla="*/ 2147483647 w 610"/>
                <a:gd name="T33" fmla="*/ 2147483647 h 623"/>
                <a:gd name="T34" fmla="*/ 2147483647 w 610"/>
                <a:gd name="T35" fmla="*/ 2147483647 h 623"/>
                <a:gd name="T36" fmla="*/ 2147483647 w 610"/>
                <a:gd name="T37" fmla="*/ 2147483647 h 623"/>
                <a:gd name="T38" fmla="*/ 2147483647 w 610"/>
                <a:gd name="T39" fmla="*/ 2147483647 h 623"/>
                <a:gd name="T40" fmla="*/ 2147483647 w 610"/>
                <a:gd name="T41" fmla="*/ 2147483647 h 623"/>
                <a:gd name="T42" fmla="*/ 2147483647 w 610"/>
                <a:gd name="T43" fmla="*/ 2147483647 h 623"/>
                <a:gd name="T44" fmla="*/ 2147483647 w 610"/>
                <a:gd name="T45" fmla="*/ 2147483647 h 623"/>
                <a:gd name="T46" fmla="*/ 2147483647 w 610"/>
                <a:gd name="T47" fmla="*/ 2147483647 h 623"/>
                <a:gd name="T48" fmla="*/ 2147483647 w 610"/>
                <a:gd name="T49" fmla="*/ 2147483647 h 623"/>
                <a:gd name="T50" fmla="*/ 2147483647 w 610"/>
                <a:gd name="T51" fmla="*/ 2147483647 h 623"/>
                <a:gd name="T52" fmla="*/ 2147483647 w 610"/>
                <a:gd name="T53" fmla="*/ 2147483647 h 623"/>
                <a:gd name="T54" fmla="*/ 2147483647 w 610"/>
                <a:gd name="T55" fmla="*/ 2147483647 h 623"/>
                <a:gd name="T56" fmla="*/ 2147483647 w 610"/>
                <a:gd name="T57" fmla="*/ 2147483647 h 623"/>
                <a:gd name="T58" fmla="*/ 2147483647 w 610"/>
                <a:gd name="T59" fmla="*/ 2147483647 h 623"/>
                <a:gd name="T60" fmla="*/ 2147483647 w 610"/>
                <a:gd name="T61" fmla="*/ 2147483647 h 623"/>
                <a:gd name="T62" fmla="*/ 2147483647 w 610"/>
                <a:gd name="T63" fmla="*/ 2147483647 h 6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0"/>
                <a:gd name="T97" fmla="*/ 0 h 623"/>
                <a:gd name="T98" fmla="*/ 610 w 610"/>
                <a:gd name="T99" fmla="*/ 623 h 6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0" h="623">
                  <a:moveTo>
                    <a:pt x="121" y="404"/>
                  </a:moveTo>
                  <a:lnTo>
                    <a:pt x="57" y="361"/>
                  </a:lnTo>
                  <a:lnTo>
                    <a:pt x="0" y="326"/>
                  </a:lnTo>
                  <a:lnTo>
                    <a:pt x="7" y="297"/>
                  </a:lnTo>
                  <a:lnTo>
                    <a:pt x="36" y="290"/>
                  </a:lnTo>
                  <a:lnTo>
                    <a:pt x="50" y="311"/>
                  </a:lnTo>
                  <a:lnTo>
                    <a:pt x="64" y="311"/>
                  </a:lnTo>
                  <a:lnTo>
                    <a:pt x="85" y="311"/>
                  </a:lnTo>
                  <a:lnTo>
                    <a:pt x="85" y="269"/>
                  </a:lnTo>
                  <a:lnTo>
                    <a:pt x="64" y="241"/>
                  </a:lnTo>
                  <a:lnTo>
                    <a:pt x="57" y="212"/>
                  </a:lnTo>
                  <a:lnTo>
                    <a:pt x="64" y="191"/>
                  </a:lnTo>
                  <a:lnTo>
                    <a:pt x="85" y="191"/>
                  </a:lnTo>
                  <a:lnTo>
                    <a:pt x="85" y="134"/>
                  </a:lnTo>
                  <a:lnTo>
                    <a:pt x="114" y="106"/>
                  </a:lnTo>
                  <a:lnTo>
                    <a:pt x="149" y="106"/>
                  </a:lnTo>
                  <a:lnTo>
                    <a:pt x="192" y="71"/>
                  </a:lnTo>
                  <a:lnTo>
                    <a:pt x="213" y="85"/>
                  </a:lnTo>
                  <a:lnTo>
                    <a:pt x="241" y="78"/>
                  </a:lnTo>
                  <a:lnTo>
                    <a:pt x="263" y="71"/>
                  </a:lnTo>
                  <a:lnTo>
                    <a:pt x="298" y="78"/>
                  </a:lnTo>
                  <a:lnTo>
                    <a:pt x="348" y="28"/>
                  </a:lnTo>
                  <a:lnTo>
                    <a:pt x="383" y="0"/>
                  </a:lnTo>
                  <a:lnTo>
                    <a:pt x="404" y="21"/>
                  </a:lnTo>
                  <a:lnTo>
                    <a:pt x="489" y="35"/>
                  </a:lnTo>
                  <a:lnTo>
                    <a:pt x="447" y="99"/>
                  </a:lnTo>
                  <a:lnTo>
                    <a:pt x="475" y="163"/>
                  </a:lnTo>
                  <a:lnTo>
                    <a:pt x="496" y="177"/>
                  </a:lnTo>
                  <a:lnTo>
                    <a:pt x="518" y="212"/>
                  </a:lnTo>
                  <a:lnTo>
                    <a:pt x="511" y="248"/>
                  </a:lnTo>
                  <a:lnTo>
                    <a:pt x="518" y="297"/>
                  </a:lnTo>
                  <a:lnTo>
                    <a:pt x="546" y="304"/>
                  </a:lnTo>
                  <a:lnTo>
                    <a:pt x="574" y="333"/>
                  </a:lnTo>
                  <a:lnTo>
                    <a:pt x="574" y="347"/>
                  </a:lnTo>
                  <a:lnTo>
                    <a:pt x="596" y="340"/>
                  </a:lnTo>
                  <a:lnTo>
                    <a:pt x="603" y="361"/>
                  </a:lnTo>
                  <a:lnTo>
                    <a:pt x="588" y="397"/>
                  </a:lnTo>
                  <a:lnTo>
                    <a:pt x="610" y="411"/>
                  </a:lnTo>
                  <a:lnTo>
                    <a:pt x="603" y="425"/>
                  </a:lnTo>
                  <a:lnTo>
                    <a:pt x="567" y="418"/>
                  </a:lnTo>
                  <a:lnTo>
                    <a:pt x="525" y="418"/>
                  </a:lnTo>
                  <a:lnTo>
                    <a:pt x="496" y="439"/>
                  </a:lnTo>
                  <a:lnTo>
                    <a:pt x="482" y="453"/>
                  </a:lnTo>
                  <a:lnTo>
                    <a:pt x="475" y="474"/>
                  </a:lnTo>
                  <a:lnTo>
                    <a:pt x="482" y="510"/>
                  </a:lnTo>
                  <a:lnTo>
                    <a:pt x="489" y="567"/>
                  </a:lnTo>
                  <a:lnTo>
                    <a:pt x="475" y="602"/>
                  </a:lnTo>
                  <a:lnTo>
                    <a:pt x="454" y="616"/>
                  </a:lnTo>
                  <a:lnTo>
                    <a:pt x="418" y="623"/>
                  </a:lnTo>
                  <a:lnTo>
                    <a:pt x="376" y="609"/>
                  </a:lnTo>
                  <a:lnTo>
                    <a:pt x="362" y="581"/>
                  </a:lnTo>
                  <a:lnTo>
                    <a:pt x="340" y="538"/>
                  </a:lnTo>
                  <a:lnTo>
                    <a:pt x="348" y="503"/>
                  </a:lnTo>
                  <a:lnTo>
                    <a:pt x="348" y="474"/>
                  </a:lnTo>
                  <a:lnTo>
                    <a:pt x="355" y="432"/>
                  </a:lnTo>
                  <a:lnTo>
                    <a:pt x="348" y="397"/>
                  </a:lnTo>
                  <a:lnTo>
                    <a:pt x="312" y="375"/>
                  </a:lnTo>
                  <a:lnTo>
                    <a:pt x="270" y="354"/>
                  </a:lnTo>
                  <a:lnTo>
                    <a:pt x="248" y="361"/>
                  </a:lnTo>
                  <a:lnTo>
                    <a:pt x="206" y="375"/>
                  </a:lnTo>
                  <a:lnTo>
                    <a:pt x="185" y="389"/>
                  </a:lnTo>
                  <a:lnTo>
                    <a:pt x="170" y="397"/>
                  </a:lnTo>
                  <a:lnTo>
                    <a:pt x="149" y="404"/>
                  </a:lnTo>
                  <a:lnTo>
                    <a:pt x="135" y="404"/>
                  </a:lnTo>
                  <a:lnTo>
                    <a:pt x="121" y="404"/>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70" name="Freeform 29"/>
            <p:cNvSpPr>
              <a:spLocks/>
            </p:cNvSpPr>
            <p:nvPr/>
          </p:nvSpPr>
          <p:spPr bwMode="gray">
            <a:xfrm>
              <a:off x="4579814" y="1604748"/>
              <a:ext cx="854075" cy="1341438"/>
            </a:xfrm>
            <a:custGeom>
              <a:avLst/>
              <a:gdLst>
                <a:gd name="T0" fmla="*/ 0 w 631"/>
                <a:gd name="T1" fmla="*/ 2147483647 h 992"/>
                <a:gd name="T2" fmla="*/ 0 w 631"/>
                <a:gd name="T3" fmla="*/ 2147483647 h 992"/>
                <a:gd name="T4" fmla="*/ 2147483647 w 631"/>
                <a:gd name="T5" fmla="*/ 2147483647 h 992"/>
                <a:gd name="T6" fmla="*/ 2147483647 w 631"/>
                <a:gd name="T7" fmla="*/ 2147483647 h 992"/>
                <a:gd name="T8" fmla="*/ 2147483647 w 631"/>
                <a:gd name="T9" fmla="*/ 2147483647 h 992"/>
                <a:gd name="T10" fmla="*/ 2147483647 w 631"/>
                <a:gd name="T11" fmla="*/ 2147483647 h 992"/>
                <a:gd name="T12" fmla="*/ 2147483647 w 631"/>
                <a:gd name="T13" fmla="*/ 2147483647 h 992"/>
                <a:gd name="T14" fmla="*/ 2147483647 w 631"/>
                <a:gd name="T15" fmla="*/ 2147483647 h 992"/>
                <a:gd name="T16" fmla="*/ 2147483647 w 631"/>
                <a:gd name="T17" fmla="*/ 2147483647 h 992"/>
                <a:gd name="T18" fmla="*/ 2147483647 w 631"/>
                <a:gd name="T19" fmla="*/ 2147483647 h 992"/>
                <a:gd name="T20" fmla="*/ 2147483647 w 631"/>
                <a:gd name="T21" fmla="*/ 2147483647 h 992"/>
                <a:gd name="T22" fmla="*/ 2147483647 w 631"/>
                <a:gd name="T23" fmla="*/ 2147483647 h 992"/>
                <a:gd name="T24" fmla="*/ 2147483647 w 631"/>
                <a:gd name="T25" fmla="*/ 2147483647 h 992"/>
                <a:gd name="T26" fmla="*/ 2147483647 w 631"/>
                <a:gd name="T27" fmla="*/ 2147483647 h 992"/>
                <a:gd name="T28" fmla="*/ 2147483647 w 631"/>
                <a:gd name="T29" fmla="*/ 2147483647 h 992"/>
                <a:gd name="T30" fmla="*/ 2147483647 w 631"/>
                <a:gd name="T31" fmla="*/ 2147483647 h 992"/>
                <a:gd name="T32" fmla="*/ 2147483647 w 631"/>
                <a:gd name="T33" fmla="*/ 0 h 992"/>
                <a:gd name="T34" fmla="*/ 2147483647 w 631"/>
                <a:gd name="T35" fmla="*/ 2147483647 h 992"/>
                <a:gd name="T36" fmla="*/ 2147483647 w 631"/>
                <a:gd name="T37" fmla="*/ 2147483647 h 992"/>
                <a:gd name="T38" fmla="*/ 2147483647 w 631"/>
                <a:gd name="T39" fmla="*/ 2147483647 h 992"/>
                <a:gd name="T40" fmla="*/ 2147483647 w 631"/>
                <a:gd name="T41" fmla="*/ 2147483647 h 992"/>
                <a:gd name="T42" fmla="*/ 2147483647 w 631"/>
                <a:gd name="T43" fmla="*/ 2147483647 h 992"/>
                <a:gd name="T44" fmla="*/ 2147483647 w 631"/>
                <a:gd name="T45" fmla="*/ 2147483647 h 992"/>
                <a:gd name="T46" fmla="*/ 2147483647 w 631"/>
                <a:gd name="T47" fmla="*/ 2147483647 h 992"/>
                <a:gd name="T48" fmla="*/ 2147483647 w 631"/>
                <a:gd name="T49" fmla="*/ 2147483647 h 992"/>
                <a:gd name="T50" fmla="*/ 2147483647 w 631"/>
                <a:gd name="T51" fmla="*/ 2147483647 h 992"/>
                <a:gd name="T52" fmla="*/ 2147483647 w 631"/>
                <a:gd name="T53" fmla="*/ 2147483647 h 992"/>
                <a:gd name="T54" fmla="*/ 2147483647 w 631"/>
                <a:gd name="T55" fmla="*/ 2147483647 h 992"/>
                <a:gd name="T56" fmla="*/ 2147483647 w 631"/>
                <a:gd name="T57" fmla="*/ 2147483647 h 992"/>
                <a:gd name="T58" fmla="*/ 2147483647 w 631"/>
                <a:gd name="T59" fmla="*/ 2147483647 h 992"/>
                <a:gd name="T60" fmla="*/ 2147483647 w 631"/>
                <a:gd name="T61" fmla="*/ 2147483647 h 992"/>
                <a:gd name="T62" fmla="*/ 2147483647 w 631"/>
                <a:gd name="T63" fmla="*/ 2147483647 h 992"/>
                <a:gd name="T64" fmla="*/ 2147483647 w 631"/>
                <a:gd name="T65" fmla="*/ 2147483647 h 992"/>
                <a:gd name="T66" fmla="*/ 2147483647 w 631"/>
                <a:gd name="T67" fmla="*/ 2147483647 h 992"/>
                <a:gd name="T68" fmla="*/ 2147483647 w 631"/>
                <a:gd name="T69" fmla="*/ 2147483647 h 992"/>
                <a:gd name="T70" fmla="*/ 2147483647 w 631"/>
                <a:gd name="T71" fmla="*/ 2147483647 h 992"/>
                <a:gd name="T72" fmla="*/ 2147483647 w 631"/>
                <a:gd name="T73" fmla="*/ 2147483647 h 992"/>
                <a:gd name="T74" fmla="*/ 2147483647 w 631"/>
                <a:gd name="T75" fmla="*/ 2147483647 h 992"/>
                <a:gd name="T76" fmla="*/ 2147483647 w 631"/>
                <a:gd name="T77" fmla="*/ 2147483647 h 992"/>
                <a:gd name="T78" fmla="*/ 2147483647 w 631"/>
                <a:gd name="T79" fmla="*/ 2147483647 h 992"/>
                <a:gd name="T80" fmla="*/ 2147483647 w 631"/>
                <a:gd name="T81" fmla="*/ 2147483647 h 992"/>
                <a:gd name="T82" fmla="*/ 2147483647 w 631"/>
                <a:gd name="T83" fmla="*/ 2147483647 h 992"/>
                <a:gd name="T84" fmla="*/ 2147483647 w 631"/>
                <a:gd name="T85" fmla="*/ 2147483647 h 992"/>
                <a:gd name="T86" fmla="*/ 2147483647 w 631"/>
                <a:gd name="T87" fmla="*/ 2147483647 h 992"/>
                <a:gd name="T88" fmla="*/ 2147483647 w 631"/>
                <a:gd name="T89" fmla="*/ 2147483647 h 992"/>
                <a:gd name="T90" fmla="*/ 2147483647 w 631"/>
                <a:gd name="T91" fmla="*/ 2147483647 h 992"/>
                <a:gd name="T92" fmla="*/ 2147483647 w 631"/>
                <a:gd name="T93" fmla="*/ 2147483647 h 992"/>
                <a:gd name="T94" fmla="*/ 2147483647 w 631"/>
                <a:gd name="T95" fmla="*/ 2147483647 h 992"/>
                <a:gd name="T96" fmla="*/ 0 w 631"/>
                <a:gd name="T97" fmla="*/ 2147483647 h 992"/>
                <a:gd name="T98" fmla="*/ 0 w 631"/>
                <a:gd name="T99" fmla="*/ 2147483647 h 9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1"/>
                <a:gd name="T151" fmla="*/ 0 h 992"/>
                <a:gd name="T152" fmla="*/ 631 w 631"/>
                <a:gd name="T153" fmla="*/ 992 h 9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1" h="992">
                  <a:moveTo>
                    <a:pt x="0" y="645"/>
                  </a:moveTo>
                  <a:lnTo>
                    <a:pt x="0" y="631"/>
                  </a:lnTo>
                  <a:lnTo>
                    <a:pt x="15" y="610"/>
                  </a:lnTo>
                  <a:lnTo>
                    <a:pt x="22" y="588"/>
                  </a:lnTo>
                  <a:lnTo>
                    <a:pt x="50" y="588"/>
                  </a:lnTo>
                  <a:lnTo>
                    <a:pt x="78" y="546"/>
                  </a:lnTo>
                  <a:lnTo>
                    <a:pt x="85" y="496"/>
                  </a:lnTo>
                  <a:lnTo>
                    <a:pt x="128" y="439"/>
                  </a:lnTo>
                  <a:lnTo>
                    <a:pt x="171" y="383"/>
                  </a:lnTo>
                  <a:lnTo>
                    <a:pt x="213" y="362"/>
                  </a:lnTo>
                  <a:lnTo>
                    <a:pt x="220" y="319"/>
                  </a:lnTo>
                  <a:lnTo>
                    <a:pt x="284" y="241"/>
                  </a:lnTo>
                  <a:lnTo>
                    <a:pt x="305" y="220"/>
                  </a:lnTo>
                  <a:lnTo>
                    <a:pt x="319" y="191"/>
                  </a:lnTo>
                  <a:lnTo>
                    <a:pt x="362" y="128"/>
                  </a:lnTo>
                  <a:lnTo>
                    <a:pt x="376" y="92"/>
                  </a:lnTo>
                  <a:lnTo>
                    <a:pt x="411" y="0"/>
                  </a:lnTo>
                  <a:lnTo>
                    <a:pt x="489" y="50"/>
                  </a:lnTo>
                  <a:lnTo>
                    <a:pt x="617" y="78"/>
                  </a:lnTo>
                  <a:lnTo>
                    <a:pt x="631" y="142"/>
                  </a:lnTo>
                  <a:lnTo>
                    <a:pt x="610" y="213"/>
                  </a:lnTo>
                  <a:lnTo>
                    <a:pt x="582" y="227"/>
                  </a:lnTo>
                  <a:lnTo>
                    <a:pt x="539" y="305"/>
                  </a:lnTo>
                  <a:lnTo>
                    <a:pt x="574" y="376"/>
                  </a:lnTo>
                  <a:lnTo>
                    <a:pt x="560" y="404"/>
                  </a:lnTo>
                  <a:lnTo>
                    <a:pt x="546" y="439"/>
                  </a:lnTo>
                  <a:lnTo>
                    <a:pt x="489" y="546"/>
                  </a:lnTo>
                  <a:lnTo>
                    <a:pt x="482" y="659"/>
                  </a:lnTo>
                  <a:lnTo>
                    <a:pt x="504" y="723"/>
                  </a:lnTo>
                  <a:lnTo>
                    <a:pt x="482" y="780"/>
                  </a:lnTo>
                  <a:lnTo>
                    <a:pt x="504" y="787"/>
                  </a:lnTo>
                  <a:lnTo>
                    <a:pt x="482" y="851"/>
                  </a:lnTo>
                  <a:lnTo>
                    <a:pt x="461" y="865"/>
                  </a:lnTo>
                  <a:lnTo>
                    <a:pt x="454" y="900"/>
                  </a:lnTo>
                  <a:lnTo>
                    <a:pt x="489" y="964"/>
                  </a:lnTo>
                  <a:lnTo>
                    <a:pt x="433" y="964"/>
                  </a:lnTo>
                  <a:lnTo>
                    <a:pt x="419" y="985"/>
                  </a:lnTo>
                  <a:lnTo>
                    <a:pt x="390" y="992"/>
                  </a:lnTo>
                  <a:lnTo>
                    <a:pt x="383" y="978"/>
                  </a:lnTo>
                  <a:lnTo>
                    <a:pt x="312" y="978"/>
                  </a:lnTo>
                  <a:lnTo>
                    <a:pt x="305" y="971"/>
                  </a:lnTo>
                  <a:lnTo>
                    <a:pt x="241" y="957"/>
                  </a:lnTo>
                  <a:lnTo>
                    <a:pt x="234" y="921"/>
                  </a:lnTo>
                  <a:lnTo>
                    <a:pt x="178" y="858"/>
                  </a:lnTo>
                  <a:lnTo>
                    <a:pt x="78" y="836"/>
                  </a:lnTo>
                  <a:lnTo>
                    <a:pt x="64" y="801"/>
                  </a:lnTo>
                  <a:lnTo>
                    <a:pt x="43" y="773"/>
                  </a:lnTo>
                  <a:lnTo>
                    <a:pt x="15" y="702"/>
                  </a:lnTo>
                  <a:lnTo>
                    <a:pt x="0" y="688"/>
                  </a:lnTo>
                  <a:lnTo>
                    <a:pt x="0" y="645"/>
                  </a:lnTo>
                  <a:close/>
                </a:path>
              </a:pathLst>
            </a:custGeom>
            <a:solidFill>
              <a:srgbClr val="00B0F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315" name="Rectangle 104"/>
            <p:cNvSpPr>
              <a:spLocks noChangeArrowheads="1"/>
            </p:cNvSpPr>
            <p:nvPr/>
          </p:nvSpPr>
          <p:spPr bwMode="gray">
            <a:xfrm>
              <a:off x="4094039" y="3263686"/>
              <a:ext cx="176330"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fontAlgn="base">
                <a:spcBef>
                  <a:spcPct val="0"/>
                </a:spcBef>
                <a:spcAft>
                  <a:spcPct val="0"/>
                </a:spcAft>
              </a:pPr>
              <a:r>
                <a:rPr lang="en-US" sz="800" dirty="0">
                  <a:solidFill>
                    <a:srgbClr val="FFFFFF">
                      <a:lumMod val="50000"/>
                    </a:srgbClr>
                  </a:solidFill>
                </a:rPr>
                <a:t>City</a:t>
              </a:r>
            </a:p>
          </p:txBody>
        </p:sp>
        <p:sp>
          <p:nvSpPr>
            <p:cNvPr id="317" name="Rectangle 73"/>
            <p:cNvSpPr>
              <a:spLocks noChangeArrowheads="1"/>
            </p:cNvSpPr>
            <p:nvPr/>
          </p:nvSpPr>
          <p:spPr bwMode="gray">
            <a:xfrm>
              <a:off x="5681539" y="3176373"/>
              <a:ext cx="798513"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33450" fontAlgn="base">
                <a:spcBef>
                  <a:spcPct val="0"/>
                </a:spcBef>
                <a:spcAft>
                  <a:spcPct val="0"/>
                </a:spcAft>
              </a:pPr>
              <a:r>
                <a:rPr lang="en-US" sz="800" dirty="0">
                  <a:solidFill>
                    <a:srgbClr val="FFFFFF">
                      <a:lumMod val="50000"/>
                    </a:srgbClr>
                  </a:solidFill>
                </a:rPr>
                <a:t>Barking and Dagenham</a:t>
              </a:r>
            </a:p>
          </p:txBody>
        </p:sp>
        <p:sp>
          <p:nvSpPr>
            <p:cNvPr id="318" name="Rectangle 83"/>
            <p:cNvSpPr>
              <a:spLocks noChangeArrowheads="1"/>
            </p:cNvSpPr>
            <p:nvPr/>
          </p:nvSpPr>
          <p:spPr bwMode="gray">
            <a:xfrm>
              <a:off x="4355976" y="2924944"/>
              <a:ext cx="40075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Hackney</a:t>
              </a:r>
            </a:p>
          </p:txBody>
        </p:sp>
        <p:sp>
          <p:nvSpPr>
            <p:cNvPr id="319" name="Rectangle 87"/>
            <p:cNvSpPr>
              <a:spLocks noChangeArrowheads="1"/>
            </p:cNvSpPr>
            <p:nvPr/>
          </p:nvSpPr>
          <p:spPr bwMode="gray">
            <a:xfrm>
              <a:off x="6838686" y="3003336"/>
              <a:ext cx="357470" cy="1077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700" dirty="0">
                  <a:solidFill>
                    <a:srgbClr val="FFFFFF">
                      <a:lumMod val="50000"/>
                    </a:srgbClr>
                  </a:solidFill>
                </a:rPr>
                <a:t>Havering</a:t>
              </a:r>
            </a:p>
          </p:txBody>
        </p:sp>
        <p:sp>
          <p:nvSpPr>
            <p:cNvPr id="320" name="Rectangle 96"/>
            <p:cNvSpPr>
              <a:spLocks noChangeArrowheads="1"/>
            </p:cNvSpPr>
            <p:nvPr/>
          </p:nvSpPr>
          <p:spPr bwMode="gray">
            <a:xfrm>
              <a:off x="5084985" y="3149584"/>
              <a:ext cx="405560"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Newham</a:t>
              </a:r>
            </a:p>
          </p:txBody>
        </p:sp>
        <p:sp>
          <p:nvSpPr>
            <p:cNvPr id="321" name="Rectangle 97"/>
            <p:cNvSpPr>
              <a:spLocks noChangeArrowheads="1"/>
            </p:cNvSpPr>
            <p:nvPr/>
          </p:nvSpPr>
          <p:spPr bwMode="gray">
            <a:xfrm>
              <a:off x="5461750" y="2539786"/>
              <a:ext cx="47609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Redbridge</a:t>
              </a:r>
            </a:p>
          </p:txBody>
        </p:sp>
        <p:sp>
          <p:nvSpPr>
            <p:cNvPr id="322" name="Rectangle 100"/>
            <p:cNvSpPr>
              <a:spLocks noChangeArrowheads="1"/>
            </p:cNvSpPr>
            <p:nvPr/>
          </p:nvSpPr>
          <p:spPr bwMode="gray">
            <a:xfrm>
              <a:off x="4436177" y="3103729"/>
              <a:ext cx="446088"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33450" fontAlgn="base">
                <a:spcBef>
                  <a:spcPct val="0"/>
                </a:spcBef>
                <a:spcAft>
                  <a:spcPct val="0"/>
                </a:spcAft>
              </a:pPr>
              <a:r>
                <a:rPr lang="en-US" sz="800" dirty="0">
                  <a:solidFill>
                    <a:srgbClr val="FFFFFF">
                      <a:lumMod val="50000"/>
                    </a:srgbClr>
                  </a:solidFill>
                </a:rPr>
                <a:t>Tower Hamlets</a:t>
              </a:r>
            </a:p>
          </p:txBody>
        </p:sp>
        <p:sp>
          <p:nvSpPr>
            <p:cNvPr id="323" name="Rectangle 101"/>
            <p:cNvSpPr>
              <a:spLocks noChangeArrowheads="1"/>
            </p:cNvSpPr>
            <p:nvPr/>
          </p:nvSpPr>
          <p:spPr bwMode="gray">
            <a:xfrm>
              <a:off x="4778252" y="2149261"/>
              <a:ext cx="541337"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33450" fontAlgn="base">
                <a:spcBef>
                  <a:spcPct val="0"/>
                </a:spcBef>
                <a:spcAft>
                  <a:spcPct val="0"/>
                </a:spcAft>
              </a:pPr>
              <a:r>
                <a:rPr lang="en-US" sz="800" dirty="0">
                  <a:solidFill>
                    <a:srgbClr val="FFFFFF">
                      <a:lumMod val="50000"/>
                    </a:srgbClr>
                  </a:solidFill>
                </a:rPr>
                <a:t>Waltham Forest</a:t>
              </a:r>
            </a:p>
          </p:txBody>
        </p:sp>
        <p:sp>
          <p:nvSpPr>
            <p:cNvPr id="334" name="Freeform 208"/>
            <p:cNvSpPr>
              <a:spLocks/>
            </p:cNvSpPr>
            <p:nvPr/>
          </p:nvSpPr>
          <p:spPr bwMode="auto">
            <a:xfrm rot="21588667">
              <a:off x="6078598" y="2471526"/>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0">
              <a:solidFill>
                <a:schemeClr val="tx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335" name="5-Point Star 334"/>
            <p:cNvSpPr/>
            <p:nvPr/>
          </p:nvSpPr>
          <p:spPr>
            <a:xfrm>
              <a:off x="6528472" y="2710064"/>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29</a:t>
              </a:r>
              <a:endParaRPr lang="en-GB" sz="400" dirty="0">
                <a:solidFill>
                  <a:prstClr val="white"/>
                </a:solidFill>
              </a:endParaRPr>
            </a:p>
          </p:txBody>
        </p:sp>
        <p:sp>
          <p:nvSpPr>
            <p:cNvPr id="337" name="5-Point Star 336"/>
            <p:cNvSpPr/>
            <p:nvPr/>
          </p:nvSpPr>
          <p:spPr>
            <a:xfrm>
              <a:off x="4247984" y="3212976"/>
              <a:ext cx="180000" cy="180000"/>
            </a:xfrm>
            <a:prstGeom prst="star5">
              <a:avLst/>
            </a:prstGeom>
            <a:solidFill>
              <a:schemeClr val="bg1"/>
            </a:solidFill>
            <a:ln w="6350">
              <a:solidFill>
                <a:srgbClr val="000000"/>
              </a:solidFill>
              <a:round/>
              <a:headEnd/>
              <a:tailEnd/>
            </a:ln>
          </p:spPr>
          <p:txBody>
            <a:bodyPr vert="horz" lIns="0" tIns="0" rIns="0" bIns="0" anchor="ctr" anchorCtr="0"/>
            <a:lstStyle/>
            <a:p>
              <a:pPr algn="ctr" fontAlgn="base"/>
              <a:r>
                <a:rPr lang="en-GB" sz="400" dirty="0" smtClean="0">
                  <a:solidFill>
                    <a:prstClr val="white"/>
                  </a:solidFill>
                </a:rPr>
                <a:t>28</a:t>
              </a:r>
              <a:endParaRPr lang="en-GB" sz="400" dirty="0">
                <a:solidFill>
                  <a:prstClr val="white"/>
                </a:solidFill>
              </a:endParaRPr>
            </a:p>
          </p:txBody>
        </p:sp>
        <p:sp>
          <p:nvSpPr>
            <p:cNvPr id="14343" name="Freeform 9"/>
            <p:cNvSpPr>
              <a:spLocks/>
            </p:cNvSpPr>
            <p:nvPr/>
          </p:nvSpPr>
          <p:spPr bwMode="gray">
            <a:xfrm>
              <a:off x="3201269" y="4550453"/>
              <a:ext cx="1466850" cy="1889125"/>
            </a:xfrm>
            <a:custGeom>
              <a:avLst/>
              <a:gdLst>
                <a:gd name="T0" fmla="*/ 2147483647 w 1084"/>
                <a:gd name="T1" fmla="*/ 2147483647 h 1396"/>
                <a:gd name="T2" fmla="*/ 2147483647 w 1084"/>
                <a:gd name="T3" fmla="*/ 2147483647 h 1396"/>
                <a:gd name="T4" fmla="*/ 2147483647 w 1084"/>
                <a:gd name="T5" fmla="*/ 2147483647 h 1396"/>
                <a:gd name="T6" fmla="*/ 2147483647 w 1084"/>
                <a:gd name="T7" fmla="*/ 2147483647 h 1396"/>
                <a:gd name="T8" fmla="*/ 2147483647 w 1084"/>
                <a:gd name="T9" fmla="*/ 2147483647 h 1396"/>
                <a:gd name="T10" fmla="*/ 2147483647 w 1084"/>
                <a:gd name="T11" fmla="*/ 2147483647 h 1396"/>
                <a:gd name="T12" fmla="*/ 2147483647 w 1084"/>
                <a:gd name="T13" fmla="*/ 2147483647 h 1396"/>
                <a:gd name="T14" fmla="*/ 2147483647 w 1084"/>
                <a:gd name="T15" fmla="*/ 2147483647 h 1396"/>
                <a:gd name="T16" fmla="*/ 2147483647 w 1084"/>
                <a:gd name="T17" fmla="*/ 2147483647 h 1396"/>
                <a:gd name="T18" fmla="*/ 2147483647 w 1084"/>
                <a:gd name="T19" fmla="*/ 2147483647 h 1396"/>
                <a:gd name="T20" fmla="*/ 2147483647 w 1084"/>
                <a:gd name="T21" fmla="*/ 2147483647 h 1396"/>
                <a:gd name="T22" fmla="*/ 2147483647 w 1084"/>
                <a:gd name="T23" fmla="*/ 2147483647 h 1396"/>
                <a:gd name="T24" fmla="*/ 2147483647 w 1084"/>
                <a:gd name="T25" fmla="*/ 2147483647 h 1396"/>
                <a:gd name="T26" fmla="*/ 2147483647 w 1084"/>
                <a:gd name="T27" fmla="*/ 2147483647 h 1396"/>
                <a:gd name="T28" fmla="*/ 2147483647 w 1084"/>
                <a:gd name="T29" fmla="*/ 0 h 1396"/>
                <a:gd name="T30" fmla="*/ 2147483647 w 1084"/>
                <a:gd name="T31" fmla="*/ 2147483647 h 1396"/>
                <a:gd name="T32" fmla="*/ 2147483647 w 1084"/>
                <a:gd name="T33" fmla="*/ 2147483647 h 1396"/>
                <a:gd name="T34" fmla="*/ 2147483647 w 1084"/>
                <a:gd name="T35" fmla="*/ 2147483647 h 1396"/>
                <a:gd name="T36" fmla="*/ 2147483647 w 1084"/>
                <a:gd name="T37" fmla="*/ 2147483647 h 1396"/>
                <a:gd name="T38" fmla="*/ 2147483647 w 1084"/>
                <a:gd name="T39" fmla="*/ 2147483647 h 1396"/>
                <a:gd name="T40" fmla="*/ 2147483647 w 1084"/>
                <a:gd name="T41" fmla="*/ 2147483647 h 1396"/>
                <a:gd name="T42" fmla="*/ 2147483647 w 1084"/>
                <a:gd name="T43" fmla="*/ 2147483647 h 1396"/>
                <a:gd name="T44" fmla="*/ 2147483647 w 1084"/>
                <a:gd name="T45" fmla="*/ 2147483647 h 1396"/>
                <a:gd name="T46" fmla="*/ 2147483647 w 1084"/>
                <a:gd name="T47" fmla="*/ 2147483647 h 1396"/>
                <a:gd name="T48" fmla="*/ 2147483647 w 1084"/>
                <a:gd name="T49" fmla="*/ 2147483647 h 1396"/>
                <a:gd name="T50" fmla="*/ 2147483647 w 1084"/>
                <a:gd name="T51" fmla="*/ 2147483647 h 1396"/>
                <a:gd name="T52" fmla="*/ 2147483647 w 1084"/>
                <a:gd name="T53" fmla="*/ 2147483647 h 1396"/>
                <a:gd name="T54" fmla="*/ 2147483647 w 1084"/>
                <a:gd name="T55" fmla="*/ 2147483647 h 1396"/>
                <a:gd name="T56" fmla="*/ 2147483647 w 1084"/>
                <a:gd name="T57" fmla="*/ 2147483647 h 1396"/>
                <a:gd name="T58" fmla="*/ 2147483647 w 1084"/>
                <a:gd name="T59" fmla="*/ 2147483647 h 1396"/>
                <a:gd name="T60" fmla="*/ 2147483647 w 1084"/>
                <a:gd name="T61" fmla="*/ 2147483647 h 1396"/>
                <a:gd name="T62" fmla="*/ 2147483647 w 1084"/>
                <a:gd name="T63" fmla="*/ 2147483647 h 1396"/>
                <a:gd name="T64" fmla="*/ 2147483647 w 1084"/>
                <a:gd name="T65" fmla="*/ 2147483647 h 1396"/>
                <a:gd name="T66" fmla="*/ 2147483647 w 1084"/>
                <a:gd name="T67" fmla="*/ 2147483647 h 1396"/>
                <a:gd name="T68" fmla="*/ 2147483647 w 1084"/>
                <a:gd name="T69" fmla="*/ 2147483647 h 1396"/>
                <a:gd name="T70" fmla="*/ 2147483647 w 1084"/>
                <a:gd name="T71" fmla="*/ 2147483647 h 1396"/>
                <a:gd name="T72" fmla="*/ 2147483647 w 1084"/>
                <a:gd name="T73" fmla="*/ 2147483647 h 1396"/>
                <a:gd name="T74" fmla="*/ 2147483647 w 1084"/>
                <a:gd name="T75" fmla="*/ 2147483647 h 1396"/>
                <a:gd name="T76" fmla="*/ 2147483647 w 1084"/>
                <a:gd name="T77" fmla="*/ 2147483647 h 1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4"/>
                <a:gd name="T118" fmla="*/ 0 h 1396"/>
                <a:gd name="T119" fmla="*/ 1084 w 1084"/>
                <a:gd name="T120" fmla="*/ 1396 h 13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4" h="1396">
                  <a:moveTo>
                    <a:pt x="184" y="1389"/>
                  </a:moveTo>
                  <a:lnTo>
                    <a:pt x="135" y="1240"/>
                  </a:lnTo>
                  <a:lnTo>
                    <a:pt x="14" y="1212"/>
                  </a:lnTo>
                  <a:lnTo>
                    <a:pt x="28" y="1134"/>
                  </a:lnTo>
                  <a:lnTo>
                    <a:pt x="0" y="1028"/>
                  </a:lnTo>
                  <a:lnTo>
                    <a:pt x="28" y="999"/>
                  </a:lnTo>
                  <a:lnTo>
                    <a:pt x="85" y="992"/>
                  </a:lnTo>
                  <a:lnTo>
                    <a:pt x="121" y="978"/>
                  </a:lnTo>
                  <a:lnTo>
                    <a:pt x="142" y="794"/>
                  </a:lnTo>
                  <a:lnTo>
                    <a:pt x="206" y="780"/>
                  </a:lnTo>
                  <a:lnTo>
                    <a:pt x="220" y="787"/>
                  </a:lnTo>
                  <a:lnTo>
                    <a:pt x="262" y="766"/>
                  </a:lnTo>
                  <a:lnTo>
                    <a:pt x="262" y="780"/>
                  </a:lnTo>
                  <a:lnTo>
                    <a:pt x="333" y="787"/>
                  </a:lnTo>
                  <a:lnTo>
                    <a:pt x="326" y="737"/>
                  </a:lnTo>
                  <a:lnTo>
                    <a:pt x="333" y="603"/>
                  </a:lnTo>
                  <a:lnTo>
                    <a:pt x="312" y="574"/>
                  </a:lnTo>
                  <a:lnTo>
                    <a:pt x="326" y="574"/>
                  </a:lnTo>
                  <a:lnTo>
                    <a:pt x="326" y="525"/>
                  </a:lnTo>
                  <a:lnTo>
                    <a:pt x="305" y="326"/>
                  </a:lnTo>
                  <a:lnTo>
                    <a:pt x="269" y="312"/>
                  </a:lnTo>
                  <a:lnTo>
                    <a:pt x="298" y="298"/>
                  </a:lnTo>
                  <a:lnTo>
                    <a:pt x="340" y="248"/>
                  </a:lnTo>
                  <a:lnTo>
                    <a:pt x="347" y="227"/>
                  </a:lnTo>
                  <a:lnTo>
                    <a:pt x="319" y="170"/>
                  </a:lnTo>
                  <a:lnTo>
                    <a:pt x="326" y="128"/>
                  </a:lnTo>
                  <a:lnTo>
                    <a:pt x="340" y="121"/>
                  </a:lnTo>
                  <a:lnTo>
                    <a:pt x="354" y="99"/>
                  </a:lnTo>
                  <a:lnTo>
                    <a:pt x="425" y="28"/>
                  </a:lnTo>
                  <a:lnTo>
                    <a:pt x="468" y="0"/>
                  </a:lnTo>
                  <a:lnTo>
                    <a:pt x="567" y="7"/>
                  </a:lnTo>
                  <a:lnTo>
                    <a:pt x="666" y="71"/>
                  </a:lnTo>
                  <a:lnTo>
                    <a:pt x="652" y="99"/>
                  </a:lnTo>
                  <a:lnTo>
                    <a:pt x="702" y="128"/>
                  </a:lnTo>
                  <a:lnTo>
                    <a:pt x="687" y="163"/>
                  </a:lnTo>
                  <a:lnTo>
                    <a:pt x="687" y="191"/>
                  </a:lnTo>
                  <a:lnTo>
                    <a:pt x="716" y="241"/>
                  </a:lnTo>
                  <a:lnTo>
                    <a:pt x="723" y="255"/>
                  </a:lnTo>
                  <a:lnTo>
                    <a:pt x="758" y="269"/>
                  </a:lnTo>
                  <a:lnTo>
                    <a:pt x="765" y="284"/>
                  </a:lnTo>
                  <a:lnTo>
                    <a:pt x="815" y="277"/>
                  </a:lnTo>
                  <a:lnTo>
                    <a:pt x="815" y="312"/>
                  </a:lnTo>
                  <a:lnTo>
                    <a:pt x="787" y="340"/>
                  </a:lnTo>
                  <a:lnTo>
                    <a:pt x="829" y="369"/>
                  </a:lnTo>
                  <a:lnTo>
                    <a:pt x="843" y="411"/>
                  </a:lnTo>
                  <a:lnTo>
                    <a:pt x="886" y="425"/>
                  </a:lnTo>
                  <a:lnTo>
                    <a:pt x="872" y="518"/>
                  </a:lnTo>
                  <a:lnTo>
                    <a:pt x="879" y="525"/>
                  </a:lnTo>
                  <a:lnTo>
                    <a:pt x="957" y="525"/>
                  </a:lnTo>
                  <a:lnTo>
                    <a:pt x="957" y="546"/>
                  </a:lnTo>
                  <a:lnTo>
                    <a:pt x="935" y="652"/>
                  </a:lnTo>
                  <a:lnTo>
                    <a:pt x="950" y="673"/>
                  </a:lnTo>
                  <a:lnTo>
                    <a:pt x="964" y="688"/>
                  </a:lnTo>
                  <a:lnTo>
                    <a:pt x="985" y="723"/>
                  </a:lnTo>
                  <a:lnTo>
                    <a:pt x="1035" y="787"/>
                  </a:lnTo>
                  <a:lnTo>
                    <a:pt x="1056" y="836"/>
                  </a:lnTo>
                  <a:lnTo>
                    <a:pt x="1063" y="929"/>
                  </a:lnTo>
                  <a:lnTo>
                    <a:pt x="1063" y="1035"/>
                  </a:lnTo>
                  <a:lnTo>
                    <a:pt x="1084" y="1035"/>
                  </a:lnTo>
                  <a:lnTo>
                    <a:pt x="1070" y="1077"/>
                  </a:lnTo>
                  <a:lnTo>
                    <a:pt x="1020" y="1014"/>
                  </a:lnTo>
                  <a:lnTo>
                    <a:pt x="957" y="1028"/>
                  </a:lnTo>
                  <a:lnTo>
                    <a:pt x="921" y="957"/>
                  </a:lnTo>
                  <a:lnTo>
                    <a:pt x="865" y="950"/>
                  </a:lnTo>
                  <a:lnTo>
                    <a:pt x="822" y="929"/>
                  </a:lnTo>
                  <a:lnTo>
                    <a:pt x="787" y="985"/>
                  </a:lnTo>
                  <a:lnTo>
                    <a:pt x="730" y="999"/>
                  </a:lnTo>
                  <a:lnTo>
                    <a:pt x="737" y="1049"/>
                  </a:lnTo>
                  <a:lnTo>
                    <a:pt x="709" y="1099"/>
                  </a:lnTo>
                  <a:lnTo>
                    <a:pt x="631" y="1120"/>
                  </a:lnTo>
                  <a:lnTo>
                    <a:pt x="588" y="1113"/>
                  </a:lnTo>
                  <a:lnTo>
                    <a:pt x="581" y="1084"/>
                  </a:lnTo>
                  <a:lnTo>
                    <a:pt x="503" y="1127"/>
                  </a:lnTo>
                  <a:lnTo>
                    <a:pt x="489" y="1191"/>
                  </a:lnTo>
                  <a:lnTo>
                    <a:pt x="454" y="1219"/>
                  </a:lnTo>
                  <a:lnTo>
                    <a:pt x="411" y="1297"/>
                  </a:lnTo>
                  <a:lnTo>
                    <a:pt x="283" y="1340"/>
                  </a:lnTo>
                  <a:lnTo>
                    <a:pt x="227" y="1396"/>
                  </a:lnTo>
                  <a:lnTo>
                    <a:pt x="184" y="1389"/>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a:solidFill>
                  <a:srgbClr val="1A1A70"/>
                </a:solidFill>
              </a:endParaRPr>
            </a:p>
          </p:txBody>
        </p:sp>
        <p:sp>
          <p:nvSpPr>
            <p:cNvPr id="14346" name="Freeform 21"/>
            <p:cNvSpPr>
              <a:spLocks/>
            </p:cNvSpPr>
            <p:nvPr/>
          </p:nvSpPr>
          <p:spPr bwMode="gray">
            <a:xfrm>
              <a:off x="1743944" y="4166278"/>
              <a:ext cx="930275" cy="1447800"/>
            </a:xfrm>
            <a:custGeom>
              <a:avLst/>
              <a:gdLst>
                <a:gd name="T0" fmla="*/ 0 w 687"/>
                <a:gd name="T1" fmla="*/ 2147483647 h 1070"/>
                <a:gd name="T2" fmla="*/ 2147483647 w 687"/>
                <a:gd name="T3" fmla="*/ 2147483647 h 1070"/>
                <a:gd name="T4" fmla="*/ 2147483647 w 687"/>
                <a:gd name="T5" fmla="*/ 2147483647 h 1070"/>
                <a:gd name="T6" fmla="*/ 2147483647 w 687"/>
                <a:gd name="T7" fmla="*/ 2147483647 h 1070"/>
                <a:gd name="T8" fmla="*/ 2147483647 w 687"/>
                <a:gd name="T9" fmla="*/ 2147483647 h 1070"/>
                <a:gd name="T10" fmla="*/ 2147483647 w 687"/>
                <a:gd name="T11" fmla="*/ 2147483647 h 1070"/>
                <a:gd name="T12" fmla="*/ 2147483647 w 687"/>
                <a:gd name="T13" fmla="*/ 2147483647 h 1070"/>
                <a:gd name="T14" fmla="*/ 2147483647 w 687"/>
                <a:gd name="T15" fmla="*/ 2147483647 h 1070"/>
                <a:gd name="T16" fmla="*/ 2147483647 w 687"/>
                <a:gd name="T17" fmla="*/ 2147483647 h 1070"/>
                <a:gd name="T18" fmla="*/ 2147483647 w 687"/>
                <a:gd name="T19" fmla="*/ 2147483647 h 1070"/>
                <a:gd name="T20" fmla="*/ 2147483647 w 687"/>
                <a:gd name="T21" fmla="*/ 2147483647 h 1070"/>
                <a:gd name="T22" fmla="*/ 2147483647 w 687"/>
                <a:gd name="T23" fmla="*/ 2147483647 h 1070"/>
                <a:gd name="T24" fmla="*/ 2147483647 w 687"/>
                <a:gd name="T25" fmla="*/ 2147483647 h 1070"/>
                <a:gd name="T26" fmla="*/ 2147483647 w 687"/>
                <a:gd name="T27" fmla="*/ 2147483647 h 1070"/>
                <a:gd name="T28" fmla="*/ 2147483647 w 687"/>
                <a:gd name="T29" fmla="*/ 2147483647 h 1070"/>
                <a:gd name="T30" fmla="*/ 2147483647 w 687"/>
                <a:gd name="T31" fmla="*/ 2147483647 h 1070"/>
                <a:gd name="T32" fmla="*/ 2147483647 w 687"/>
                <a:gd name="T33" fmla="*/ 2147483647 h 1070"/>
                <a:gd name="T34" fmla="*/ 2147483647 w 687"/>
                <a:gd name="T35" fmla="*/ 2147483647 h 1070"/>
                <a:gd name="T36" fmla="*/ 2147483647 w 687"/>
                <a:gd name="T37" fmla="*/ 2147483647 h 1070"/>
                <a:gd name="T38" fmla="*/ 2147483647 w 687"/>
                <a:gd name="T39" fmla="*/ 2147483647 h 1070"/>
                <a:gd name="T40" fmla="*/ 2147483647 w 687"/>
                <a:gd name="T41" fmla="*/ 2147483647 h 1070"/>
                <a:gd name="T42" fmla="*/ 2147483647 w 687"/>
                <a:gd name="T43" fmla="*/ 2147483647 h 1070"/>
                <a:gd name="T44" fmla="*/ 2147483647 w 687"/>
                <a:gd name="T45" fmla="*/ 0 h 1070"/>
                <a:gd name="T46" fmla="*/ 2147483647 w 687"/>
                <a:gd name="T47" fmla="*/ 2147483647 h 1070"/>
                <a:gd name="T48" fmla="*/ 2147483647 w 687"/>
                <a:gd name="T49" fmla="*/ 2147483647 h 1070"/>
                <a:gd name="T50" fmla="*/ 2147483647 w 687"/>
                <a:gd name="T51" fmla="*/ 2147483647 h 1070"/>
                <a:gd name="T52" fmla="*/ 2147483647 w 687"/>
                <a:gd name="T53" fmla="*/ 2147483647 h 1070"/>
                <a:gd name="T54" fmla="*/ 2147483647 w 687"/>
                <a:gd name="T55" fmla="*/ 2147483647 h 1070"/>
                <a:gd name="T56" fmla="*/ 2147483647 w 687"/>
                <a:gd name="T57" fmla="*/ 2147483647 h 1070"/>
                <a:gd name="T58" fmla="*/ 2147483647 w 687"/>
                <a:gd name="T59" fmla="*/ 2147483647 h 1070"/>
                <a:gd name="T60" fmla="*/ 2147483647 w 687"/>
                <a:gd name="T61" fmla="*/ 2147483647 h 1070"/>
                <a:gd name="T62" fmla="*/ 2147483647 w 687"/>
                <a:gd name="T63" fmla="*/ 2147483647 h 1070"/>
                <a:gd name="T64" fmla="*/ 2147483647 w 687"/>
                <a:gd name="T65" fmla="*/ 2147483647 h 1070"/>
                <a:gd name="T66" fmla="*/ 2147483647 w 687"/>
                <a:gd name="T67" fmla="*/ 2147483647 h 1070"/>
                <a:gd name="T68" fmla="*/ 2147483647 w 687"/>
                <a:gd name="T69" fmla="*/ 2147483647 h 1070"/>
                <a:gd name="T70" fmla="*/ 2147483647 w 687"/>
                <a:gd name="T71" fmla="*/ 2147483647 h 1070"/>
                <a:gd name="T72" fmla="*/ 2147483647 w 687"/>
                <a:gd name="T73" fmla="*/ 2147483647 h 1070"/>
                <a:gd name="T74" fmla="*/ 2147483647 w 687"/>
                <a:gd name="T75" fmla="*/ 2147483647 h 1070"/>
                <a:gd name="T76" fmla="*/ 2147483647 w 687"/>
                <a:gd name="T77" fmla="*/ 2147483647 h 1070"/>
                <a:gd name="T78" fmla="*/ 2147483647 w 687"/>
                <a:gd name="T79" fmla="*/ 2147483647 h 1070"/>
                <a:gd name="T80" fmla="*/ 2147483647 w 687"/>
                <a:gd name="T81" fmla="*/ 2147483647 h 1070"/>
                <a:gd name="T82" fmla="*/ 2147483647 w 687"/>
                <a:gd name="T83" fmla="*/ 2147483647 h 1070"/>
                <a:gd name="T84" fmla="*/ 2147483647 w 687"/>
                <a:gd name="T85" fmla="*/ 2147483647 h 1070"/>
                <a:gd name="T86" fmla="*/ 2147483647 w 687"/>
                <a:gd name="T87" fmla="*/ 2147483647 h 1070"/>
                <a:gd name="T88" fmla="*/ 2147483647 w 687"/>
                <a:gd name="T89" fmla="*/ 2147483647 h 1070"/>
                <a:gd name="T90" fmla="*/ 2147483647 w 687"/>
                <a:gd name="T91" fmla="*/ 2147483647 h 1070"/>
                <a:gd name="T92" fmla="*/ 2147483647 w 687"/>
                <a:gd name="T93" fmla="*/ 2147483647 h 1070"/>
                <a:gd name="T94" fmla="*/ 2147483647 w 687"/>
                <a:gd name="T95" fmla="*/ 2147483647 h 1070"/>
                <a:gd name="T96" fmla="*/ 2147483647 w 687"/>
                <a:gd name="T97" fmla="*/ 2147483647 h 1070"/>
                <a:gd name="T98" fmla="*/ 2147483647 w 687"/>
                <a:gd name="T99" fmla="*/ 2147483647 h 1070"/>
                <a:gd name="T100" fmla="*/ 2147483647 w 687"/>
                <a:gd name="T101" fmla="*/ 2147483647 h 1070"/>
                <a:gd name="T102" fmla="*/ 0 w 687"/>
                <a:gd name="T103" fmla="*/ 2147483647 h 10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7"/>
                <a:gd name="T157" fmla="*/ 0 h 1070"/>
                <a:gd name="T158" fmla="*/ 687 w 687"/>
                <a:gd name="T159" fmla="*/ 1070 h 10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7" h="1070">
                  <a:moveTo>
                    <a:pt x="0" y="1049"/>
                  </a:moveTo>
                  <a:lnTo>
                    <a:pt x="35" y="886"/>
                  </a:lnTo>
                  <a:lnTo>
                    <a:pt x="28" y="836"/>
                  </a:lnTo>
                  <a:lnTo>
                    <a:pt x="128" y="701"/>
                  </a:lnTo>
                  <a:lnTo>
                    <a:pt x="163" y="602"/>
                  </a:lnTo>
                  <a:lnTo>
                    <a:pt x="213" y="595"/>
                  </a:lnTo>
                  <a:lnTo>
                    <a:pt x="227" y="560"/>
                  </a:lnTo>
                  <a:lnTo>
                    <a:pt x="220" y="482"/>
                  </a:lnTo>
                  <a:lnTo>
                    <a:pt x="191" y="382"/>
                  </a:lnTo>
                  <a:lnTo>
                    <a:pt x="227" y="347"/>
                  </a:lnTo>
                  <a:lnTo>
                    <a:pt x="248" y="283"/>
                  </a:lnTo>
                  <a:lnTo>
                    <a:pt x="269" y="219"/>
                  </a:lnTo>
                  <a:lnTo>
                    <a:pt x="290" y="205"/>
                  </a:lnTo>
                  <a:lnTo>
                    <a:pt x="298" y="177"/>
                  </a:lnTo>
                  <a:lnTo>
                    <a:pt x="298" y="163"/>
                  </a:lnTo>
                  <a:lnTo>
                    <a:pt x="305" y="113"/>
                  </a:lnTo>
                  <a:lnTo>
                    <a:pt x="269" y="35"/>
                  </a:lnTo>
                  <a:lnTo>
                    <a:pt x="298" y="7"/>
                  </a:lnTo>
                  <a:lnTo>
                    <a:pt x="425" y="71"/>
                  </a:lnTo>
                  <a:lnTo>
                    <a:pt x="418" y="141"/>
                  </a:lnTo>
                  <a:lnTo>
                    <a:pt x="446" y="127"/>
                  </a:lnTo>
                  <a:lnTo>
                    <a:pt x="567" y="35"/>
                  </a:lnTo>
                  <a:lnTo>
                    <a:pt x="652" y="0"/>
                  </a:lnTo>
                  <a:lnTo>
                    <a:pt x="666" y="49"/>
                  </a:lnTo>
                  <a:lnTo>
                    <a:pt x="659" y="63"/>
                  </a:lnTo>
                  <a:lnTo>
                    <a:pt x="638" y="78"/>
                  </a:lnTo>
                  <a:lnTo>
                    <a:pt x="645" y="134"/>
                  </a:lnTo>
                  <a:lnTo>
                    <a:pt x="666" y="198"/>
                  </a:lnTo>
                  <a:lnTo>
                    <a:pt x="659" y="262"/>
                  </a:lnTo>
                  <a:lnTo>
                    <a:pt x="673" y="319"/>
                  </a:lnTo>
                  <a:lnTo>
                    <a:pt x="680" y="354"/>
                  </a:lnTo>
                  <a:lnTo>
                    <a:pt x="652" y="411"/>
                  </a:lnTo>
                  <a:lnTo>
                    <a:pt x="680" y="460"/>
                  </a:lnTo>
                  <a:lnTo>
                    <a:pt x="680" y="489"/>
                  </a:lnTo>
                  <a:lnTo>
                    <a:pt x="687" y="503"/>
                  </a:lnTo>
                  <a:lnTo>
                    <a:pt x="680" y="538"/>
                  </a:lnTo>
                  <a:lnTo>
                    <a:pt x="638" y="609"/>
                  </a:lnTo>
                  <a:lnTo>
                    <a:pt x="574" y="609"/>
                  </a:lnTo>
                  <a:lnTo>
                    <a:pt x="524" y="595"/>
                  </a:lnTo>
                  <a:lnTo>
                    <a:pt x="503" y="638"/>
                  </a:lnTo>
                  <a:lnTo>
                    <a:pt x="425" y="673"/>
                  </a:lnTo>
                  <a:lnTo>
                    <a:pt x="340" y="744"/>
                  </a:lnTo>
                  <a:lnTo>
                    <a:pt x="319" y="765"/>
                  </a:lnTo>
                  <a:lnTo>
                    <a:pt x="283" y="801"/>
                  </a:lnTo>
                  <a:lnTo>
                    <a:pt x="269" y="843"/>
                  </a:lnTo>
                  <a:lnTo>
                    <a:pt x="227" y="871"/>
                  </a:lnTo>
                  <a:lnTo>
                    <a:pt x="184" y="978"/>
                  </a:lnTo>
                  <a:lnTo>
                    <a:pt x="163" y="999"/>
                  </a:lnTo>
                  <a:lnTo>
                    <a:pt x="99" y="1041"/>
                  </a:lnTo>
                  <a:lnTo>
                    <a:pt x="78" y="1063"/>
                  </a:lnTo>
                  <a:lnTo>
                    <a:pt x="21" y="1070"/>
                  </a:lnTo>
                  <a:lnTo>
                    <a:pt x="0" y="1049"/>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71" name="Freeform 30"/>
            <p:cNvSpPr>
              <a:spLocks/>
            </p:cNvSpPr>
            <p:nvPr/>
          </p:nvSpPr>
          <p:spPr bwMode="gray">
            <a:xfrm>
              <a:off x="2628181" y="3640816"/>
              <a:ext cx="1211263" cy="946150"/>
            </a:xfrm>
            <a:custGeom>
              <a:avLst/>
              <a:gdLst>
                <a:gd name="T0" fmla="*/ 2147483647 w 893"/>
                <a:gd name="T1" fmla="*/ 2147483647 h 701"/>
                <a:gd name="T2" fmla="*/ 2147483647 w 893"/>
                <a:gd name="T3" fmla="*/ 2147483647 h 701"/>
                <a:gd name="T4" fmla="*/ 2147483647 w 893"/>
                <a:gd name="T5" fmla="*/ 2147483647 h 701"/>
                <a:gd name="T6" fmla="*/ 2147483647 w 893"/>
                <a:gd name="T7" fmla="*/ 2147483647 h 701"/>
                <a:gd name="T8" fmla="*/ 2147483647 w 893"/>
                <a:gd name="T9" fmla="*/ 2147483647 h 701"/>
                <a:gd name="T10" fmla="*/ 2147483647 w 893"/>
                <a:gd name="T11" fmla="*/ 2147483647 h 701"/>
                <a:gd name="T12" fmla="*/ 2147483647 w 893"/>
                <a:gd name="T13" fmla="*/ 2147483647 h 701"/>
                <a:gd name="T14" fmla="*/ 2147483647 w 893"/>
                <a:gd name="T15" fmla="*/ 2147483647 h 701"/>
                <a:gd name="T16" fmla="*/ 2147483647 w 893"/>
                <a:gd name="T17" fmla="*/ 2147483647 h 701"/>
                <a:gd name="T18" fmla="*/ 2147483647 w 893"/>
                <a:gd name="T19" fmla="*/ 2147483647 h 701"/>
                <a:gd name="T20" fmla="*/ 2147483647 w 893"/>
                <a:gd name="T21" fmla="*/ 2147483647 h 701"/>
                <a:gd name="T22" fmla="*/ 2147483647 w 893"/>
                <a:gd name="T23" fmla="*/ 2147483647 h 701"/>
                <a:gd name="T24" fmla="*/ 2147483647 w 893"/>
                <a:gd name="T25" fmla="*/ 2147483647 h 701"/>
                <a:gd name="T26" fmla="*/ 2147483647 w 893"/>
                <a:gd name="T27" fmla="*/ 2147483647 h 701"/>
                <a:gd name="T28" fmla="*/ 2147483647 w 893"/>
                <a:gd name="T29" fmla="*/ 2147483647 h 701"/>
                <a:gd name="T30" fmla="*/ 2147483647 w 893"/>
                <a:gd name="T31" fmla="*/ 2147483647 h 701"/>
                <a:gd name="T32" fmla="*/ 2147483647 w 893"/>
                <a:gd name="T33" fmla="*/ 2147483647 h 701"/>
                <a:gd name="T34" fmla="*/ 2147483647 w 893"/>
                <a:gd name="T35" fmla="*/ 2147483647 h 701"/>
                <a:gd name="T36" fmla="*/ 2147483647 w 893"/>
                <a:gd name="T37" fmla="*/ 2147483647 h 701"/>
                <a:gd name="T38" fmla="*/ 2147483647 w 893"/>
                <a:gd name="T39" fmla="*/ 2147483647 h 701"/>
                <a:gd name="T40" fmla="*/ 2147483647 w 893"/>
                <a:gd name="T41" fmla="*/ 2147483647 h 701"/>
                <a:gd name="T42" fmla="*/ 2147483647 w 893"/>
                <a:gd name="T43" fmla="*/ 2147483647 h 701"/>
                <a:gd name="T44" fmla="*/ 2147483647 w 893"/>
                <a:gd name="T45" fmla="*/ 2147483647 h 701"/>
                <a:gd name="T46" fmla="*/ 2147483647 w 893"/>
                <a:gd name="T47" fmla="*/ 2147483647 h 701"/>
                <a:gd name="T48" fmla="*/ 2147483647 w 893"/>
                <a:gd name="T49" fmla="*/ 2147483647 h 701"/>
                <a:gd name="T50" fmla="*/ 2147483647 w 893"/>
                <a:gd name="T51" fmla="*/ 2147483647 h 701"/>
                <a:gd name="T52" fmla="*/ 2147483647 w 893"/>
                <a:gd name="T53" fmla="*/ 2147483647 h 701"/>
                <a:gd name="T54" fmla="*/ 2147483647 w 893"/>
                <a:gd name="T55" fmla="*/ 2147483647 h 701"/>
                <a:gd name="T56" fmla="*/ 2147483647 w 893"/>
                <a:gd name="T57" fmla="*/ 2147483647 h 701"/>
                <a:gd name="T58" fmla="*/ 2147483647 w 893"/>
                <a:gd name="T59" fmla="*/ 2147483647 h 701"/>
                <a:gd name="T60" fmla="*/ 2147483647 w 893"/>
                <a:gd name="T61" fmla="*/ 2147483647 h 701"/>
                <a:gd name="T62" fmla="*/ 2147483647 w 893"/>
                <a:gd name="T63" fmla="*/ 2147483647 h 701"/>
                <a:gd name="T64" fmla="*/ 2147483647 w 893"/>
                <a:gd name="T65" fmla="*/ 2147483647 h 701"/>
                <a:gd name="T66" fmla="*/ 2147483647 w 893"/>
                <a:gd name="T67" fmla="*/ 2147483647 h 701"/>
                <a:gd name="T68" fmla="*/ 0 w 893"/>
                <a:gd name="T69" fmla="*/ 2147483647 h 7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3"/>
                <a:gd name="T106" fmla="*/ 0 h 701"/>
                <a:gd name="T107" fmla="*/ 893 w 893"/>
                <a:gd name="T108" fmla="*/ 701 h 7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3" h="701">
                  <a:moveTo>
                    <a:pt x="0" y="390"/>
                  </a:moveTo>
                  <a:lnTo>
                    <a:pt x="99" y="347"/>
                  </a:lnTo>
                  <a:lnTo>
                    <a:pt x="71" y="276"/>
                  </a:lnTo>
                  <a:lnTo>
                    <a:pt x="7" y="198"/>
                  </a:lnTo>
                  <a:lnTo>
                    <a:pt x="21" y="149"/>
                  </a:lnTo>
                  <a:lnTo>
                    <a:pt x="64" y="113"/>
                  </a:lnTo>
                  <a:lnTo>
                    <a:pt x="127" y="120"/>
                  </a:lnTo>
                  <a:lnTo>
                    <a:pt x="184" y="127"/>
                  </a:lnTo>
                  <a:lnTo>
                    <a:pt x="184" y="106"/>
                  </a:lnTo>
                  <a:lnTo>
                    <a:pt x="205" y="57"/>
                  </a:lnTo>
                  <a:lnTo>
                    <a:pt x="241" y="78"/>
                  </a:lnTo>
                  <a:lnTo>
                    <a:pt x="262" y="64"/>
                  </a:lnTo>
                  <a:lnTo>
                    <a:pt x="283" y="99"/>
                  </a:lnTo>
                  <a:lnTo>
                    <a:pt x="283" y="106"/>
                  </a:lnTo>
                  <a:lnTo>
                    <a:pt x="305" y="127"/>
                  </a:lnTo>
                  <a:lnTo>
                    <a:pt x="340" y="156"/>
                  </a:lnTo>
                  <a:lnTo>
                    <a:pt x="368" y="170"/>
                  </a:lnTo>
                  <a:lnTo>
                    <a:pt x="425" y="177"/>
                  </a:lnTo>
                  <a:lnTo>
                    <a:pt x="460" y="170"/>
                  </a:lnTo>
                  <a:lnTo>
                    <a:pt x="489" y="163"/>
                  </a:lnTo>
                  <a:lnTo>
                    <a:pt x="517" y="149"/>
                  </a:lnTo>
                  <a:lnTo>
                    <a:pt x="538" y="99"/>
                  </a:lnTo>
                  <a:lnTo>
                    <a:pt x="553" y="57"/>
                  </a:lnTo>
                  <a:lnTo>
                    <a:pt x="616" y="14"/>
                  </a:lnTo>
                  <a:lnTo>
                    <a:pt x="631" y="14"/>
                  </a:lnTo>
                  <a:lnTo>
                    <a:pt x="730" y="7"/>
                  </a:lnTo>
                  <a:lnTo>
                    <a:pt x="744" y="0"/>
                  </a:lnTo>
                  <a:lnTo>
                    <a:pt x="815" y="28"/>
                  </a:lnTo>
                  <a:lnTo>
                    <a:pt x="822" y="14"/>
                  </a:lnTo>
                  <a:lnTo>
                    <a:pt x="850" y="14"/>
                  </a:lnTo>
                  <a:lnTo>
                    <a:pt x="879" y="7"/>
                  </a:lnTo>
                  <a:lnTo>
                    <a:pt x="893" y="35"/>
                  </a:lnTo>
                  <a:lnTo>
                    <a:pt x="857" y="71"/>
                  </a:lnTo>
                  <a:lnTo>
                    <a:pt x="836" y="113"/>
                  </a:lnTo>
                  <a:lnTo>
                    <a:pt x="786" y="156"/>
                  </a:lnTo>
                  <a:lnTo>
                    <a:pt x="716" y="184"/>
                  </a:lnTo>
                  <a:lnTo>
                    <a:pt x="708" y="227"/>
                  </a:lnTo>
                  <a:lnTo>
                    <a:pt x="716" y="248"/>
                  </a:lnTo>
                  <a:lnTo>
                    <a:pt x="716" y="283"/>
                  </a:lnTo>
                  <a:lnTo>
                    <a:pt x="708" y="333"/>
                  </a:lnTo>
                  <a:lnTo>
                    <a:pt x="737" y="354"/>
                  </a:lnTo>
                  <a:lnTo>
                    <a:pt x="723" y="411"/>
                  </a:lnTo>
                  <a:lnTo>
                    <a:pt x="723" y="453"/>
                  </a:lnTo>
                  <a:lnTo>
                    <a:pt x="765" y="453"/>
                  </a:lnTo>
                  <a:lnTo>
                    <a:pt x="765" y="468"/>
                  </a:lnTo>
                  <a:lnTo>
                    <a:pt x="737" y="503"/>
                  </a:lnTo>
                  <a:lnTo>
                    <a:pt x="758" y="546"/>
                  </a:lnTo>
                  <a:lnTo>
                    <a:pt x="758" y="567"/>
                  </a:lnTo>
                  <a:lnTo>
                    <a:pt x="744" y="574"/>
                  </a:lnTo>
                  <a:lnTo>
                    <a:pt x="730" y="652"/>
                  </a:lnTo>
                  <a:lnTo>
                    <a:pt x="730" y="673"/>
                  </a:lnTo>
                  <a:lnTo>
                    <a:pt x="694" y="701"/>
                  </a:lnTo>
                  <a:lnTo>
                    <a:pt x="673" y="687"/>
                  </a:lnTo>
                  <a:lnTo>
                    <a:pt x="595" y="638"/>
                  </a:lnTo>
                  <a:lnTo>
                    <a:pt x="581" y="652"/>
                  </a:lnTo>
                  <a:lnTo>
                    <a:pt x="553" y="652"/>
                  </a:lnTo>
                  <a:lnTo>
                    <a:pt x="510" y="616"/>
                  </a:lnTo>
                  <a:lnTo>
                    <a:pt x="453" y="595"/>
                  </a:lnTo>
                  <a:lnTo>
                    <a:pt x="439" y="553"/>
                  </a:lnTo>
                  <a:lnTo>
                    <a:pt x="446" y="524"/>
                  </a:lnTo>
                  <a:lnTo>
                    <a:pt x="432" y="468"/>
                  </a:lnTo>
                  <a:lnTo>
                    <a:pt x="432" y="411"/>
                  </a:lnTo>
                  <a:lnTo>
                    <a:pt x="368" y="425"/>
                  </a:lnTo>
                  <a:lnTo>
                    <a:pt x="319" y="425"/>
                  </a:lnTo>
                  <a:lnTo>
                    <a:pt x="262" y="432"/>
                  </a:lnTo>
                  <a:lnTo>
                    <a:pt x="248" y="432"/>
                  </a:lnTo>
                  <a:lnTo>
                    <a:pt x="241" y="425"/>
                  </a:lnTo>
                  <a:lnTo>
                    <a:pt x="191" y="411"/>
                  </a:lnTo>
                  <a:lnTo>
                    <a:pt x="14" y="439"/>
                  </a:lnTo>
                  <a:lnTo>
                    <a:pt x="0" y="390"/>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75" name="Freeform 23"/>
            <p:cNvSpPr>
              <a:spLocks/>
            </p:cNvSpPr>
            <p:nvPr/>
          </p:nvSpPr>
          <p:spPr bwMode="gray">
            <a:xfrm>
              <a:off x="2609726" y="4196441"/>
              <a:ext cx="1074738" cy="804862"/>
            </a:xfrm>
            <a:custGeom>
              <a:avLst/>
              <a:gdLst>
                <a:gd name="T0" fmla="*/ 2147483647 w 793"/>
                <a:gd name="T1" fmla="*/ 2147483647 h 595"/>
                <a:gd name="T2" fmla="*/ 2147483647 w 793"/>
                <a:gd name="T3" fmla="*/ 2147483647 h 595"/>
                <a:gd name="T4" fmla="*/ 2147483647 w 793"/>
                <a:gd name="T5" fmla="*/ 2147483647 h 595"/>
                <a:gd name="T6" fmla="*/ 2147483647 w 793"/>
                <a:gd name="T7" fmla="*/ 2147483647 h 595"/>
                <a:gd name="T8" fmla="*/ 2147483647 w 793"/>
                <a:gd name="T9" fmla="*/ 2147483647 h 595"/>
                <a:gd name="T10" fmla="*/ 2147483647 w 793"/>
                <a:gd name="T11" fmla="*/ 2147483647 h 595"/>
                <a:gd name="T12" fmla="*/ 2147483647 w 793"/>
                <a:gd name="T13" fmla="*/ 2147483647 h 595"/>
                <a:gd name="T14" fmla="*/ 2147483647 w 793"/>
                <a:gd name="T15" fmla="*/ 2147483647 h 595"/>
                <a:gd name="T16" fmla="*/ 2147483647 w 793"/>
                <a:gd name="T17" fmla="*/ 2147483647 h 595"/>
                <a:gd name="T18" fmla="*/ 0 w 793"/>
                <a:gd name="T19" fmla="*/ 2147483647 h 595"/>
                <a:gd name="T20" fmla="*/ 2147483647 w 793"/>
                <a:gd name="T21" fmla="*/ 2147483647 h 595"/>
                <a:gd name="T22" fmla="*/ 2147483647 w 793"/>
                <a:gd name="T23" fmla="*/ 2147483647 h 595"/>
                <a:gd name="T24" fmla="*/ 2147483647 w 793"/>
                <a:gd name="T25" fmla="*/ 0 h 595"/>
                <a:gd name="T26" fmla="*/ 2147483647 w 793"/>
                <a:gd name="T27" fmla="*/ 2147483647 h 595"/>
                <a:gd name="T28" fmla="*/ 2147483647 w 793"/>
                <a:gd name="T29" fmla="*/ 2147483647 h 595"/>
                <a:gd name="T30" fmla="*/ 2147483647 w 793"/>
                <a:gd name="T31" fmla="*/ 2147483647 h 595"/>
                <a:gd name="T32" fmla="*/ 2147483647 w 793"/>
                <a:gd name="T33" fmla="*/ 2147483647 h 595"/>
                <a:gd name="T34" fmla="*/ 2147483647 w 793"/>
                <a:gd name="T35" fmla="*/ 2147483647 h 595"/>
                <a:gd name="T36" fmla="*/ 2147483647 w 793"/>
                <a:gd name="T37" fmla="*/ 0 h 595"/>
                <a:gd name="T38" fmla="*/ 2147483647 w 793"/>
                <a:gd name="T39" fmla="*/ 2147483647 h 595"/>
                <a:gd name="T40" fmla="*/ 2147483647 w 793"/>
                <a:gd name="T41" fmla="*/ 2147483647 h 595"/>
                <a:gd name="T42" fmla="*/ 2147483647 w 793"/>
                <a:gd name="T43" fmla="*/ 2147483647 h 595"/>
                <a:gd name="T44" fmla="*/ 2147483647 w 793"/>
                <a:gd name="T45" fmla="*/ 2147483647 h 595"/>
                <a:gd name="T46" fmla="*/ 2147483647 w 793"/>
                <a:gd name="T47" fmla="*/ 2147483647 h 595"/>
                <a:gd name="T48" fmla="*/ 2147483647 w 793"/>
                <a:gd name="T49" fmla="*/ 2147483647 h 595"/>
                <a:gd name="T50" fmla="*/ 2147483647 w 793"/>
                <a:gd name="T51" fmla="*/ 2147483647 h 595"/>
                <a:gd name="T52" fmla="*/ 2147483647 w 793"/>
                <a:gd name="T53" fmla="*/ 2147483647 h 595"/>
                <a:gd name="T54" fmla="*/ 2147483647 w 793"/>
                <a:gd name="T55" fmla="*/ 2147483647 h 595"/>
                <a:gd name="T56" fmla="*/ 2147483647 w 793"/>
                <a:gd name="T57" fmla="*/ 2147483647 h 595"/>
                <a:gd name="T58" fmla="*/ 2147483647 w 793"/>
                <a:gd name="T59" fmla="*/ 2147483647 h 595"/>
                <a:gd name="T60" fmla="*/ 2147483647 w 793"/>
                <a:gd name="T61" fmla="*/ 2147483647 h 595"/>
                <a:gd name="T62" fmla="*/ 2147483647 w 793"/>
                <a:gd name="T63" fmla="*/ 2147483647 h 595"/>
                <a:gd name="T64" fmla="*/ 2147483647 w 793"/>
                <a:gd name="T65" fmla="*/ 2147483647 h 595"/>
                <a:gd name="T66" fmla="*/ 2147483647 w 793"/>
                <a:gd name="T67" fmla="*/ 2147483647 h 595"/>
                <a:gd name="T68" fmla="*/ 2147483647 w 793"/>
                <a:gd name="T69" fmla="*/ 2147483647 h 595"/>
                <a:gd name="T70" fmla="*/ 2147483647 w 793"/>
                <a:gd name="T71" fmla="*/ 2147483647 h 595"/>
                <a:gd name="T72" fmla="*/ 2147483647 w 793"/>
                <a:gd name="T73" fmla="*/ 2147483647 h 595"/>
                <a:gd name="T74" fmla="*/ 2147483647 w 793"/>
                <a:gd name="T75" fmla="*/ 2147483647 h 595"/>
                <a:gd name="T76" fmla="*/ 2147483647 w 793"/>
                <a:gd name="T77" fmla="*/ 2147483647 h 595"/>
                <a:gd name="T78" fmla="*/ 2147483647 w 793"/>
                <a:gd name="T79" fmla="*/ 2147483647 h 595"/>
                <a:gd name="T80" fmla="*/ 2147483647 w 793"/>
                <a:gd name="T81" fmla="*/ 2147483647 h 595"/>
                <a:gd name="T82" fmla="*/ 2147483647 w 793"/>
                <a:gd name="T83" fmla="*/ 2147483647 h 595"/>
                <a:gd name="T84" fmla="*/ 2147483647 w 793"/>
                <a:gd name="T85" fmla="*/ 2147483647 h 595"/>
                <a:gd name="T86" fmla="*/ 2147483647 w 793"/>
                <a:gd name="T87" fmla="*/ 2147483647 h 595"/>
                <a:gd name="T88" fmla="*/ 2147483647 w 793"/>
                <a:gd name="T89" fmla="*/ 2147483647 h 595"/>
                <a:gd name="T90" fmla="*/ 2147483647 w 793"/>
                <a:gd name="T91" fmla="*/ 2147483647 h 595"/>
                <a:gd name="T92" fmla="*/ 2147483647 w 793"/>
                <a:gd name="T93" fmla="*/ 2147483647 h 595"/>
                <a:gd name="T94" fmla="*/ 2147483647 w 793"/>
                <a:gd name="T95" fmla="*/ 2147483647 h 595"/>
                <a:gd name="T96" fmla="*/ 2147483647 w 793"/>
                <a:gd name="T97" fmla="*/ 2147483647 h 595"/>
                <a:gd name="T98" fmla="*/ 2147483647 w 793"/>
                <a:gd name="T99" fmla="*/ 2147483647 h 595"/>
                <a:gd name="T100" fmla="*/ 2147483647 w 793"/>
                <a:gd name="T101" fmla="*/ 2147483647 h 595"/>
                <a:gd name="T102" fmla="*/ 2147483647 w 793"/>
                <a:gd name="T103" fmla="*/ 2147483647 h 595"/>
                <a:gd name="T104" fmla="*/ 2147483647 w 793"/>
                <a:gd name="T105" fmla="*/ 2147483647 h 595"/>
                <a:gd name="T106" fmla="*/ 2147483647 w 793"/>
                <a:gd name="T107" fmla="*/ 2147483647 h 595"/>
                <a:gd name="T108" fmla="*/ 2147483647 w 793"/>
                <a:gd name="T109" fmla="*/ 2147483647 h 595"/>
                <a:gd name="T110" fmla="*/ 2147483647 w 793"/>
                <a:gd name="T111" fmla="*/ 2147483647 h 595"/>
                <a:gd name="T112" fmla="*/ 2147483647 w 793"/>
                <a:gd name="T113" fmla="*/ 2147483647 h 595"/>
                <a:gd name="T114" fmla="*/ 2147483647 w 793"/>
                <a:gd name="T115" fmla="*/ 2147483647 h 5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3"/>
                <a:gd name="T175" fmla="*/ 0 h 595"/>
                <a:gd name="T176" fmla="*/ 793 w 793"/>
                <a:gd name="T177" fmla="*/ 595 h 5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3" h="595">
                  <a:moveTo>
                    <a:pt x="49" y="482"/>
                  </a:moveTo>
                  <a:lnTo>
                    <a:pt x="42" y="468"/>
                  </a:lnTo>
                  <a:lnTo>
                    <a:pt x="42" y="439"/>
                  </a:lnTo>
                  <a:lnTo>
                    <a:pt x="14" y="390"/>
                  </a:lnTo>
                  <a:lnTo>
                    <a:pt x="42" y="333"/>
                  </a:lnTo>
                  <a:lnTo>
                    <a:pt x="35" y="298"/>
                  </a:lnTo>
                  <a:lnTo>
                    <a:pt x="21" y="241"/>
                  </a:lnTo>
                  <a:lnTo>
                    <a:pt x="28" y="177"/>
                  </a:lnTo>
                  <a:lnTo>
                    <a:pt x="7" y="113"/>
                  </a:lnTo>
                  <a:lnTo>
                    <a:pt x="0" y="57"/>
                  </a:lnTo>
                  <a:lnTo>
                    <a:pt x="21" y="42"/>
                  </a:lnTo>
                  <a:lnTo>
                    <a:pt x="28" y="28"/>
                  </a:lnTo>
                  <a:lnTo>
                    <a:pt x="205" y="0"/>
                  </a:lnTo>
                  <a:lnTo>
                    <a:pt x="255" y="14"/>
                  </a:lnTo>
                  <a:lnTo>
                    <a:pt x="262" y="21"/>
                  </a:lnTo>
                  <a:lnTo>
                    <a:pt x="276" y="21"/>
                  </a:lnTo>
                  <a:lnTo>
                    <a:pt x="333" y="14"/>
                  </a:lnTo>
                  <a:lnTo>
                    <a:pt x="382" y="14"/>
                  </a:lnTo>
                  <a:lnTo>
                    <a:pt x="446" y="0"/>
                  </a:lnTo>
                  <a:lnTo>
                    <a:pt x="446" y="57"/>
                  </a:lnTo>
                  <a:lnTo>
                    <a:pt x="460" y="113"/>
                  </a:lnTo>
                  <a:lnTo>
                    <a:pt x="453" y="142"/>
                  </a:lnTo>
                  <a:lnTo>
                    <a:pt x="467" y="184"/>
                  </a:lnTo>
                  <a:lnTo>
                    <a:pt x="524" y="205"/>
                  </a:lnTo>
                  <a:lnTo>
                    <a:pt x="567" y="241"/>
                  </a:lnTo>
                  <a:lnTo>
                    <a:pt x="595" y="241"/>
                  </a:lnTo>
                  <a:lnTo>
                    <a:pt x="609" y="227"/>
                  </a:lnTo>
                  <a:lnTo>
                    <a:pt x="687" y="276"/>
                  </a:lnTo>
                  <a:lnTo>
                    <a:pt x="708" y="290"/>
                  </a:lnTo>
                  <a:lnTo>
                    <a:pt x="666" y="326"/>
                  </a:lnTo>
                  <a:lnTo>
                    <a:pt x="751" y="361"/>
                  </a:lnTo>
                  <a:lnTo>
                    <a:pt x="758" y="354"/>
                  </a:lnTo>
                  <a:lnTo>
                    <a:pt x="793" y="361"/>
                  </a:lnTo>
                  <a:lnTo>
                    <a:pt x="779" y="383"/>
                  </a:lnTo>
                  <a:lnTo>
                    <a:pt x="765" y="390"/>
                  </a:lnTo>
                  <a:lnTo>
                    <a:pt x="758" y="432"/>
                  </a:lnTo>
                  <a:lnTo>
                    <a:pt x="786" y="489"/>
                  </a:lnTo>
                  <a:lnTo>
                    <a:pt x="779" y="510"/>
                  </a:lnTo>
                  <a:lnTo>
                    <a:pt x="737" y="560"/>
                  </a:lnTo>
                  <a:lnTo>
                    <a:pt x="708" y="574"/>
                  </a:lnTo>
                  <a:lnTo>
                    <a:pt x="666" y="581"/>
                  </a:lnTo>
                  <a:lnTo>
                    <a:pt x="602" y="560"/>
                  </a:lnTo>
                  <a:lnTo>
                    <a:pt x="545" y="581"/>
                  </a:lnTo>
                  <a:lnTo>
                    <a:pt x="517" y="560"/>
                  </a:lnTo>
                  <a:lnTo>
                    <a:pt x="496" y="531"/>
                  </a:lnTo>
                  <a:lnTo>
                    <a:pt x="467" y="510"/>
                  </a:lnTo>
                  <a:lnTo>
                    <a:pt x="368" y="574"/>
                  </a:lnTo>
                  <a:lnTo>
                    <a:pt x="340" y="546"/>
                  </a:lnTo>
                  <a:lnTo>
                    <a:pt x="290" y="567"/>
                  </a:lnTo>
                  <a:lnTo>
                    <a:pt x="276" y="546"/>
                  </a:lnTo>
                  <a:lnTo>
                    <a:pt x="255" y="553"/>
                  </a:lnTo>
                  <a:lnTo>
                    <a:pt x="241" y="531"/>
                  </a:lnTo>
                  <a:lnTo>
                    <a:pt x="226" y="553"/>
                  </a:lnTo>
                  <a:lnTo>
                    <a:pt x="170" y="595"/>
                  </a:lnTo>
                  <a:lnTo>
                    <a:pt x="156" y="588"/>
                  </a:lnTo>
                  <a:lnTo>
                    <a:pt x="113" y="553"/>
                  </a:lnTo>
                  <a:lnTo>
                    <a:pt x="78" y="482"/>
                  </a:lnTo>
                  <a:lnTo>
                    <a:pt x="49" y="482"/>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82" name="Freeform 27"/>
            <p:cNvSpPr>
              <a:spLocks/>
            </p:cNvSpPr>
            <p:nvPr/>
          </p:nvSpPr>
          <p:spPr bwMode="gray">
            <a:xfrm>
              <a:off x="2579564" y="4848903"/>
              <a:ext cx="1074737" cy="1052513"/>
            </a:xfrm>
            <a:custGeom>
              <a:avLst/>
              <a:gdLst>
                <a:gd name="T0" fmla="*/ 2147483647 w 794"/>
                <a:gd name="T1" fmla="*/ 2147483647 h 779"/>
                <a:gd name="T2" fmla="*/ 2147483647 w 794"/>
                <a:gd name="T3" fmla="*/ 2147483647 h 779"/>
                <a:gd name="T4" fmla="*/ 2147483647 w 794"/>
                <a:gd name="T5" fmla="*/ 2147483647 h 779"/>
                <a:gd name="T6" fmla="*/ 2147483647 w 794"/>
                <a:gd name="T7" fmla="*/ 2147483647 h 779"/>
                <a:gd name="T8" fmla="*/ 2147483647 w 794"/>
                <a:gd name="T9" fmla="*/ 2147483647 h 779"/>
                <a:gd name="T10" fmla="*/ 2147483647 w 794"/>
                <a:gd name="T11" fmla="*/ 2147483647 h 779"/>
                <a:gd name="T12" fmla="*/ 0 w 794"/>
                <a:gd name="T13" fmla="*/ 2147483647 h 779"/>
                <a:gd name="T14" fmla="*/ 2147483647 w 794"/>
                <a:gd name="T15" fmla="*/ 2147483647 h 779"/>
                <a:gd name="T16" fmla="*/ 2147483647 w 794"/>
                <a:gd name="T17" fmla="*/ 2147483647 h 779"/>
                <a:gd name="T18" fmla="*/ 2147483647 w 794"/>
                <a:gd name="T19" fmla="*/ 0 h 779"/>
                <a:gd name="T20" fmla="*/ 2147483647 w 794"/>
                <a:gd name="T21" fmla="*/ 0 h 779"/>
                <a:gd name="T22" fmla="*/ 2147483647 w 794"/>
                <a:gd name="T23" fmla="*/ 2147483647 h 779"/>
                <a:gd name="T24" fmla="*/ 2147483647 w 794"/>
                <a:gd name="T25" fmla="*/ 2147483647 h 779"/>
                <a:gd name="T26" fmla="*/ 2147483647 w 794"/>
                <a:gd name="T27" fmla="*/ 2147483647 h 779"/>
                <a:gd name="T28" fmla="*/ 2147483647 w 794"/>
                <a:gd name="T29" fmla="*/ 2147483647 h 779"/>
                <a:gd name="T30" fmla="*/ 2147483647 w 794"/>
                <a:gd name="T31" fmla="*/ 2147483647 h 779"/>
                <a:gd name="T32" fmla="*/ 2147483647 w 794"/>
                <a:gd name="T33" fmla="*/ 2147483647 h 779"/>
                <a:gd name="T34" fmla="*/ 2147483647 w 794"/>
                <a:gd name="T35" fmla="*/ 2147483647 h 779"/>
                <a:gd name="T36" fmla="*/ 2147483647 w 794"/>
                <a:gd name="T37" fmla="*/ 2147483647 h 779"/>
                <a:gd name="T38" fmla="*/ 2147483647 w 794"/>
                <a:gd name="T39" fmla="*/ 2147483647 h 779"/>
                <a:gd name="T40" fmla="*/ 2147483647 w 794"/>
                <a:gd name="T41" fmla="*/ 2147483647 h 779"/>
                <a:gd name="T42" fmla="*/ 2147483647 w 794"/>
                <a:gd name="T43" fmla="*/ 2147483647 h 779"/>
                <a:gd name="T44" fmla="*/ 2147483647 w 794"/>
                <a:gd name="T45" fmla="*/ 2147483647 h 779"/>
                <a:gd name="T46" fmla="*/ 2147483647 w 794"/>
                <a:gd name="T47" fmla="*/ 2147483647 h 779"/>
                <a:gd name="T48" fmla="*/ 2147483647 w 794"/>
                <a:gd name="T49" fmla="*/ 2147483647 h 779"/>
                <a:gd name="T50" fmla="*/ 2147483647 w 794"/>
                <a:gd name="T51" fmla="*/ 2147483647 h 779"/>
                <a:gd name="T52" fmla="*/ 2147483647 w 794"/>
                <a:gd name="T53" fmla="*/ 2147483647 h 779"/>
                <a:gd name="T54" fmla="*/ 2147483647 w 794"/>
                <a:gd name="T55" fmla="*/ 2147483647 h 779"/>
                <a:gd name="T56" fmla="*/ 2147483647 w 794"/>
                <a:gd name="T57" fmla="*/ 2147483647 h 779"/>
                <a:gd name="T58" fmla="*/ 2147483647 w 794"/>
                <a:gd name="T59" fmla="*/ 2147483647 h 779"/>
                <a:gd name="T60" fmla="*/ 2147483647 w 794"/>
                <a:gd name="T61" fmla="*/ 2147483647 h 779"/>
                <a:gd name="T62" fmla="*/ 2147483647 w 794"/>
                <a:gd name="T63" fmla="*/ 2147483647 h 779"/>
                <a:gd name="T64" fmla="*/ 2147483647 w 794"/>
                <a:gd name="T65" fmla="*/ 2147483647 h 779"/>
                <a:gd name="T66" fmla="*/ 2147483647 w 794"/>
                <a:gd name="T67" fmla="*/ 2147483647 h 779"/>
                <a:gd name="T68" fmla="*/ 2147483647 w 794"/>
                <a:gd name="T69" fmla="*/ 2147483647 h 779"/>
                <a:gd name="T70" fmla="*/ 2147483647 w 794"/>
                <a:gd name="T71" fmla="*/ 2147483647 h 779"/>
                <a:gd name="T72" fmla="*/ 2147483647 w 794"/>
                <a:gd name="T73" fmla="*/ 2147483647 h 779"/>
                <a:gd name="T74" fmla="*/ 2147483647 w 794"/>
                <a:gd name="T75" fmla="*/ 2147483647 h 779"/>
                <a:gd name="T76" fmla="*/ 2147483647 w 794"/>
                <a:gd name="T77" fmla="*/ 2147483647 h 779"/>
                <a:gd name="T78" fmla="*/ 2147483647 w 794"/>
                <a:gd name="T79" fmla="*/ 2147483647 h 779"/>
                <a:gd name="T80" fmla="*/ 2147483647 w 794"/>
                <a:gd name="T81" fmla="*/ 2147483647 h 779"/>
                <a:gd name="T82" fmla="*/ 2147483647 w 794"/>
                <a:gd name="T83" fmla="*/ 2147483647 h 779"/>
                <a:gd name="T84" fmla="*/ 2147483647 w 794"/>
                <a:gd name="T85" fmla="*/ 2147483647 h 779"/>
                <a:gd name="T86" fmla="*/ 2147483647 w 794"/>
                <a:gd name="T87" fmla="*/ 2147483647 h 779"/>
                <a:gd name="T88" fmla="*/ 2147483647 w 794"/>
                <a:gd name="T89" fmla="*/ 2147483647 h 779"/>
                <a:gd name="T90" fmla="*/ 2147483647 w 794"/>
                <a:gd name="T91" fmla="*/ 2147483647 h 779"/>
                <a:gd name="T92" fmla="*/ 2147483647 w 794"/>
                <a:gd name="T93" fmla="*/ 2147483647 h 779"/>
                <a:gd name="T94" fmla="*/ 2147483647 w 794"/>
                <a:gd name="T95" fmla="*/ 2147483647 h 779"/>
                <a:gd name="T96" fmla="*/ 2147483647 w 794"/>
                <a:gd name="T97" fmla="*/ 2147483647 h 779"/>
                <a:gd name="T98" fmla="*/ 2147483647 w 794"/>
                <a:gd name="T99" fmla="*/ 2147483647 h 779"/>
                <a:gd name="T100" fmla="*/ 2147483647 w 794"/>
                <a:gd name="T101" fmla="*/ 2147483647 h 779"/>
                <a:gd name="T102" fmla="*/ 2147483647 w 794"/>
                <a:gd name="T103" fmla="*/ 2147483647 h 7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4"/>
                <a:gd name="T157" fmla="*/ 0 h 779"/>
                <a:gd name="T158" fmla="*/ 794 w 794"/>
                <a:gd name="T159" fmla="*/ 779 h 7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4" h="779">
                  <a:moveTo>
                    <a:pt x="93" y="638"/>
                  </a:moveTo>
                  <a:lnTo>
                    <a:pt x="57" y="567"/>
                  </a:lnTo>
                  <a:lnTo>
                    <a:pt x="142" y="496"/>
                  </a:lnTo>
                  <a:lnTo>
                    <a:pt x="128" y="354"/>
                  </a:lnTo>
                  <a:lnTo>
                    <a:pt x="114" y="305"/>
                  </a:lnTo>
                  <a:lnTo>
                    <a:pt x="50" y="255"/>
                  </a:lnTo>
                  <a:lnTo>
                    <a:pt x="0" y="227"/>
                  </a:lnTo>
                  <a:lnTo>
                    <a:pt x="22" y="106"/>
                  </a:lnTo>
                  <a:lnTo>
                    <a:pt x="64" y="35"/>
                  </a:lnTo>
                  <a:lnTo>
                    <a:pt x="71" y="0"/>
                  </a:lnTo>
                  <a:lnTo>
                    <a:pt x="100" y="0"/>
                  </a:lnTo>
                  <a:lnTo>
                    <a:pt x="135" y="71"/>
                  </a:lnTo>
                  <a:lnTo>
                    <a:pt x="178" y="106"/>
                  </a:lnTo>
                  <a:lnTo>
                    <a:pt x="192" y="113"/>
                  </a:lnTo>
                  <a:lnTo>
                    <a:pt x="248" y="71"/>
                  </a:lnTo>
                  <a:lnTo>
                    <a:pt x="263" y="49"/>
                  </a:lnTo>
                  <a:lnTo>
                    <a:pt x="277" y="71"/>
                  </a:lnTo>
                  <a:lnTo>
                    <a:pt x="298" y="64"/>
                  </a:lnTo>
                  <a:lnTo>
                    <a:pt x="312" y="85"/>
                  </a:lnTo>
                  <a:lnTo>
                    <a:pt x="362" y="64"/>
                  </a:lnTo>
                  <a:lnTo>
                    <a:pt x="390" y="92"/>
                  </a:lnTo>
                  <a:lnTo>
                    <a:pt x="489" y="28"/>
                  </a:lnTo>
                  <a:lnTo>
                    <a:pt x="518" y="49"/>
                  </a:lnTo>
                  <a:lnTo>
                    <a:pt x="539" y="78"/>
                  </a:lnTo>
                  <a:lnTo>
                    <a:pt x="567" y="99"/>
                  </a:lnTo>
                  <a:lnTo>
                    <a:pt x="624" y="78"/>
                  </a:lnTo>
                  <a:lnTo>
                    <a:pt x="688" y="99"/>
                  </a:lnTo>
                  <a:lnTo>
                    <a:pt x="730" y="92"/>
                  </a:lnTo>
                  <a:lnTo>
                    <a:pt x="766" y="106"/>
                  </a:lnTo>
                  <a:lnTo>
                    <a:pt x="787" y="305"/>
                  </a:lnTo>
                  <a:lnTo>
                    <a:pt x="787" y="354"/>
                  </a:lnTo>
                  <a:lnTo>
                    <a:pt x="773" y="354"/>
                  </a:lnTo>
                  <a:lnTo>
                    <a:pt x="794" y="383"/>
                  </a:lnTo>
                  <a:lnTo>
                    <a:pt x="787" y="517"/>
                  </a:lnTo>
                  <a:lnTo>
                    <a:pt x="794" y="567"/>
                  </a:lnTo>
                  <a:lnTo>
                    <a:pt x="723" y="560"/>
                  </a:lnTo>
                  <a:lnTo>
                    <a:pt x="723" y="546"/>
                  </a:lnTo>
                  <a:lnTo>
                    <a:pt x="681" y="567"/>
                  </a:lnTo>
                  <a:lnTo>
                    <a:pt x="667" y="560"/>
                  </a:lnTo>
                  <a:lnTo>
                    <a:pt x="603" y="574"/>
                  </a:lnTo>
                  <a:lnTo>
                    <a:pt x="582" y="758"/>
                  </a:lnTo>
                  <a:lnTo>
                    <a:pt x="546" y="772"/>
                  </a:lnTo>
                  <a:lnTo>
                    <a:pt x="489" y="779"/>
                  </a:lnTo>
                  <a:lnTo>
                    <a:pt x="461" y="730"/>
                  </a:lnTo>
                  <a:lnTo>
                    <a:pt x="461" y="687"/>
                  </a:lnTo>
                  <a:lnTo>
                    <a:pt x="404" y="680"/>
                  </a:lnTo>
                  <a:lnTo>
                    <a:pt x="341" y="560"/>
                  </a:lnTo>
                  <a:lnTo>
                    <a:pt x="277" y="531"/>
                  </a:lnTo>
                  <a:lnTo>
                    <a:pt x="227" y="560"/>
                  </a:lnTo>
                  <a:lnTo>
                    <a:pt x="156" y="581"/>
                  </a:lnTo>
                  <a:lnTo>
                    <a:pt x="135" y="645"/>
                  </a:lnTo>
                  <a:lnTo>
                    <a:pt x="93" y="638"/>
                  </a:lnTo>
                  <a:close/>
                </a:path>
              </a:pathLst>
            </a:custGeom>
            <a:solidFill>
              <a:srgbClr val="00CC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277" name="Rectangle 79"/>
            <p:cNvSpPr>
              <a:spLocks noChangeArrowheads="1"/>
            </p:cNvSpPr>
            <p:nvPr/>
          </p:nvSpPr>
          <p:spPr bwMode="gray">
            <a:xfrm>
              <a:off x="3912768" y="5457611"/>
              <a:ext cx="389530"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a:solidFill>
                    <a:srgbClr val="FFFFFF">
                      <a:lumMod val="50000"/>
                    </a:srgbClr>
                  </a:solidFill>
                </a:rPr>
                <a:t>Croydon</a:t>
              </a:r>
            </a:p>
          </p:txBody>
        </p:sp>
        <p:sp>
          <p:nvSpPr>
            <p:cNvPr id="278" name="Rectangle 98"/>
            <p:cNvSpPr>
              <a:spLocks noChangeArrowheads="1"/>
            </p:cNvSpPr>
            <p:nvPr/>
          </p:nvSpPr>
          <p:spPr bwMode="gray">
            <a:xfrm>
              <a:off x="1964549" y="3974886"/>
              <a:ext cx="463268"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Richmond</a:t>
              </a:r>
            </a:p>
          </p:txBody>
        </p:sp>
        <p:sp>
          <p:nvSpPr>
            <p:cNvPr id="280" name="Rectangle 102"/>
            <p:cNvSpPr>
              <a:spLocks noChangeArrowheads="1"/>
            </p:cNvSpPr>
            <p:nvPr/>
          </p:nvSpPr>
          <p:spPr bwMode="gray">
            <a:xfrm>
              <a:off x="2911760" y="4012986"/>
              <a:ext cx="572273"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Wandsworth</a:t>
              </a:r>
            </a:p>
          </p:txBody>
        </p:sp>
        <p:sp>
          <p:nvSpPr>
            <p:cNvPr id="281" name="Rectangle 92"/>
            <p:cNvSpPr>
              <a:spLocks noChangeArrowheads="1"/>
            </p:cNvSpPr>
            <p:nvPr/>
          </p:nvSpPr>
          <p:spPr bwMode="gray">
            <a:xfrm>
              <a:off x="2118692" y="4771811"/>
              <a:ext cx="431208"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a:solidFill>
                    <a:srgbClr val="FFFFFF">
                      <a:lumMod val="50000"/>
                    </a:srgbClr>
                  </a:solidFill>
                </a:rPr>
                <a:t>Kingston </a:t>
              </a:r>
            </a:p>
          </p:txBody>
        </p:sp>
        <p:sp>
          <p:nvSpPr>
            <p:cNvPr id="282" name="Rectangle 99"/>
            <p:cNvSpPr>
              <a:spLocks noChangeArrowheads="1"/>
            </p:cNvSpPr>
            <p:nvPr/>
          </p:nvSpPr>
          <p:spPr bwMode="gray">
            <a:xfrm>
              <a:off x="2931274" y="4733760"/>
              <a:ext cx="320601"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Merton</a:t>
              </a:r>
            </a:p>
          </p:txBody>
        </p:sp>
        <p:sp>
          <p:nvSpPr>
            <p:cNvPr id="283" name="Rectangle 99"/>
            <p:cNvSpPr>
              <a:spLocks noChangeArrowheads="1"/>
            </p:cNvSpPr>
            <p:nvPr/>
          </p:nvSpPr>
          <p:spPr bwMode="gray">
            <a:xfrm>
              <a:off x="3028096" y="5346118"/>
              <a:ext cx="29976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Sutton</a:t>
              </a:r>
            </a:p>
          </p:txBody>
        </p:sp>
        <p:sp>
          <p:nvSpPr>
            <p:cNvPr id="290" name="Freeform 185"/>
            <p:cNvSpPr>
              <a:spLocks/>
            </p:cNvSpPr>
            <p:nvPr/>
          </p:nvSpPr>
          <p:spPr bwMode="auto">
            <a:xfrm rot="21597381">
              <a:off x="2321725" y="4419085"/>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lstStyle/>
            <a:p>
              <a:pPr algn="ctr" fontAlgn="base"/>
              <a:r>
                <a:rPr lang="en-GB" sz="400" dirty="0" smtClean="0">
                  <a:solidFill>
                    <a:prstClr val="white"/>
                  </a:solidFill>
                </a:rPr>
                <a:t>62</a:t>
              </a:r>
              <a:endParaRPr lang="en-GB" sz="400" dirty="0">
                <a:solidFill>
                  <a:prstClr val="white"/>
                </a:solidFill>
              </a:endParaRPr>
            </a:p>
          </p:txBody>
        </p:sp>
        <p:sp>
          <p:nvSpPr>
            <p:cNvPr id="293" name="5-Point Star 292"/>
            <p:cNvSpPr/>
            <p:nvPr/>
          </p:nvSpPr>
          <p:spPr>
            <a:xfrm>
              <a:off x="3176907" y="4366337"/>
              <a:ext cx="180000" cy="180000"/>
            </a:xfrm>
            <a:prstGeom prst="star5">
              <a:avLst/>
            </a:prstGeom>
            <a:solidFill>
              <a:schemeClr val="bg1"/>
            </a:solidFill>
            <a:ln w="6350">
              <a:solidFill>
                <a:srgbClr val="000000"/>
              </a:solidFill>
              <a:round/>
              <a:headEnd/>
              <a:tailEnd/>
            </a:ln>
          </p:spPr>
          <p:txBody>
            <a:bodyPr vert="horz" lIns="0" tIns="0" rIns="0" bIns="0" anchor="ctr" anchorCtr="0"/>
            <a:lstStyle/>
            <a:p>
              <a:pPr algn="ctr" fontAlgn="base"/>
              <a:r>
                <a:rPr lang="en-GB" sz="400" dirty="0" smtClean="0">
                  <a:solidFill>
                    <a:prstClr val="white"/>
                  </a:solidFill>
                </a:rPr>
                <a:t>60</a:t>
              </a:r>
              <a:endParaRPr lang="en-GB" sz="400" dirty="0">
                <a:solidFill>
                  <a:prstClr val="white"/>
                </a:solidFill>
              </a:endParaRPr>
            </a:p>
          </p:txBody>
        </p:sp>
        <p:sp>
          <p:nvSpPr>
            <p:cNvPr id="14345" name="Freeform 18"/>
            <p:cNvSpPr>
              <a:spLocks/>
            </p:cNvSpPr>
            <p:nvPr/>
          </p:nvSpPr>
          <p:spPr bwMode="gray">
            <a:xfrm>
              <a:off x="476127" y="1211048"/>
              <a:ext cx="1335087" cy="2511425"/>
            </a:xfrm>
            <a:custGeom>
              <a:avLst/>
              <a:gdLst>
                <a:gd name="T0" fmla="*/ 2147483647 w 985"/>
                <a:gd name="T1" fmla="*/ 2147483647 h 1857"/>
                <a:gd name="T2" fmla="*/ 2147483647 w 985"/>
                <a:gd name="T3" fmla="*/ 2147483647 h 1857"/>
                <a:gd name="T4" fmla="*/ 2147483647 w 985"/>
                <a:gd name="T5" fmla="*/ 2147483647 h 1857"/>
                <a:gd name="T6" fmla="*/ 2147483647 w 985"/>
                <a:gd name="T7" fmla="*/ 2147483647 h 1857"/>
                <a:gd name="T8" fmla="*/ 2147483647 w 985"/>
                <a:gd name="T9" fmla="*/ 2147483647 h 1857"/>
                <a:gd name="T10" fmla="*/ 2147483647 w 985"/>
                <a:gd name="T11" fmla="*/ 2147483647 h 1857"/>
                <a:gd name="T12" fmla="*/ 2147483647 w 985"/>
                <a:gd name="T13" fmla="*/ 2147483647 h 1857"/>
                <a:gd name="T14" fmla="*/ 2147483647 w 985"/>
                <a:gd name="T15" fmla="*/ 2147483647 h 1857"/>
                <a:gd name="T16" fmla="*/ 2147483647 w 985"/>
                <a:gd name="T17" fmla="*/ 2147483647 h 1857"/>
                <a:gd name="T18" fmla="*/ 2147483647 w 985"/>
                <a:gd name="T19" fmla="*/ 2147483647 h 1857"/>
                <a:gd name="T20" fmla="*/ 2147483647 w 985"/>
                <a:gd name="T21" fmla="*/ 2147483647 h 1857"/>
                <a:gd name="T22" fmla="*/ 2147483647 w 985"/>
                <a:gd name="T23" fmla="*/ 2147483647 h 1857"/>
                <a:gd name="T24" fmla="*/ 2147483647 w 985"/>
                <a:gd name="T25" fmla="*/ 2147483647 h 1857"/>
                <a:gd name="T26" fmla="*/ 2147483647 w 985"/>
                <a:gd name="T27" fmla="*/ 2147483647 h 1857"/>
                <a:gd name="T28" fmla="*/ 2147483647 w 985"/>
                <a:gd name="T29" fmla="*/ 2147483647 h 1857"/>
                <a:gd name="T30" fmla="*/ 2147483647 w 985"/>
                <a:gd name="T31" fmla="*/ 2147483647 h 1857"/>
                <a:gd name="T32" fmla="*/ 2147483647 w 985"/>
                <a:gd name="T33" fmla="*/ 2147483647 h 1857"/>
                <a:gd name="T34" fmla="*/ 2147483647 w 985"/>
                <a:gd name="T35" fmla="*/ 2147483647 h 1857"/>
                <a:gd name="T36" fmla="*/ 2147483647 w 985"/>
                <a:gd name="T37" fmla="*/ 2147483647 h 1857"/>
                <a:gd name="T38" fmla="*/ 2147483647 w 985"/>
                <a:gd name="T39" fmla="*/ 2147483647 h 1857"/>
                <a:gd name="T40" fmla="*/ 2147483647 w 985"/>
                <a:gd name="T41" fmla="*/ 2147483647 h 1857"/>
                <a:gd name="T42" fmla="*/ 2147483647 w 985"/>
                <a:gd name="T43" fmla="*/ 2147483647 h 1857"/>
                <a:gd name="T44" fmla="*/ 2147483647 w 985"/>
                <a:gd name="T45" fmla="*/ 0 h 1857"/>
                <a:gd name="T46" fmla="*/ 2147483647 w 985"/>
                <a:gd name="T47" fmla="*/ 2147483647 h 1857"/>
                <a:gd name="T48" fmla="*/ 2147483647 w 985"/>
                <a:gd name="T49" fmla="*/ 2147483647 h 1857"/>
                <a:gd name="T50" fmla="*/ 2147483647 w 985"/>
                <a:gd name="T51" fmla="*/ 2147483647 h 1857"/>
                <a:gd name="T52" fmla="*/ 2147483647 w 985"/>
                <a:gd name="T53" fmla="*/ 2147483647 h 1857"/>
                <a:gd name="T54" fmla="*/ 2147483647 w 985"/>
                <a:gd name="T55" fmla="*/ 2147483647 h 1857"/>
                <a:gd name="T56" fmla="*/ 2147483647 w 985"/>
                <a:gd name="T57" fmla="*/ 2147483647 h 1857"/>
                <a:gd name="T58" fmla="*/ 2147483647 w 985"/>
                <a:gd name="T59" fmla="*/ 2147483647 h 1857"/>
                <a:gd name="T60" fmla="*/ 2147483647 w 985"/>
                <a:gd name="T61" fmla="*/ 2147483647 h 1857"/>
                <a:gd name="T62" fmla="*/ 2147483647 w 985"/>
                <a:gd name="T63" fmla="*/ 2147483647 h 1857"/>
                <a:gd name="T64" fmla="*/ 2147483647 w 985"/>
                <a:gd name="T65" fmla="*/ 2147483647 h 1857"/>
                <a:gd name="T66" fmla="*/ 2147483647 w 985"/>
                <a:gd name="T67" fmla="*/ 2147483647 h 1857"/>
                <a:gd name="T68" fmla="*/ 2147483647 w 985"/>
                <a:gd name="T69" fmla="*/ 2147483647 h 1857"/>
                <a:gd name="T70" fmla="*/ 2147483647 w 985"/>
                <a:gd name="T71" fmla="*/ 2147483647 h 1857"/>
                <a:gd name="T72" fmla="*/ 2147483647 w 985"/>
                <a:gd name="T73" fmla="*/ 2147483647 h 1857"/>
                <a:gd name="T74" fmla="*/ 2147483647 w 985"/>
                <a:gd name="T75" fmla="*/ 2147483647 h 1857"/>
                <a:gd name="T76" fmla="*/ 2147483647 w 985"/>
                <a:gd name="T77" fmla="*/ 2147483647 h 1857"/>
                <a:gd name="T78" fmla="*/ 2147483647 w 985"/>
                <a:gd name="T79" fmla="*/ 2147483647 h 1857"/>
                <a:gd name="T80" fmla="*/ 2147483647 w 985"/>
                <a:gd name="T81" fmla="*/ 2147483647 h 1857"/>
                <a:gd name="T82" fmla="*/ 2147483647 w 985"/>
                <a:gd name="T83" fmla="*/ 2147483647 h 1857"/>
                <a:gd name="T84" fmla="*/ 2147483647 w 985"/>
                <a:gd name="T85" fmla="*/ 2147483647 h 1857"/>
                <a:gd name="T86" fmla="*/ 2147483647 w 985"/>
                <a:gd name="T87" fmla="*/ 2147483647 h 1857"/>
                <a:gd name="T88" fmla="*/ 2147483647 w 985"/>
                <a:gd name="T89" fmla="*/ 2147483647 h 1857"/>
                <a:gd name="T90" fmla="*/ 2147483647 w 985"/>
                <a:gd name="T91" fmla="*/ 2147483647 h 1857"/>
                <a:gd name="T92" fmla="*/ 2147483647 w 985"/>
                <a:gd name="T93" fmla="*/ 2147483647 h 1857"/>
                <a:gd name="T94" fmla="*/ 2147483647 w 985"/>
                <a:gd name="T95" fmla="*/ 2147483647 h 1857"/>
                <a:gd name="T96" fmla="*/ 2147483647 w 985"/>
                <a:gd name="T97" fmla="*/ 2147483647 h 1857"/>
                <a:gd name="T98" fmla="*/ 2147483647 w 985"/>
                <a:gd name="T99" fmla="*/ 2147483647 h 1857"/>
                <a:gd name="T100" fmla="*/ 2147483647 w 985"/>
                <a:gd name="T101" fmla="*/ 2147483647 h 1857"/>
                <a:gd name="T102" fmla="*/ 2147483647 w 985"/>
                <a:gd name="T103" fmla="*/ 2147483647 h 1857"/>
                <a:gd name="T104" fmla="*/ 2147483647 w 985"/>
                <a:gd name="T105" fmla="*/ 2147483647 h 1857"/>
                <a:gd name="T106" fmla="*/ 2147483647 w 985"/>
                <a:gd name="T107" fmla="*/ 2147483647 h 1857"/>
                <a:gd name="T108" fmla="*/ 2147483647 w 985"/>
                <a:gd name="T109" fmla="*/ 2147483647 h 1857"/>
                <a:gd name="T110" fmla="*/ 2147483647 w 985"/>
                <a:gd name="T111" fmla="*/ 2147483647 h 1857"/>
                <a:gd name="T112" fmla="*/ 2147483647 w 985"/>
                <a:gd name="T113" fmla="*/ 2147483647 h 1857"/>
                <a:gd name="T114" fmla="*/ 2147483647 w 985"/>
                <a:gd name="T115" fmla="*/ 2147483647 h 1857"/>
                <a:gd name="T116" fmla="*/ 2147483647 w 985"/>
                <a:gd name="T117" fmla="*/ 2147483647 h 1857"/>
                <a:gd name="T118" fmla="*/ 0 w 985"/>
                <a:gd name="T119" fmla="*/ 2147483647 h 18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5"/>
                <a:gd name="T181" fmla="*/ 0 h 1857"/>
                <a:gd name="T182" fmla="*/ 985 w 985"/>
                <a:gd name="T183" fmla="*/ 1857 h 18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5" h="1857">
                  <a:moveTo>
                    <a:pt x="0" y="1652"/>
                  </a:moveTo>
                  <a:lnTo>
                    <a:pt x="56" y="1546"/>
                  </a:lnTo>
                  <a:lnTo>
                    <a:pt x="92" y="1475"/>
                  </a:lnTo>
                  <a:lnTo>
                    <a:pt x="120" y="1439"/>
                  </a:lnTo>
                  <a:lnTo>
                    <a:pt x="163" y="1404"/>
                  </a:lnTo>
                  <a:lnTo>
                    <a:pt x="170" y="1368"/>
                  </a:lnTo>
                  <a:lnTo>
                    <a:pt x="212" y="1305"/>
                  </a:lnTo>
                  <a:lnTo>
                    <a:pt x="205" y="1234"/>
                  </a:lnTo>
                  <a:lnTo>
                    <a:pt x="177" y="1184"/>
                  </a:lnTo>
                  <a:lnTo>
                    <a:pt x="184" y="1163"/>
                  </a:lnTo>
                  <a:lnTo>
                    <a:pt x="219" y="1064"/>
                  </a:lnTo>
                  <a:lnTo>
                    <a:pt x="212" y="1007"/>
                  </a:lnTo>
                  <a:lnTo>
                    <a:pt x="198" y="957"/>
                  </a:lnTo>
                  <a:lnTo>
                    <a:pt x="212" y="929"/>
                  </a:lnTo>
                  <a:lnTo>
                    <a:pt x="233" y="922"/>
                  </a:lnTo>
                  <a:lnTo>
                    <a:pt x="233" y="872"/>
                  </a:lnTo>
                  <a:lnTo>
                    <a:pt x="248" y="872"/>
                  </a:lnTo>
                  <a:lnTo>
                    <a:pt x="248" y="865"/>
                  </a:lnTo>
                  <a:lnTo>
                    <a:pt x="262" y="858"/>
                  </a:lnTo>
                  <a:lnTo>
                    <a:pt x="269" y="844"/>
                  </a:lnTo>
                  <a:lnTo>
                    <a:pt x="283" y="830"/>
                  </a:lnTo>
                  <a:lnTo>
                    <a:pt x="297" y="830"/>
                  </a:lnTo>
                  <a:lnTo>
                    <a:pt x="311" y="780"/>
                  </a:lnTo>
                  <a:lnTo>
                    <a:pt x="340" y="766"/>
                  </a:lnTo>
                  <a:lnTo>
                    <a:pt x="326" y="745"/>
                  </a:lnTo>
                  <a:lnTo>
                    <a:pt x="326" y="730"/>
                  </a:lnTo>
                  <a:lnTo>
                    <a:pt x="318" y="603"/>
                  </a:lnTo>
                  <a:lnTo>
                    <a:pt x="333" y="589"/>
                  </a:lnTo>
                  <a:lnTo>
                    <a:pt x="326" y="582"/>
                  </a:lnTo>
                  <a:lnTo>
                    <a:pt x="304" y="567"/>
                  </a:lnTo>
                  <a:lnTo>
                    <a:pt x="304" y="546"/>
                  </a:lnTo>
                  <a:lnTo>
                    <a:pt x="304" y="532"/>
                  </a:lnTo>
                  <a:lnTo>
                    <a:pt x="297" y="504"/>
                  </a:lnTo>
                  <a:lnTo>
                    <a:pt x="276" y="475"/>
                  </a:lnTo>
                  <a:lnTo>
                    <a:pt x="262" y="397"/>
                  </a:lnTo>
                  <a:lnTo>
                    <a:pt x="255" y="312"/>
                  </a:lnTo>
                  <a:lnTo>
                    <a:pt x="262" y="298"/>
                  </a:lnTo>
                  <a:lnTo>
                    <a:pt x="283" y="305"/>
                  </a:lnTo>
                  <a:lnTo>
                    <a:pt x="297" y="284"/>
                  </a:lnTo>
                  <a:lnTo>
                    <a:pt x="290" y="249"/>
                  </a:lnTo>
                  <a:lnTo>
                    <a:pt x="304" y="234"/>
                  </a:lnTo>
                  <a:lnTo>
                    <a:pt x="290" y="220"/>
                  </a:lnTo>
                  <a:lnTo>
                    <a:pt x="326" y="128"/>
                  </a:lnTo>
                  <a:lnTo>
                    <a:pt x="326" y="43"/>
                  </a:lnTo>
                  <a:lnTo>
                    <a:pt x="318" y="22"/>
                  </a:lnTo>
                  <a:lnTo>
                    <a:pt x="347" y="0"/>
                  </a:lnTo>
                  <a:lnTo>
                    <a:pt x="396" y="43"/>
                  </a:lnTo>
                  <a:lnTo>
                    <a:pt x="403" y="64"/>
                  </a:lnTo>
                  <a:lnTo>
                    <a:pt x="460" y="135"/>
                  </a:lnTo>
                  <a:lnTo>
                    <a:pt x="559" y="227"/>
                  </a:lnTo>
                  <a:lnTo>
                    <a:pt x="595" y="213"/>
                  </a:lnTo>
                  <a:lnTo>
                    <a:pt x="637" y="156"/>
                  </a:lnTo>
                  <a:lnTo>
                    <a:pt x="694" y="178"/>
                  </a:lnTo>
                  <a:lnTo>
                    <a:pt x="729" y="199"/>
                  </a:lnTo>
                  <a:lnTo>
                    <a:pt x="765" y="213"/>
                  </a:lnTo>
                  <a:lnTo>
                    <a:pt x="800" y="220"/>
                  </a:lnTo>
                  <a:lnTo>
                    <a:pt x="843" y="241"/>
                  </a:lnTo>
                  <a:lnTo>
                    <a:pt x="892" y="263"/>
                  </a:lnTo>
                  <a:lnTo>
                    <a:pt x="907" y="270"/>
                  </a:lnTo>
                  <a:lnTo>
                    <a:pt x="892" y="277"/>
                  </a:lnTo>
                  <a:lnTo>
                    <a:pt x="892" y="319"/>
                  </a:lnTo>
                  <a:lnTo>
                    <a:pt x="892" y="341"/>
                  </a:lnTo>
                  <a:lnTo>
                    <a:pt x="907" y="426"/>
                  </a:lnTo>
                  <a:lnTo>
                    <a:pt x="914" y="426"/>
                  </a:lnTo>
                  <a:lnTo>
                    <a:pt x="921" y="426"/>
                  </a:lnTo>
                  <a:lnTo>
                    <a:pt x="928" y="440"/>
                  </a:lnTo>
                  <a:lnTo>
                    <a:pt x="942" y="433"/>
                  </a:lnTo>
                  <a:lnTo>
                    <a:pt x="949" y="433"/>
                  </a:lnTo>
                  <a:lnTo>
                    <a:pt x="914" y="482"/>
                  </a:lnTo>
                  <a:lnTo>
                    <a:pt x="942" y="490"/>
                  </a:lnTo>
                  <a:lnTo>
                    <a:pt x="928" y="525"/>
                  </a:lnTo>
                  <a:lnTo>
                    <a:pt x="942" y="546"/>
                  </a:lnTo>
                  <a:lnTo>
                    <a:pt x="942" y="631"/>
                  </a:lnTo>
                  <a:lnTo>
                    <a:pt x="956" y="653"/>
                  </a:lnTo>
                  <a:lnTo>
                    <a:pt x="956" y="702"/>
                  </a:lnTo>
                  <a:lnTo>
                    <a:pt x="956" y="759"/>
                  </a:lnTo>
                  <a:lnTo>
                    <a:pt x="956" y="794"/>
                  </a:lnTo>
                  <a:lnTo>
                    <a:pt x="970" y="830"/>
                  </a:lnTo>
                  <a:lnTo>
                    <a:pt x="963" y="837"/>
                  </a:lnTo>
                  <a:lnTo>
                    <a:pt x="970" y="879"/>
                  </a:lnTo>
                  <a:lnTo>
                    <a:pt x="985" y="901"/>
                  </a:lnTo>
                  <a:lnTo>
                    <a:pt x="871" y="943"/>
                  </a:lnTo>
                  <a:lnTo>
                    <a:pt x="822" y="1000"/>
                  </a:lnTo>
                  <a:lnTo>
                    <a:pt x="708" y="1007"/>
                  </a:lnTo>
                  <a:lnTo>
                    <a:pt x="694" y="1021"/>
                  </a:lnTo>
                  <a:lnTo>
                    <a:pt x="722" y="1071"/>
                  </a:lnTo>
                  <a:lnTo>
                    <a:pt x="942" y="1156"/>
                  </a:lnTo>
                  <a:lnTo>
                    <a:pt x="949" y="1212"/>
                  </a:lnTo>
                  <a:lnTo>
                    <a:pt x="900" y="1269"/>
                  </a:lnTo>
                  <a:lnTo>
                    <a:pt x="850" y="1290"/>
                  </a:lnTo>
                  <a:lnTo>
                    <a:pt x="814" y="1368"/>
                  </a:lnTo>
                  <a:lnTo>
                    <a:pt x="765" y="1390"/>
                  </a:lnTo>
                  <a:lnTo>
                    <a:pt x="729" y="1397"/>
                  </a:lnTo>
                  <a:lnTo>
                    <a:pt x="722" y="1432"/>
                  </a:lnTo>
                  <a:lnTo>
                    <a:pt x="694" y="1425"/>
                  </a:lnTo>
                  <a:lnTo>
                    <a:pt x="680" y="1460"/>
                  </a:lnTo>
                  <a:lnTo>
                    <a:pt x="673" y="1496"/>
                  </a:lnTo>
                  <a:lnTo>
                    <a:pt x="623" y="1588"/>
                  </a:lnTo>
                  <a:lnTo>
                    <a:pt x="623" y="1602"/>
                  </a:lnTo>
                  <a:lnTo>
                    <a:pt x="616" y="1616"/>
                  </a:lnTo>
                  <a:lnTo>
                    <a:pt x="623" y="1659"/>
                  </a:lnTo>
                  <a:lnTo>
                    <a:pt x="616" y="1709"/>
                  </a:lnTo>
                  <a:lnTo>
                    <a:pt x="623" y="1723"/>
                  </a:lnTo>
                  <a:lnTo>
                    <a:pt x="581" y="1744"/>
                  </a:lnTo>
                  <a:lnTo>
                    <a:pt x="566" y="1737"/>
                  </a:lnTo>
                  <a:lnTo>
                    <a:pt x="545" y="1751"/>
                  </a:lnTo>
                  <a:lnTo>
                    <a:pt x="531" y="1765"/>
                  </a:lnTo>
                  <a:lnTo>
                    <a:pt x="496" y="1772"/>
                  </a:lnTo>
                  <a:lnTo>
                    <a:pt x="425" y="1815"/>
                  </a:lnTo>
                  <a:lnTo>
                    <a:pt x="411" y="1843"/>
                  </a:lnTo>
                  <a:lnTo>
                    <a:pt x="375" y="1857"/>
                  </a:lnTo>
                  <a:lnTo>
                    <a:pt x="354" y="1857"/>
                  </a:lnTo>
                  <a:lnTo>
                    <a:pt x="304" y="1836"/>
                  </a:lnTo>
                  <a:lnTo>
                    <a:pt x="219" y="1779"/>
                  </a:lnTo>
                  <a:lnTo>
                    <a:pt x="212" y="1765"/>
                  </a:lnTo>
                  <a:lnTo>
                    <a:pt x="198" y="1751"/>
                  </a:lnTo>
                  <a:lnTo>
                    <a:pt x="184" y="1758"/>
                  </a:lnTo>
                  <a:lnTo>
                    <a:pt x="99" y="1723"/>
                  </a:lnTo>
                  <a:lnTo>
                    <a:pt x="56" y="1680"/>
                  </a:lnTo>
                  <a:lnTo>
                    <a:pt x="0" y="1652"/>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a:solidFill>
                  <a:srgbClr val="1A1A70"/>
                </a:solidFill>
              </a:endParaRPr>
            </a:p>
          </p:txBody>
        </p:sp>
        <p:sp>
          <p:nvSpPr>
            <p:cNvPr id="14347" name="Freeform 33"/>
            <p:cNvSpPr>
              <a:spLocks/>
            </p:cNvSpPr>
            <p:nvPr/>
          </p:nvSpPr>
          <p:spPr bwMode="gray">
            <a:xfrm>
              <a:off x="877764" y="3138273"/>
              <a:ext cx="1960563" cy="1162050"/>
            </a:xfrm>
            <a:custGeom>
              <a:avLst/>
              <a:gdLst>
                <a:gd name="T0" fmla="*/ 2147483647 w 1446"/>
                <a:gd name="T1" fmla="*/ 2147483647 h 858"/>
                <a:gd name="T2" fmla="*/ 2147483647 w 1446"/>
                <a:gd name="T3" fmla="*/ 2147483647 h 858"/>
                <a:gd name="T4" fmla="*/ 2147483647 w 1446"/>
                <a:gd name="T5" fmla="*/ 2147483647 h 858"/>
                <a:gd name="T6" fmla="*/ 2147483647 w 1446"/>
                <a:gd name="T7" fmla="*/ 2147483647 h 858"/>
                <a:gd name="T8" fmla="*/ 2147483647 w 1446"/>
                <a:gd name="T9" fmla="*/ 2147483647 h 858"/>
                <a:gd name="T10" fmla="*/ 2147483647 w 1446"/>
                <a:gd name="T11" fmla="*/ 2147483647 h 858"/>
                <a:gd name="T12" fmla="*/ 2147483647 w 1446"/>
                <a:gd name="T13" fmla="*/ 2147483647 h 858"/>
                <a:gd name="T14" fmla="*/ 2147483647 w 1446"/>
                <a:gd name="T15" fmla="*/ 2147483647 h 858"/>
                <a:gd name="T16" fmla="*/ 2147483647 w 1446"/>
                <a:gd name="T17" fmla="*/ 2147483647 h 858"/>
                <a:gd name="T18" fmla="*/ 2147483647 w 1446"/>
                <a:gd name="T19" fmla="*/ 2147483647 h 858"/>
                <a:gd name="T20" fmla="*/ 2147483647 w 1446"/>
                <a:gd name="T21" fmla="*/ 2147483647 h 858"/>
                <a:gd name="T22" fmla="*/ 2147483647 w 1446"/>
                <a:gd name="T23" fmla="*/ 2147483647 h 858"/>
                <a:gd name="T24" fmla="*/ 2147483647 w 1446"/>
                <a:gd name="T25" fmla="*/ 2147483647 h 858"/>
                <a:gd name="T26" fmla="*/ 2147483647 w 1446"/>
                <a:gd name="T27" fmla="*/ 2147483647 h 858"/>
                <a:gd name="T28" fmla="*/ 2147483647 w 1446"/>
                <a:gd name="T29" fmla="*/ 2147483647 h 858"/>
                <a:gd name="T30" fmla="*/ 2147483647 w 1446"/>
                <a:gd name="T31" fmla="*/ 0 h 858"/>
                <a:gd name="T32" fmla="*/ 2147483647 w 1446"/>
                <a:gd name="T33" fmla="*/ 2147483647 h 858"/>
                <a:gd name="T34" fmla="*/ 2147483647 w 1446"/>
                <a:gd name="T35" fmla="*/ 2147483647 h 858"/>
                <a:gd name="T36" fmla="*/ 2147483647 w 1446"/>
                <a:gd name="T37" fmla="*/ 2147483647 h 858"/>
                <a:gd name="T38" fmla="*/ 2147483647 w 1446"/>
                <a:gd name="T39" fmla="*/ 2147483647 h 858"/>
                <a:gd name="T40" fmla="*/ 2147483647 w 1446"/>
                <a:gd name="T41" fmla="*/ 2147483647 h 858"/>
                <a:gd name="T42" fmla="*/ 2147483647 w 1446"/>
                <a:gd name="T43" fmla="*/ 2147483647 h 858"/>
                <a:gd name="T44" fmla="*/ 2147483647 w 1446"/>
                <a:gd name="T45" fmla="*/ 2147483647 h 858"/>
                <a:gd name="T46" fmla="*/ 2147483647 w 1446"/>
                <a:gd name="T47" fmla="*/ 2147483647 h 858"/>
                <a:gd name="T48" fmla="*/ 2147483647 w 1446"/>
                <a:gd name="T49" fmla="*/ 2147483647 h 858"/>
                <a:gd name="T50" fmla="*/ 2147483647 w 1446"/>
                <a:gd name="T51" fmla="*/ 2147483647 h 858"/>
                <a:gd name="T52" fmla="*/ 2147483647 w 1446"/>
                <a:gd name="T53" fmla="*/ 2147483647 h 858"/>
                <a:gd name="T54" fmla="*/ 2147483647 w 1446"/>
                <a:gd name="T55" fmla="*/ 2147483647 h 858"/>
                <a:gd name="T56" fmla="*/ 2147483647 w 1446"/>
                <a:gd name="T57" fmla="*/ 2147483647 h 858"/>
                <a:gd name="T58" fmla="*/ 2147483647 w 1446"/>
                <a:gd name="T59" fmla="*/ 2147483647 h 858"/>
                <a:gd name="T60" fmla="*/ 2147483647 w 1446"/>
                <a:gd name="T61" fmla="*/ 2147483647 h 858"/>
                <a:gd name="T62" fmla="*/ 2147483647 w 1446"/>
                <a:gd name="T63" fmla="*/ 2147483647 h 858"/>
                <a:gd name="T64" fmla="*/ 2147483647 w 1446"/>
                <a:gd name="T65" fmla="*/ 2147483647 h 858"/>
                <a:gd name="T66" fmla="*/ 2147483647 w 1446"/>
                <a:gd name="T67" fmla="*/ 2147483647 h 858"/>
                <a:gd name="T68" fmla="*/ 2147483647 w 1446"/>
                <a:gd name="T69" fmla="*/ 2147483647 h 858"/>
                <a:gd name="T70" fmla="*/ 2147483647 w 1446"/>
                <a:gd name="T71" fmla="*/ 2147483647 h 858"/>
                <a:gd name="T72" fmla="*/ 2147483647 w 1446"/>
                <a:gd name="T73" fmla="*/ 2147483647 h 858"/>
                <a:gd name="T74" fmla="*/ 2147483647 w 1446"/>
                <a:gd name="T75" fmla="*/ 2147483647 h 858"/>
                <a:gd name="T76" fmla="*/ 2147483647 w 1446"/>
                <a:gd name="T77" fmla="*/ 2147483647 h 858"/>
                <a:gd name="T78" fmla="*/ 2147483647 w 1446"/>
                <a:gd name="T79" fmla="*/ 2147483647 h 858"/>
                <a:gd name="T80" fmla="*/ 2147483647 w 1446"/>
                <a:gd name="T81" fmla="*/ 2147483647 h 858"/>
                <a:gd name="T82" fmla="*/ 2147483647 w 1446"/>
                <a:gd name="T83" fmla="*/ 2147483647 h 858"/>
                <a:gd name="T84" fmla="*/ 2147483647 w 1446"/>
                <a:gd name="T85" fmla="*/ 2147483647 h 858"/>
                <a:gd name="T86" fmla="*/ 2147483647 w 1446"/>
                <a:gd name="T87" fmla="*/ 2147483647 h 858"/>
                <a:gd name="T88" fmla="*/ 2147483647 w 1446"/>
                <a:gd name="T89" fmla="*/ 2147483647 h 858"/>
                <a:gd name="T90" fmla="*/ 2147483647 w 1446"/>
                <a:gd name="T91" fmla="*/ 2147483647 h 858"/>
                <a:gd name="T92" fmla="*/ 2147483647 w 1446"/>
                <a:gd name="T93" fmla="*/ 2147483647 h 858"/>
                <a:gd name="T94" fmla="*/ 2147483647 w 1446"/>
                <a:gd name="T95" fmla="*/ 2147483647 h 858"/>
                <a:gd name="T96" fmla="*/ 2147483647 w 1446"/>
                <a:gd name="T97" fmla="*/ 2147483647 h 858"/>
                <a:gd name="T98" fmla="*/ 2147483647 w 1446"/>
                <a:gd name="T99" fmla="*/ 2147483647 h 858"/>
                <a:gd name="T100" fmla="*/ 2147483647 w 1446"/>
                <a:gd name="T101" fmla="*/ 2147483647 h 8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6"/>
                <a:gd name="T154" fmla="*/ 0 h 858"/>
                <a:gd name="T155" fmla="*/ 1446 w 1446"/>
                <a:gd name="T156" fmla="*/ 858 h 8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6" h="858">
                  <a:moveTo>
                    <a:pt x="418" y="858"/>
                  </a:moveTo>
                  <a:lnTo>
                    <a:pt x="376" y="801"/>
                  </a:lnTo>
                  <a:lnTo>
                    <a:pt x="312" y="794"/>
                  </a:lnTo>
                  <a:lnTo>
                    <a:pt x="291" y="751"/>
                  </a:lnTo>
                  <a:lnTo>
                    <a:pt x="255" y="702"/>
                  </a:lnTo>
                  <a:lnTo>
                    <a:pt x="192" y="702"/>
                  </a:lnTo>
                  <a:lnTo>
                    <a:pt x="135" y="695"/>
                  </a:lnTo>
                  <a:lnTo>
                    <a:pt x="114" y="688"/>
                  </a:lnTo>
                  <a:lnTo>
                    <a:pt x="99" y="680"/>
                  </a:lnTo>
                  <a:lnTo>
                    <a:pt x="106" y="645"/>
                  </a:lnTo>
                  <a:lnTo>
                    <a:pt x="57" y="595"/>
                  </a:lnTo>
                  <a:lnTo>
                    <a:pt x="14" y="581"/>
                  </a:lnTo>
                  <a:lnTo>
                    <a:pt x="0" y="447"/>
                  </a:lnTo>
                  <a:lnTo>
                    <a:pt x="7" y="411"/>
                  </a:lnTo>
                  <a:lnTo>
                    <a:pt x="57" y="432"/>
                  </a:lnTo>
                  <a:lnTo>
                    <a:pt x="78" y="432"/>
                  </a:lnTo>
                  <a:lnTo>
                    <a:pt x="114" y="418"/>
                  </a:lnTo>
                  <a:lnTo>
                    <a:pt x="128" y="390"/>
                  </a:lnTo>
                  <a:lnTo>
                    <a:pt x="199" y="347"/>
                  </a:lnTo>
                  <a:lnTo>
                    <a:pt x="234" y="340"/>
                  </a:lnTo>
                  <a:lnTo>
                    <a:pt x="248" y="326"/>
                  </a:lnTo>
                  <a:lnTo>
                    <a:pt x="269" y="312"/>
                  </a:lnTo>
                  <a:lnTo>
                    <a:pt x="284" y="319"/>
                  </a:lnTo>
                  <a:lnTo>
                    <a:pt x="326" y="298"/>
                  </a:lnTo>
                  <a:lnTo>
                    <a:pt x="319" y="284"/>
                  </a:lnTo>
                  <a:lnTo>
                    <a:pt x="326" y="234"/>
                  </a:lnTo>
                  <a:lnTo>
                    <a:pt x="319" y="191"/>
                  </a:lnTo>
                  <a:lnTo>
                    <a:pt x="326" y="177"/>
                  </a:lnTo>
                  <a:lnTo>
                    <a:pt x="326" y="163"/>
                  </a:lnTo>
                  <a:lnTo>
                    <a:pt x="376" y="71"/>
                  </a:lnTo>
                  <a:lnTo>
                    <a:pt x="383" y="35"/>
                  </a:lnTo>
                  <a:lnTo>
                    <a:pt x="397" y="0"/>
                  </a:lnTo>
                  <a:lnTo>
                    <a:pt x="425" y="7"/>
                  </a:lnTo>
                  <a:lnTo>
                    <a:pt x="567" y="78"/>
                  </a:lnTo>
                  <a:lnTo>
                    <a:pt x="603" y="64"/>
                  </a:lnTo>
                  <a:lnTo>
                    <a:pt x="624" y="99"/>
                  </a:lnTo>
                  <a:lnTo>
                    <a:pt x="624" y="121"/>
                  </a:lnTo>
                  <a:lnTo>
                    <a:pt x="624" y="135"/>
                  </a:lnTo>
                  <a:lnTo>
                    <a:pt x="645" y="128"/>
                  </a:lnTo>
                  <a:lnTo>
                    <a:pt x="659" y="113"/>
                  </a:lnTo>
                  <a:lnTo>
                    <a:pt x="695" y="85"/>
                  </a:lnTo>
                  <a:lnTo>
                    <a:pt x="766" y="71"/>
                  </a:lnTo>
                  <a:lnTo>
                    <a:pt x="829" y="106"/>
                  </a:lnTo>
                  <a:lnTo>
                    <a:pt x="893" y="113"/>
                  </a:lnTo>
                  <a:lnTo>
                    <a:pt x="936" y="121"/>
                  </a:lnTo>
                  <a:lnTo>
                    <a:pt x="1014" y="170"/>
                  </a:lnTo>
                  <a:lnTo>
                    <a:pt x="1056" y="156"/>
                  </a:lnTo>
                  <a:lnTo>
                    <a:pt x="1063" y="142"/>
                  </a:lnTo>
                  <a:lnTo>
                    <a:pt x="1106" y="156"/>
                  </a:lnTo>
                  <a:lnTo>
                    <a:pt x="1099" y="113"/>
                  </a:lnTo>
                  <a:lnTo>
                    <a:pt x="1155" y="92"/>
                  </a:lnTo>
                  <a:lnTo>
                    <a:pt x="1169" y="113"/>
                  </a:lnTo>
                  <a:lnTo>
                    <a:pt x="1191" y="99"/>
                  </a:lnTo>
                  <a:lnTo>
                    <a:pt x="1226" y="85"/>
                  </a:lnTo>
                  <a:lnTo>
                    <a:pt x="1262" y="156"/>
                  </a:lnTo>
                  <a:lnTo>
                    <a:pt x="1276" y="184"/>
                  </a:lnTo>
                  <a:lnTo>
                    <a:pt x="1375" y="198"/>
                  </a:lnTo>
                  <a:lnTo>
                    <a:pt x="1403" y="149"/>
                  </a:lnTo>
                  <a:lnTo>
                    <a:pt x="1410" y="177"/>
                  </a:lnTo>
                  <a:lnTo>
                    <a:pt x="1446" y="163"/>
                  </a:lnTo>
                  <a:lnTo>
                    <a:pt x="1439" y="262"/>
                  </a:lnTo>
                  <a:lnTo>
                    <a:pt x="1432" y="269"/>
                  </a:lnTo>
                  <a:lnTo>
                    <a:pt x="1396" y="312"/>
                  </a:lnTo>
                  <a:lnTo>
                    <a:pt x="1354" y="418"/>
                  </a:lnTo>
                  <a:lnTo>
                    <a:pt x="1332" y="432"/>
                  </a:lnTo>
                  <a:lnTo>
                    <a:pt x="1297" y="439"/>
                  </a:lnTo>
                  <a:lnTo>
                    <a:pt x="1269" y="418"/>
                  </a:lnTo>
                  <a:lnTo>
                    <a:pt x="1240" y="404"/>
                  </a:lnTo>
                  <a:lnTo>
                    <a:pt x="1219" y="369"/>
                  </a:lnTo>
                  <a:lnTo>
                    <a:pt x="1219" y="312"/>
                  </a:lnTo>
                  <a:lnTo>
                    <a:pt x="1198" y="284"/>
                  </a:lnTo>
                  <a:lnTo>
                    <a:pt x="1148" y="241"/>
                  </a:lnTo>
                  <a:lnTo>
                    <a:pt x="1113" y="248"/>
                  </a:lnTo>
                  <a:lnTo>
                    <a:pt x="1077" y="269"/>
                  </a:lnTo>
                  <a:lnTo>
                    <a:pt x="1063" y="276"/>
                  </a:lnTo>
                  <a:lnTo>
                    <a:pt x="985" y="361"/>
                  </a:lnTo>
                  <a:lnTo>
                    <a:pt x="943" y="369"/>
                  </a:lnTo>
                  <a:lnTo>
                    <a:pt x="936" y="376"/>
                  </a:lnTo>
                  <a:lnTo>
                    <a:pt x="907" y="447"/>
                  </a:lnTo>
                  <a:lnTo>
                    <a:pt x="886" y="447"/>
                  </a:lnTo>
                  <a:lnTo>
                    <a:pt x="865" y="517"/>
                  </a:lnTo>
                  <a:lnTo>
                    <a:pt x="843" y="510"/>
                  </a:lnTo>
                  <a:lnTo>
                    <a:pt x="829" y="525"/>
                  </a:lnTo>
                  <a:lnTo>
                    <a:pt x="794" y="517"/>
                  </a:lnTo>
                  <a:lnTo>
                    <a:pt x="773" y="489"/>
                  </a:lnTo>
                  <a:lnTo>
                    <a:pt x="758" y="503"/>
                  </a:lnTo>
                  <a:lnTo>
                    <a:pt x="702" y="496"/>
                  </a:lnTo>
                  <a:lnTo>
                    <a:pt x="680" y="475"/>
                  </a:lnTo>
                  <a:lnTo>
                    <a:pt x="588" y="475"/>
                  </a:lnTo>
                  <a:lnTo>
                    <a:pt x="581" y="468"/>
                  </a:lnTo>
                  <a:lnTo>
                    <a:pt x="489" y="539"/>
                  </a:lnTo>
                  <a:lnTo>
                    <a:pt x="461" y="546"/>
                  </a:lnTo>
                  <a:lnTo>
                    <a:pt x="482" y="581"/>
                  </a:lnTo>
                  <a:lnTo>
                    <a:pt x="496" y="595"/>
                  </a:lnTo>
                  <a:lnTo>
                    <a:pt x="503" y="617"/>
                  </a:lnTo>
                  <a:lnTo>
                    <a:pt x="567" y="624"/>
                  </a:lnTo>
                  <a:lnTo>
                    <a:pt x="574" y="645"/>
                  </a:lnTo>
                  <a:lnTo>
                    <a:pt x="510" y="680"/>
                  </a:lnTo>
                  <a:lnTo>
                    <a:pt x="517" y="702"/>
                  </a:lnTo>
                  <a:lnTo>
                    <a:pt x="482" y="716"/>
                  </a:lnTo>
                  <a:lnTo>
                    <a:pt x="425" y="751"/>
                  </a:lnTo>
                  <a:lnTo>
                    <a:pt x="447" y="836"/>
                  </a:lnTo>
                  <a:lnTo>
                    <a:pt x="418" y="858"/>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a:solidFill>
                  <a:srgbClr val="1A1A70"/>
                </a:solidFill>
              </a:endParaRPr>
            </a:p>
          </p:txBody>
        </p:sp>
        <p:sp>
          <p:nvSpPr>
            <p:cNvPr id="14354" name="Freeform 6"/>
            <p:cNvSpPr>
              <a:spLocks/>
            </p:cNvSpPr>
            <p:nvPr/>
          </p:nvSpPr>
          <p:spPr bwMode="gray">
            <a:xfrm>
              <a:off x="2171577" y="1930186"/>
              <a:ext cx="1200150" cy="1082675"/>
            </a:xfrm>
            <a:custGeom>
              <a:avLst/>
              <a:gdLst>
                <a:gd name="T0" fmla="*/ 2147483647 w 886"/>
                <a:gd name="T1" fmla="*/ 2147483647 h 801"/>
                <a:gd name="T2" fmla="*/ 2147483647 w 886"/>
                <a:gd name="T3" fmla="*/ 2147483647 h 801"/>
                <a:gd name="T4" fmla="*/ 2147483647 w 886"/>
                <a:gd name="T5" fmla="*/ 2147483647 h 801"/>
                <a:gd name="T6" fmla="*/ 2147483647 w 886"/>
                <a:gd name="T7" fmla="*/ 2147483647 h 801"/>
                <a:gd name="T8" fmla="*/ 2147483647 w 886"/>
                <a:gd name="T9" fmla="*/ 2147483647 h 801"/>
                <a:gd name="T10" fmla="*/ 2147483647 w 886"/>
                <a:gd name="T11" fmla="*/ 2147483647 h 801"/>
                <a:gd name="T12" fmla="*/ 2147483647 w 886"/>
                <a:gd name="T13" fmla="*/ 2147483647 h 801"/>
                <a:gd name="T14" fmla="*/ 2147483647 w 886"/>
                <a:gd name="T15" fmla="*/ 2147483647 h 801"/>
                <a:gd name="T16" fmla="*/ 2147483647 w 886"/>
                <a:gd name="T17" fmla="*/ 2147483647 h 801"/>
                <a:gd name="T18" fmla="*/ 2147483647 w 886"/>
                <a:gd name="T19" fmla="*/ 2147483647 h 801"/>
                <a:gd name="T20" fmla="*/ 2147483647 w 886"/>
                <a:gd name="T21" fmla="*/ 2147483647 h 801"/>
                <a:gd name="T22" fmla="*/ 2147483647 w 886"/>
                <a:gd name="T23" fmla="*/ 2147483647 h 801"/>
                <a:gd name="T24" fmla="*/ 2147483647 w 886"/>
                <a:gd name="T25" fmla="*/ 2147483647 h 801"/>
                <a:gd name="T26" fmla="*/ 2147483647 w 886"/>
                <a:gd name="T27" fmla="*/ 2147483647 h 801"/>
                <a:gd name="T28" fmla="*/ 2147483647 w 886"/>
                <a:gd name="T29" fmla="*/ 2147483647 h 801"/>
                <a:gd name="T30" fmla="*/ 2147483647 w 886"/>
                <a:gd name="T31" fmla="*/ 2147483647 h 801"/>
                <a:gd name="T32" fmla="*/ 2147483647 w 886"/>
                <a:gd name="T33" fmla="*/ 2147483647 h 801"/>
                <a:gd name="T34" fmla="*/ 2147483647 w 886"/>
                <a:gd name="T35" fmla="*/ 2147483647 h 801"/>
                <a:gd name="T36" fmla="*/ 2147483647 w 886"/>
                <a:gd name="T37" fmla="*/ 2147483647 h 801"/>
                <a:gd name="T38" fmla="*/ 2147483647 w 886"/>
                <a:gd name="T39" fmla="*/ 2147483647 h 801"/>
                <a:gd name="T40" fmla="*/ 2147483647 w 886"/>
                <a:gd name="T41" fmla="*/ 2147483647 h 801"/>
                <a:gd name="T42" fmla="*/ 2147483647 w 886"/>
                <a:gd name="T43" fmla="*/ 2147483647 h 801"/>
                <a:gd name="T44" fmla="*/ 2147483647 w 886"/>
                <a:gd name="T45" fmla="*/ 2147483647 h 801"/>
                <a:gd name="T46" fmla="*/ 2147483647 w 886"/>
                <a:gd name="T47" fmla="*/ 2147483647 h 801"/>
                <a:gd name="T48" fmla="*/ 2147483647 w 886"/>
                <a:gd name="T49" fmla="*/ 2147483647 h 801"/>
                <a:gd name="T50" fmla="*/ 2147483647 w 886"/>
                <a:gd name="T51" fmla="*/ 2147483647 h 801"/>
                <a:gd name="T52" fmla="*/ 2147483647 w 886"/>
                <a:gd name="T53" fmla="*/ 2147483647 h 801"/>
                <a:gd name="T54" fmla="*/ 2147483647 w 886"/>
                <a:gd name="T55" fmla="*/ 2147483647 h 801"/>
                <a:gd name="T56" fmla="*/ 2147483647 w 886"/>
                <a:gd name="T57" fmla="*/ 2147483647 h 801"/>
                <a:gd name="T58" fmla="*/ 2147483647 w 886"/>
                <a:gd name="T59" fmla="*/ 2147483647 h 801"/>
                <a:gd name="T60" fmla="*/ 2147483647 w 886"/>
                <a:gd name="T61" fmla="*/ 2147483647 h 801"/>
                <a:gd name="T62" fmla="*/ 0 w 886"/>
                <a:gd name="T63" fmla="*/ 2147483647 h 8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6"/>
                <a:gd name="T97" fmla="*/ 0 h 801"/>
                <a:gd name="T98" fmla="*/ 886 w 886"/>
                <a:gd name="T99" fmla="*/ 801 h 8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6" h="801">
                  <a:moveTo>
                    <a:pt x="0" y="390"/>
                  </a:moveTo>
                  <a:lnTo>
                    <a:pt x="57" y="326"/>
                  </a:lnTo>
                  <a:lnTo>
                    <a:pt x="57" y="284"/>
                  </a:lnTo>
                  <a:lnTo>
                    <a:pt x="99" y="262"/>
                  </a:lnTo>
                  <a:lnTo>
                    <a:pt x="92" y="170"/>
                  </a:lnTo>
                  <a:lnTo>
                    <a:pt x="106" y="163"/>
                  </a:lnTo>
                  <a:lnTo>
                    <a:pt x="127" y="149"/>
                  </a:lnTo>
                  <a:lnTo>
                    <a:pt x="241" y="92"/>
                  </a:lnTo>
                  <a:lnTo>
                    <a:pt x="319" y="113"/>
                  </a:lnTo>
                  <a:lnTo>
                    <a:pt x="340" y="128"/>
                  </a:lnTo>
                  <a:lnTo>
                    <a:pt x="375" y="142"/>
                  </a:lnTo>
                  <a:lnTo>
                    <a:pt x="382" y="113"/>
                  </a:lnTo>
                  <a:lnTo>
                    <a:pt x="354" y="43"/>
                  </a:lnTo>
                  <a:lnTo>
                    <a:pt x="368" y="35"/>
                  </a:lnTo>
                  <a:lnTo>
                    <a:pt x="496" y="0"/>
                  </a:lnTo>
                  <a:lnTo>
                    <a:pt x="517" y="28"/>
                  </a:lnTo>
                  <a:lnTo>
                    <a:pt x="517" y="43"/>
                  </a:lnTo>
                  <a:lnTo>
                    <a:pt x="538" y="85"/>
                  </a:lnTo>
                  <a:lnTo>
                    <a:pt x="553" y="99"/>
                  </a:lnTo>
                  <a:lnTo>
                    <a:pt x="560" y="113"/>
                  </a:lnTo>
                  <a:lnTo>
                    <a:pt x="588" y="177"/>
                  </a:lnTo>
                  <a:lnTo>
                    <a:pt x="560" y="213"/>
                  </a:lnTo>
                  <a:lnTo>
                    <a:pt x="553" y="305"/>
                  </a:lnTo>
                  <a:lnTo>
                    <a:pt x="560" y="326"/>
                  </a:lnTo>
                  <a:lnTo>
                    <a:pt x="581" y="340"/>
                  </a:lnTo>
                  <a:lnTo>
                    <a:pt x="581" y="312"/>
                  </a:lnTo>
                  <a:lnTo>
                    <a:pt x="609" y="305"/>
                  </a:lnTo>
                  <a:lnTo>
                    <a:pt x="666" y="319"/>
                  </a:lnTo>
                  <a:lnTo>
                    <a:pt x="680" y="312"/>
                  </a:lnTo>
                  <a:lnTo>
                    <a:pt x="723" y="397"/>
                  </a:lnTo>
                  <a:lnTo>
                    <a:pt x="772" y="503"/>
                  </a:lnTo>
                  <a:lnTo>
                    <a:pt x="822" y="602"/>
                  </a:lnTo>
                  <a:lnTo>
                    <a:pt x="836" y="624"/>
                  </a:lnTo>
                  <a:lnTo>
                    <a:pt x="864" y="680"/>
                  </a:lnTo>
                  <a:lnTo>
                    <a:pt x="886" y="723"/>
                  </a:lnTo>
                  <a:lnTo>
                    <a:pt x="879" y="758"/>
                  </a:lnTo>
                  <a:lnTo>
                    <a:pt x="836" y="801"/>
                  </a:lnTo>
                  <a:lnTo>
                    <a:pt x="836" y="780"/>
                  </a:lnTo>
                  <a:lnTo>
                    <a:pt x="815" y="758"/>
                  </a:lnTo>
                  <a:lnTo>
                    <a:pt x="808" y="737"/>
                  </a:lnTo>
                  <a:lnTo>
                    <a:pt x="737" y="744"/>
                  </a:lnTo>
                  <a:lnTo>
                    <a:pt x="730" y="758"/>
                  </a:lnTo>
                  <a:lnTo>
                    <a:pt x="723" y="787"/>
                  </a:lnTo>
                  <a:lnTo>
                    <a:pt x="645" y="751"/>
                  </a:lnTo>
                  <a:lnTo>
                    <a:pt x="616" y="723"/>
                  </a:lnTo>
                  <a:lnTo>
                    <a:pt x="595" y="723"/>
                  </a:lnTo>
                  <a:lnTo>
                    <a:pt x="574" y="716"/>
                  </a:lnTo>
                  <a:lnTo>
                    <a:pt x="553" y="723"/>
                  </a:lnTo>
                  <a:lnTo>
                    <a:pt x="538" y="709"/>
                  </a:lnTo>
                  <a:lnTo>
                    <a:pt x="524" y="680"/>
                  </a:lnTo>
                  <a:lnTo>
                    <a:pt x="390" y="716"/>
                  </a:lnTo>
                  <a:lnTo>
                    <a:pt x="290" y="716"/>
                  </a:lnTo>
                  <a:lnTo>
                    <a:pt x="269" y="680"/>
                  </a:lnTo>
                  <a:lnTo>
                    <a:pt x="333" y="673"/>
                  </a:lnTo>
                  <a:lnTo>
                    <a:pt x="319" y="617"/>
                  </a:lnTo>
                  <a:lnTo>
                    <a:pt x="163" y="659"/>
                  </a:lnTo>
                  <a:lnTo>
                    <a:pt x="149" y="638"/>
                  </a:lnTo>
                  <a:lnTo>
                    <a:pt x="177" y="581"/>
                  </a:lnTo>
                  <a:lnTo>
                    <a:pt x="156" y="532"/>
                  </a:lnTo>
                  <a:lnTo>
                    <a:pt x="134" y="482"/>
                  </a:lnTo>
                  <a:lnTo>
                    <a:pt x="120" y="461"/>
                  </a:lnTo>
                  <a:lnTo>
                    <a:pt x="85" y="425"/>
                  </a:lnTo>
                  <a:lnTo>
                    <a:pt x="28" y="390"/>
                  </a:lnTo>
                  <a:lnTo>
                    <a:pt x="0" y="390"/>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60" name="Freeform 14"/>
            <p:cNvSpPr>
              <a:spLocks/>
            </p:cNvSpPr>
            <p:nvPr/>
          </p:nvSpPr>
          <p:spPr bwMode="gray">
            <a:xfrm>
              <a:off x="2755777" y="2889036"/>
              <a:ext cx="615950" cy="1017587"/>
            </a:xfrm>
            <a:custGeom>
              <a:avLst/>
              <a:gdLst>
                <a:gd name="T0" fmla="*/ 2147483647 w 454"/>
                <a:gd name="T1" fmla="*/ 2147483647 h 751"/>
                <a:gd name="T2" fmla="*/ 0 w 454"/>
                <a:gd name="T3" fmla="*/ 2147483647 h 751"/>
                <a:gd name="T4" fmla="*/ 0 w 454"/>
                <a:gd name="T5" fmla="*/ 2147483647 h 751"/>
                <a:gd name="T6" fmla="*/ 2147483647 w 454"/>
                <a:gd name="T7" fmla="*/ 2147483647 h 751"/>
                <a:gd name="T8" fmla="*/ 2147483647 w 454"/>
                <a:gd name="T9" fmla="*/ 2147483647 h 751"/>
                <a:gd name="T10" fmla="*/ 2147483647 w 454"/>
                <a:gd name="T11" fmla="*/ 2147483647 h 751"/>
                <a:gd name="T12" fmla="*/ 2147483647 w 454"/>
                <a:gd name="T13" fmla="*/ 2147483647 h 751"/>
                <a:gd name="T14" fmla="*/ 2147483647 w 454"/>
                <a:gd name="T15" fmla="*/ 2147483647 h 751"/>
                <a:gd name="T16" fmla="*/ 2147483647 w 454"/>
                <a:gd name="T17" fmla="*/ 0 h 751"/>
                <a:gd name="T18" fmla="*/ 2147483647 w 454"/>
                <a:gd name="T19" fmla="*/ 2147483647 h 751"/>
                <a:gd name="T20" fmla="*/ 2147483647 w 454"/>
                <a:gd name="T21" fmla="*/ 2147483647 h 751"/>
                <a:gd name="T22" fmla="*/ 2147483647 w 454"/>
                <a:gd name="T23" fmla="*/ 2147483647 h 751"/>
                <a:gd name="T24" fmla="*/ 2147483647 w 454"/>
                <a:gd name="T25" fmla="*/ 2147483647 h 751"/>
                <a:gd name="T26" fmla="*/ 2147483647 w 454"/>
                <a:gd name="T27" fmla="*/ 2147483647 h 751"/>
                <a:gd name="T28" fmla="*/ 2147483647 w 454"/>
                <a:gd name="T29" fmla="*/ 2147483647 h 751"/>
                <a:gd name="T30" fmla="*/ 2147483647 w 454"/>
                <a:gd name="T31" fmla="*/ 2147483647 h 751"/>
                <a:gd name="T32" fmla="*/ 2147483647 w 454"/>
                <a:gd name="T33" fmla="*/ 2147483647 h 751"/>
                <a:gd name="T34" fmla="*/ 2147483647 w 454"/>
                <a:gd name="T35" fmla="*/ 2147483647 h 751"/>
                <a:gd name="T36" fmla="*/ 2147483647 w 454"/>
                <a:gd name="T37" fmla="*/ 2147483647 h 751"/>
                <a:gd name="T38" fmla="*/ 2147483647 w 454"/>
                <a:gd name="T39" fmla="*/ 2147483647 h 751"/>
                <a:gd name="T40" fmla="*/ 2147483647 w 454"/>
                <a:gd name="T41" fmla="*/ 2147483647 h 751"/>
                <a:gd name="T42" fmla="*/ 2147483647 w 454"/>
                <a:gd name="T43" fmla="*/ 2147483647 h 751"/>
                <a:gd name="T44" fmla="*/ 2147483647 w 454"/>
                <a:gd name="T45" fmla="*/ 2147483647 h 751"/>
                <a:gd name="T46" fmla="*/ 2147483647 w 454"/>
                <a:gd name="T47" fmla="*/ 2147483647 h 751"/>
                <a:gd name="T48" fmla="*/ 2147483647 w 454"/>
                <a:gd name="T49" fmla="*/ 2147483647 h 751"/>
                <a:gd name="T50" fmla="*/ 2147483647 w 454"/>
                <a:gd name="T51" fmla="*/ 2147483647 h 751"/>
                <a:gd name="T52" fmla="*/ 2147483647 w 454"/>
                <a:gd name="T53" fmla="*/ 2147483647 h 751"/>
                <a:gd name="T54" fmla="*/ 2147483647 w 454"/>
                <a:gd name="T55" fmla="*/ 2147483647 h 751"/>
                <a:gd name="T56" fmla="*/ 2147483647 w 454"/>
                <a:gd name="T57" fmla="*/ 2147483647 h 751"/>
                <a:gd name="T58" fmla="*/ 2147483647 w 454"/>
                <a:gd name="T59" fmla="*/ 2147483647 h 751"/>
                <a:gd name="T60" fmla="*/ 2147483647 w 454"/>
                <a:gd name="T61" fmla="*/ 2147483647 h 751"/>
                <a:gd name="T62" fmla="*/ 2147483647 w 454"/>
                <a:gd name="T63" fmla="*/ 2147483647 h 751"/>
                <a:gd name="T64" fmla="*/ 2147483647 w 454"/>
                <a:gd name="T65" fmla="*/ 2147483647 h 751"/>
                <a:gd name="T66" fmla="*/ 2147483647 w 454"/>
                <a:gd name="T67" fmla="*/ 2147483647 h 751"/>
                <a:gd name="T68" fmla="*/ 2147483647 w 454"/>
                <a:gd name="T69" fmla="*/ 2147483647 h 751"/>
                <a:gd name="T70" fmla="*/ 2147483647 w 454"/>
                <a:gd name="T71" fmla="*/ 2147483647 h 751"/>
                <a:gd name="T72" fmla="*/ 2147483647 w 454"/>
                <a:gd name="T73" fmla="*/ 2147483647 h 751"/>
                <a:gd name="T74" fmla="*/ 2147483647 w 454"/>
                <a:gd name="T75" fmla="*/ 2147483647 h 751"/>
                <a:gd name="T76" fmla="*/ 2147483647 w 454"/>
                <a:gd name="T77" fmla="*/ 2147483647 h 751"/>
                <a:gd name="T78" fmla="*/ 2147483647 w 454"/>
                <a:gd name="T79" fmla="*/ 2147483647 h 751"/>
                <a:gd name="T80" fmla="*/ 2147483647 w 454"/>
                <a:gd name="T81" fmla="*/ 2147483647 h 751"/>
                <a:gd name="T82" fmla="*/ 2147483647 w 454"/>
                <a:gd name="T83" fmla="*/ 2147483647 h 751"/>
                <a:gd name="T84" fmla="*/ 2147483647 w 454"/>
                <a:gd name="T85" fmla="*/ 2147483647 h 751"/>
                <a:gd name="T86" fmla="*/ 2147483647 w 454"/>
                <a:gd name="T87" fmla="*/ 2147483647 h 751"/>
                <a:gd name="T88" fmla="*/ 2147483647 w 454"/>
                <a:gd name="T89" fmla="*/ 2147483647 h 751"/>
                <a:gd name="T90" fmla="*/ 2147483647 w 454"/>
                <a:gd name="T91" fmla="*/ 2147483647 h 751"/>
                <a:gd name="T92" fmla="*/ 2147483647 w 454"/>
                <a:gd name="T93" fmla="*/ 2147483647 h 751"/>
                <a:gd name="T94" fmla="*/ 2147483647 w 454"/>
                <a:gd name="T95" fmla="*/ 2147483647 h 751"/>
                <a:gd name="T96" fmla="*/ 2147483647 w 454"/>
                <a:gd name="T97" fmla="*/ 2147483647 h 751"/>
                <a:gd name="T98" fmla="*/ 2147483647 w 454"/>
                <a:gd name="T99" fmla="*/ 2147483647 h 751"/>
                <a:gd name="T100" fmla="*/ 2147483647 w 454"/>
                <a:gd name="T101" fmla="*/ 2147483647 h 7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4"/>
                <a:gd name="T154" fmla="*/ 0 h 751"/>
                <a:gd name="T155" fmla="*/ 454 w 454"/>
                <a:gd name="T156" fmla="*/ 751 h 7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4" h="751">
                  <a:moveTo>
                    <a:pt x="14" y="333"/>
                  </a:moveTo>
                  <a:lnTo>
                    <a:pt x="0" y="305"/>
                  </a:lnTo>
                  <a:lnTo>
                    <a:pt x="0" y="290"/>
                  </a:lnTo>
                  <a:lnTo>
                    <a:pt x="57" y="290"/>
                  </a:lnTo>
                  <a:lnTo>
                    <a:pt x="57" y="269"/>
                  </a:lnTo>
                  <a:lnTo>
                    <a:pt x="64" y="269"/>
                  </a:lnTo>
                  <a:lnTo>
                    <a:pt x="50" y="127"/>
                  </a:lnTo>
                  <a:lnTo>
                    <a:pt x="50" y="78"/>
                  </a:lnTo>
                  <a:lnTo>
                    <a:pt x="106" y="0"/>
                  </a:lnTo>
                  <a:lnTo>
                    <a:pt x="121" y="14"/>
                  </a:lnTo>
                  <a:lnTo>
                    <a:pt x="142" y="7"/>
                  </a:lnTo>
                  <a:lnTo>
                    <a:pt x="163" y="14"/>
                  </a:lnTo>
                  <a:lnTo>
                    <a:pt x="184" y="14"/>
                  </a:lnTo>
                  <a:lnTo>
                    <a:pt x="213" y="42"/>
                  </a:lnTo>
                  <a:lnTo>
                    <a:pt x="220" y="156"/>
                  </a:lnTo>
                  <a:lnTo>
                    <a:pt x="234" y="234"/>
                  </a:lnTo>
                  <a:lnTo>
                    <a:pt x="262" y="283"/>
                  </a:lnTo>
                  <a:lnTo>
                    <a:pt x="241" y="297"/>
                  </a:lnTo>
                  <a:lnTo>
                    <a:pt x="248" y="312"/>
                  </a:lnTo>
                  <a:lnTo>
                    <a:pt x="255" y="340"/>
                  </a:lnTo>
                  <a:lnTo>
                    <a:pt x="291" y="404"/>
                  </a:lnTo>
                  <a:lnTo>
                    <a:pt x="305" y="411"/>
                  </a:lnTo>
                  <a:lnTo>
                    <a:pt x="326" y="460"/>
                  </a:lnTo>
                  <a:lnTo>
                    <a:pt x="347" y="503"/>
                  </a:lnTo>
                  <a:lnTo>
                    <a:pt x="369" y="510"/>
                  </a:lnTo>
                  <a:lnTo>
                    <a:pt x="397" y="581"/>
                  </a:lnTo>
                  <a:lnTo>
                    <a:pt x="404" y="595"/>
                  </a:lnTo>
                  <a:lnTo>
                    <a:pt x="418" y="616"/>
                  </a:lnTo>
                  <a:lnTo>
                    <a:pt x="454" y="631"/>
                  </a:lnTo>
                  <a:lnTo>
                    <a:pt x="439" y="673"/>
                  </a:lnTo>
                  <a:lnTo>
                    <a:pt x="418" y="723"/>
                  </a:lnTo>
                  <a:lnTo>
                    <a:pt x="390" y="737"/>
                  </a:lnTo>
                  <a:lnTo>
                    <a:pt x="361" y="744"/>
                  </a:lnTo>
                  <a:lnTo>
                    <a:pt x="326" y="751"/>
                  </a:lnTo>
                  <a:lnTo>
                    <a:pt x="269" y="744"/>
                  </a:lnTo>
                  <a:lnTo>
                    <a:pt x="241" y="730"/>
                  </a:lnTo>
                  <a:lnTo>
                    <a:pt x="206" y="701"/>
                  </a:lnTo>
                  <a:lnTo>
                    <a:pt x="184" y="680"/>
                  </a:lnTo>
                  <a:lnTo>
                    <a:pt x="184" y="673"/>
                  </a:lnTo>
                  <a:lnTo>
                    <a:pt x="163" y="638"/>
                  </a:lnTo>
                  <a:lnTo>
                    <a:pt x="149" y="616"/>
                  </a:lnTo>
                  <a:lnTo>
                    <a:pt x="149" y="595"/>
                  </a:lnTo>
                  <a:lnTo>
                    <a:pt x="163" y="545"/>
                  </a:lnTo>
                  <a:lnTo>
                    <a:pt x="156" y="517"/>
                  </a:lnTo>
                  <a:lnTo>
                    <a:pt x="128" y="468"/>
                  </a:lnTo>
                  <a:lnTo>
                    <a:pt x="85" y="453"/>
                  </a:lnTo>
                  <a:lnTo>
                    <a:pt x="43" y="453"/>
                  </a:lnTo>
                  <a:lnTo>
                    <a:pt x="50" y="446"/>
                  </a:lnTo>
                  <a:lnTo>
                    <a:pt x="57" y="347"/>
                  </a:lnTo>
                  <a:lnTo>
                    <a:pt x="21" y="361"/>
                  </a:lnTo>
                  <a:lnTo>
                    <a:pt x="14" y="333"/>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62" name="Freeform 16"/>
            <p:cNvSpPr>
              <a:spLocks/>
            </p:cNvSpPr>
            <p:nvPr/>
          </p:nvSpPr>
          <p:spPr bwMode="gray">
            <a:xfrm>
              <a:off x="1681039" y="1306298"/>
              <a:ext cx="1162050" cy="1150938"/>
            </a:xfrm>
            <a:custGeom>
              <a:avLst/>
              <a:gdLst>
                <a:gd name="T0" fmla="*/ 2147483647 w 858"/>
                <a:gd name="T1" fmla="*/ 2147483647 h 851"/>
                <a:gd name="T2" fmla="*/ 2147483647 w 858"/>
                <a:gd name="T3" fmla="*/ 2147483647 h 851"/>
                <a:gd name="T4" fmla="*/ 2147483647 w 858"/>
                <a:gd name="T5" fmla="*/ 2147483647 h 851"/>
                <a:gd name="T6" fmla="*/ 2147483647 w 858"/>
                <a:gd name="T7" fmla="*/ 2147483647 h 851"/>
                <a:gd name="T8" fmla="*/ 2147483647 w 858"/>
                <a:gd name="T9" fmla="*/ 2147483647 h 851"/>
                <a:gd name="T10" fmla="*/ 2147483647 w 858"/>
                <a:gd name="T11" fmla="*/ 2147483647 h 851"/>
                <a:gd name="T12" fmla="*/ 2147483647 w 858"/>
                <a:gd name="T13" fmla="*/ 2147483647 h 851"/>
                <a:gd name="T14" fmla="*/ 2147483647 w 858"/>
                <a:gd name="T15" fmla="*/ 2147483647 h 851"/>
                <a:gd name="T16" fmla="*/ 2147483647 w 858"/>
                <a:gd name="T17" fmla="*/ 2147483647 h 851"/>
                <a:gd name="T18" fmla="*/ 2147483647 w 858"/>
                <a:gd name="T19" fmla="*/ 2147483647 h 851"/>
                <a:gd name="T20" fmla="*/ 2147483647 w 858"/>
                <a:gd name="T21" fmla="*/ 2147483647 h 851"/>
                <a:gd name="T22" fmla="*/ 2147483647 w 858"/>
                <a:gd name="T23" fmla="*/ 2147483647 h 851"/>
                <a:gd name="T24" fmla="*/ 2147483647 w 858"/>
                <a:gd name="T25" fmla="*/ 2147483647 h 851"/>
                <a:gd name="T26" fmla="*/ 2147483647 w 858"/>
                <a:gd name="T27" fmla="*/ 2147483647 h 851"/>
                <a:gd name="T28" fmla="*/ 2147483647 w 858"/>
                <a:gd name="T29" fmla="*/ 2147483647 h 851"/>
                <a:gd name="T30" fmla="*/ 2147483647 w 858"/>
                <a:gd name="T31" fmla="*/ 2147483647 h 851"/>
                <a:gd name="T32" fmla="*/ 2147483647 w 858"/>
                <a:gd name="T33" fmla="*/ 2147483647 h 851"/>
                <a:gd name="T34" fmla="*/ 2147483647 w 858"/>
                <a:gd name="T35" fmla="*/ 2147483647 h 851"/>
                <a:gd name="T36" fmla="*/ 2147483647 w 858"/>
                <a:gd name="T37" fmla="*/ 2147483647 h 851"/>
                <a:gd name="T38" fmla="*/ 0 w 858"/>
                <a:gd name="T39" fmla="*/ 2147483647 h 851"/>
                <a:gd name="T40" fmla="*/ 0 w 858"/>
                <a:gd name="T41" fmla="*/ 2147483647 h 851"/>
                <a:gd name="T42" fmla="*/ 0 w 858"/>
                <a:gd name="T43" fmla="*/ 2147483647 h 851"/>
                <a:gd name="T44" fmla="*/ 2147483647 w 858"/>
                <a:gd name="T45" fmla="*/ 2147483647 h 851"/>
                <a:gd name="T46" fmla="*/ 2147483647 w 858"/>
                <a:gd name="T47" fmla="*/ 2147483647 h 851"/>
                <a:gd name="T48" fmla="*/ 2147483647 w 858"/>
                <a:gd name="T49" fmla="*/ 2147483647 h 851"/>
                <a:gd name="T50" fmla="*/ 2147483647 w 858"/>
                <a:gd name="T51" fmla="*/ 2147483647 h 851"/>
                <a:gd name="T52" fmla="*/ 2147483647 w 858"/>
                <a:gd name="T53" fmla="*/ 2147483647 h 851"/>
                <a:gd name="T54" fmla="*/ 2147483647 w 858"/>
                <a:gd name="T55" fmla="*/ 2147483647 h 851"/>
                <a:gd name="T56" fmla="*/ 2147483647 w 858"/>
                <a:gd name="T57" fmla="*/ 2147483647 h 851"/>
                <a:gd name="T58" fmla="*/ 2147483647 w 858"/>
                <a:gd name="T59" fmla="*/ 2147483647 h 851"/>
                <a:gd name="T60" fmla="*/ 2147483647 w 858"/>
                <a:gd name="T61" fmla="*/ 2147483647 h 851"/>
                <a:gd name="T62" fmla="*/ 2147483647 w 858"/>
                <a:gd name="T63" fmla="*/ 0 h 851"/>
                <a:gd name="T64" fmla="*/ 2147483647 w 858"/>
                <a:gd name="T65" fmla="*/ 2147483647 h 851"/>
                <a:gd name="T66" fmla="*/ 2147483647 w 858"/>
                <a:gd name="T67" fmla="*/ 2147483647 h 851"/>
                <a:gd name="T68" fmla="*/ 2147483647 w 858"/>
                <a:gd name="T69" fmla="*/ 2147483647 h 851"/>
                <a:gd name="T70" fmla="*/ 2147483647 w 858"/>
                <a:gd name="T71" fmla="*/ 2147483647 h 851"/>
                <a:gd name="T72" fmla="*/ 2147483647 w 858"/>
                <a:gd name="T73" fmla="*/ 2147483647 h 851"/>
                <a:gd name="T74" fmla="*/ 2147483647 w 858"/>
                <a:gd name="T75" fmla="*/ 2147483647 h 851"/>
                <a:gd name="T76" fmla="*/ 2147483647 w 858"/>
                <a:gd name="T77" fmla="*/ 2147483647 h 851"/>
                <a:gd name="T78" fmla="*/ 2147483647 w 858"/>
                <a:gd name="T79" fmla="*/ 2147483647 h 851"/>
                <a:gd name="T80" fmla="*/ 2147483647 w 858"/>
                <a:gd name="T81" fmla="*/ 2147483647 h 851"/>
                <a:gd name="T82" fmla="*/ 2147483647 w 858"/>
                <a:gd name="T83" fmla="*/ 2147483647 h 851"/>
                <a:gd name="T84" fmla="*/ 2147483647 w 858"/>
                <a:gd name="T85" fmla="*/ 2147483647 h 851"/>
                <a:gd name="T86" fmla="*/ 2147483647 w 858"/>
                <a:gd name="T87" fmla="*/ 2147483647 h 851"/>
                <a:gd name="T88" fmla="*/ 2147483647 w 858"/>
                <a:gd name="T89" fmla="*/ 2147483647 h 851"/>
                <a:gd name="T90" fmla="*/ 2147483647 w 858"/>
                <a:gd name="T91" fmla="*/ 2147483647 h 851"/>
                <a:gd name="T92" fmla="*/ 2147483647 w 858"/>
                <a:gd name="T93" fmla="*/ 2147483647 h 851"/>
                <a:gd name="T94" fmla="*/ 2147483647 w 858"/>
                <a:gd name="T95" fmla="*/ 2147483647 h 851"/>
                <a:gd name="T96" fmla="*/ 2147483647 w 858"/>
                <a:gd name="T97" fmla="*/ 2147483647 h 851"/>
                <a:gd name="T98" fmla="*/ 2147483647 w 858"/>
                <a:gd name="T99" fmla="*/ 2147483647 h 851"/>
                <a:gd name="T100" fmla="*/ 2147483647 w 858"/>
                <a:gd name="T101" fmla="*/ 2147483647 h 851"/>
                <a:gd name="T102" fmla="*/ 2147483647 w 858"/>
                <a:gd name="T103" fmla="*/ 2147483647 h 851"/>
                <a:gd name="T104" fmla="*/ 2147483647 w 858"/>
                <a:gd name="T105" fmla="*/ 2147483647 h 851"/>
                <a:gd name="T106" fmla="*/ 2147483647 w 858"/>
                <a:gd name="T107" fmla="*/ 2147483647 h 851"/>
                <a:gd name="T108" fmla="*/ 2147483647 w 858"/>
                <a:gd name="T109" fmla="*/ 2147483647 h 851"/>
                <a:gd name="T110" fmla="*/ 2147483647 w 858"/>
                <a:gd name="T111" fmla="*/ 2147483647 h 851"/>
                <a:gd name="T112" fmla="*/ 2147483647 w 858"/>
                <a:gd name="T113" fmla="*/ 2147483647 h 851"/>
                <a:gd name="T114" fmla="*/ 2147483647 w 858"/>
                <a:gd name="T115" fmla="*/ 2147483647 h 851"/>
                <a:gd name="T116" fmla="*/ 2147483647 w 858"/>
                <a:gd name="T117" fmla="*/ 2147483647 h 851"/>
                <a:gd name="T118" fmla="*/ 2147483647 w 858"/>
                <a:gd name="T119" fmla="*/ 2147483647 h 851"/>
                <a:gd name="T120" fmla="*/ 2147483647 w 858"/>
                <a:gd name="T121" fmla="*/ 2147483647 h 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8"/>
                <a:gd name="T184" fmla="*/ 0 h 851"/>
                <a:gd name="T185" fmla="*/ 858 w 858"/>
                <a:gd name="T186" fmla="*/ 851 h 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8" h="851">
                  <a:moveTo>
                    <a:pt x="93" y="830"/>
                  </a:moveTo>
                  <a:lnTo>
                    <a:pt x="78" y="808"/>
                  </a:lnTo>
                  <a:lnTo>
                    <a:pt x="71" y="766"/>
                  </a:lnTo>
                  <a:lnTo>
                    <a:pt x="78" y="759"/>
                  </a:lnTo>
                  <a:lnTo>
                    <a:pt x="64" y="723"/>
                  </a:lnTo>
                  <a:lnTo>
                    <a:pt x="64" y="688"/>
                  </a:lnTo>
                  <a:lnTo>
                    <a:pt x="64" y="631"/>
                  </a:lnTo>
                  <a:lnTo>
                    <a:pt x="64" y="582"/>
                  </a:lnTo>
                  <a:lnTo>
                    <a:pt x="50" y="560"/>
                  </a:lnTo>
                  <a:lnTo>
                    <a:pt x="50" y="475"/>
                  </a:lnTo>
                  <a:lnTo>
                    <a:pt x="36" y="454"/>
                  </a:lnTo>
                  <a:lnTo>
                    <a:pt x="50" y="419"/>
                  </a:lnTo>
                  <a:lnTo>
                    <a:pt x="22" y="411"/>
                  </a:lnTo>
                  <a:lnTo>
                    <a:pt x="57" y="362"/>
                  </a:lnTo>
                  <a:lnTo>
                    <a:pt x="50" y="362"/>
                  </a:lnTo>
                  <a:lnTo>
                    <a:pt x="36" y="369"/>
                  </a:lnTo>
                  <a:lnTo>
                    <a:pt x="29" y="355"/>
                  </a:lnTo>
                  <a:lnTo>
                    <a:pt x="22" y="355"/>
                  </a:lnTo>
                  <a:lnTo>
                    <a:pt x="15" y="355"/>
                  </a:lnTo>
                  <a:lnTo>
                    <a:pt x="0" y="270"/>
                  </a:lnTo>
                  <a:lnTo>
                    <a:pt x="0" y="248"/>
                  </a:lnTo>
                  <a:lnTo>
                    <a:pt x="0" y="206"/>
                  </a:lnTo>
                  <a:lnTo>
                    <a:pt x="15" y="199"/>
                  </a:lnTo>
                  <a:lnTo>
                    <a:pt x="93" y="192"/>
                  </a:lnTo>
                  <a:lnTo>
                    <a:pt x="185" y="170"/>
                  </a:lnTo>
                  <a:lnTo>
                    <a:pt x="206" y="163"/>
                  </a:lnTo>
                  <a:lnTo>
                    <a:pt x="256" y="142"/>
                  </a:lnTo>
                  <a:lnTo>
                    <a:pt x="284" y="128"/>
                  </a:lnTo>
                  <a:lnTo>
                    <a:pt x="383" y="121"/>
                  </a:lnTo>
                  <a:lnTo>
                    <a:pt x="525" y="36"/>
                  </a:lnTo>
                  <a:lnTo>
                    <a:pt x="581" y="29"/>
                  </a:lnTo>
                  <a:lnTo>
                    <a:pt x="610" y="0"/>
                  </a:lnTo>
                  <a:lnTo>
                    <a:pt x="674" y="50"/>
                  </a:lnTo>
                  <a:lnTo>
                    <a:pt x="667" y="78"/>
                  </a:lnTo>
                  <a:lnTo>
                    <a:pt x="744" y="256"/>
                  </a:lnTo>
                  <a:lnTo>
                    <a:pt x="794" y="333"/>
                  </a:lnTo>
                  <a:lnTo>
                    <a:pt x="794" y="355"/>
                  </a:lnTo>
                  <a:lnTo>
                    <a:pt x="815" y="383"/>
                  </a:lnTo>
                  <a:lnTo>
                    <a:pt x="822" y="390"/>
                  </a:lnTo>
                  <a:lnTo>
                    <a:pt x="858" y="461"/>
                  </a:lnTo>
                  <a:lnTo>
                    <a:pt x="730" y="496"/>
                  </a:lnTo>
                  <a:lnTo>
                    <a:pt x="716" y="504"/>
                  </a:lnTo>
                  <a:lnTo>
                    <a:pt x="744" y="574"/>
                  </a:lnTo>
                  <a:lnTo>
                    <a:pt x="737" y="603"/>
                  </a:lnTo>
                  <a:lnTo>
                    <a:pt x="702" y="589"/>
                  </a:lnTo>
                  <a:lnTo>
                    <a:pt x="681" y="574"/>
                  </a:lnTo>
                  <a:lnTo>
                    <a:pt x="603" y="553"/>
                  </a:lnTo>
                  <a:lnTo>
                    <a:pt x="489" y="610"/>
                  </a:lnTo>
                  <a:lnTo>
                    <a:pt x="468" y="624"/>
                  </a:lnTo>
                  <a:lnTo>
                    <a:pt x="454" y="631"/>
                  </a:lnTo>
                  <a:lnTo>
                    <a:pt x="461" y="723"/>
                  </a:lnTo>
                  <a:lnTo>
                    <a:pt x="419" y="745"/>
                  </a:lnTo>
                  <a:lnTo>
                    <a:pt x="419" y="787"/>
                  </a:lnTo>
                  <a:lnTo>
                    <a:pt x="362" y="851"/>
                  </a:lnTo>
                  <a:lnTo>
                    <a:pt x="355" y="837"/>
                  </a:lnTo>
                  <a:lnTo>
                    <a:pt x="333" y="830"/>
                  </a:lnTo>
                  <a:lnTo>
                    <a:pt x="312" y="822"/>
                  </a:lnTo>
                  <a:lnTo>
                    <a:pt x="284" y="801"/>
                  </a:lnTo>
                  <a:lnTo>
                    <a:pt x="199" y="822"/>
                  </a:lnTo>
                  <a:lnTo>
                    <a:pt x="107" y="844"/>
                  </a:lnTo>
                  <a:lnTo>
                    <a:pt x="93" y="830"/>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64" name="Freeform 20"/>
            <p:cNvSpPr>
              <a:spLocks/>
            </p:cNvSpPr>
            <p:nvPr/>
          </p:nvSpPr>
          <p:spPr bwMode="gray">
            <a:xfrm>
              <a:off x="3044702" y="2946186"/>
              <a:ext cx="584200" cy="796925"/>
            </a:xfrm>
            <a:custGeom>
              <a:avLst/>
              <a:gdLst>
                <a:gd name="T0" fmla="*/ 0 w 432"/>
                <a:gd name="T1" fmla="*/ 0 h 589"/>
                <a:gd name="T2" fmla="*/ 2147483647 w 432"/>
                <a:gd name="T3" fmla="*/ 2147483647 h 589"/>
                <a:gd name="T4" fmla="*/ 2147483647 w 432"/>
                <a:gd name="T5" fmla="*/ 2147483647 h 589"/>
                <a:gd name="T6" fmla="*/ 2147483647 w 432"/>
                <a:gd name="T7" fmla="*/ 2147483647 h 589"/>
                <a:gd name="T8" fmla="*/ 2147483647 w 432"/>
                <a:gd name="T9" fmla="*/ 2147483647 h 589"/>
                <a:gd name="T10" fmla="*/ 2147483647 w 432"/>
                <a:gd name="T11" fmla="*/ 2147483647 h 589"/>
                <a:gd name="T12" fmla="*/ 2147483647 w 432"/>
                <a:gd name="T13" fmla="*/ 2147483647 h 589"/>
                <a:gd name="T14" fmla="*/ 2147483647 w 432"/>
                <a:gd name="T15" fmla="*/ 2147483647 h 589"/>
                <a:gd name="T16" fmla="*/ 2147483647 w 432"/>
                <a:gd name="T17" fmla="*/ 2147483647 h 589"/>
                <a:gd name="T18" fmla="*/ 2147483647 w 432"/>
                <a:gd name="T19" fmla="*/ 2147483647 h 589"/>
                <a:gd name="T20" fmla="*/ 2147483647 w 432"/>
                <a:gd name="T21" fmla="*/ 2147483647 h 589"/>
                <a:gd name="T22" fmla="*/ 2147483647 w 432"/>
                <a:gd name="T23" fmla="*/ 2147483647 h 589"/>
                <a:gd name="T24" fmla="*/ 2147483647 w 432"/>
                <a:gd name="T25" fmla="*/ 2147483647 h 589"/>
                <a:gd name="T26" fmla="*/ 2147483647 w 432"/>
                <a:gd name="T27" fmla="*/ 2147483647 h 589"/>
                <a:gd name="T28" fmla="*/ 2147483647 w 432"/>
                <a:gd name="T29" fmla="*/ 2147483647 h 589"/>
                <a:gd name="T30" fmla="*/ 2147483647 w 432"/>
                <a:gd name="T31" fmla="*/ 2147483647 h 589"/>
                <a:gd name="T32" fmla="*/ 2147483647 w 432"/>
                <a:gd name="T33" fmla="*/ 2147483647 h 589"/>
                <a:gd name="T34" fmla="*/ 2147483647 w 432"/>
                <a:gd name="T35" fmla="*/ 2147483647 h 589"/>
                <a:gd name="T36" fmla="*/ 2147483647 w 432"/>
                <a:gd name="T37" fmla="*/ 2147483647 h 589"/>
                <a:gd name="T38" fmla="*/ 2147483647 w 432"/>
                <a:gd name="T39" fmla="*/ 2147483647 h 589"/>
                <a:gd name="T40" fmla="*/ 2147483647 w 432"/>
                <a:gd name="T41" fmla="*/ 2147483647 h 589"/>
                <a:gd name="T42" fmla="*/ 2147483647 w 432"/>
                <a:gd name="T43" fmla="*/ 2147483647 h 589"/>
                <a:gd name="T44" fmla="*/ 2147483647 w 432"/>
                <a:gd name="T45" fmla="*/ 2147483647 h 589"/>
                <a:gd name="T46" fmla="*/ 2147483647 w 432"/>
                <a:gd name="T47" fmla="*/ 2147483647 h 589"/>
                <a:gd name="T48" fmla="*/ 2147483647 w 432"/>
                <a:gd name="T49" fmla="*/ 2147483647 h 589"/>
                <a:gd name="T50" fmla="*/ 2147483647 w 432"/>
                <a:gd name="T51" fmla="*/ 2147483647 h 589"/>
                <a:gd name="T52" fmla="*/ 2147483647 w 432"/>
                <a:gd name="T53" fmla="*/ 2147483647 h 589"/>
                <a:gd name="T54" fmla="*/ 2147483647 w 432"/>
                <a:gd name="T55" fmla="*/ 2147483647 h 589"/>
                <a:gd name="T56" fmla="*/ 2147483647 w 432"/>
                <a:gd name="T57" fmla="*/ 2147483647 h 589"/>
                <a:gd name="T58" fmla="*/ 2147483647 w 432"/>
                <a:gd name="T59" fmla="*/ 2147483647 h 589"/>
                <a:gd name="T60" fmla="*/ 2147483647 w 432"/>
                <a:gd name="T61" fmla="*/ 2147483647 h 589"/>
                <a:gd name="T62" fmla="*/ 2147483647 w 432"/>
                <a:gd name="T63" fmla="*/ 2147483647 h 589"/>
                <a:gd name="T64" fmla="*/ 2147483647 w 432"/>
                <a:gd name="T65" fmla="*/ 2147483647 h 589"/>
                <a:gd name="T66" fmla="*/ 2147483647 w 432"/>
                <a:gd name="T67" fmla="*/ 2147483647 h 589"/>
                <a:gd name="T68" fmla="*/ 2147483647 w 432"/>
                <a:gd name="T69" fmla="*/ 2147483647 h 589"/>
                <a:gd name="T70" fmla="*/ 2147483647 w 432"/>
                <a:gd name="T71" fmla="*/ 2147483647 h 589"/>
                <a:gd name="T72" fmla="*/ 2147483647 w 432"/>
                <a:gd name="T73" fmla="*/ 2147483647 h 589"/>
                <a:gd name="T74" fmla="*/ 2147483647 w 432"/>
                <a:gd name="T75" fmla="*/ 2147483647 h 589"/>
                <a:gd name="T76" fmla="*/ 2147483647 w 432"/>
                <a:gd name="T77" fmla="*/ 2147483647 h 589"/>
                <a:gd name="T78" fmla="*/ 2147483647 w 432"/>
                <a:gd name="T79" fmla="*/ 2147483647 h 589"/>
                <a:gd name="T80" fmla="*/ 2147483647 w 432"/>
                <a:gd name="T81" fmla="*/ 2147483647 h 589"/>
                <a:gd name="T82" fmla="*/ 2147483647 w 432"/>
                <a:gd name="T83" fmla="*/ 2147483647 h 589"/>
                <a:gd name="T84" fmla="*/ 2147483647 w 432"/>
                <a:gd name="T85" fmla="*/ 2147483647 h 589"/>
                <a:gd name="T86" fmla="*/ 0 w 432"/>
                <a:gd name="T87" fmla="*/ 0 h 5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2"/>
                <a:gd name="T133" fmla="*/ 0 h 589"/>
                <a:gd name="T134" fmla="*/ 432 w 432"/>
                <a:gd name="T135" fmla="*/ 589 h 5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2" h="589">
                  <a:moveTo>
                    <a:pt x="0" y="0"/>
                  </a:moveTo>
                  <a:lnTo>
                    <a:pt x="78" y="36"/>
                  </a:lnTo>
                  <a:lnTo>
                    <a:pt x="85" y="50"/>
                  </a:lnTo>
                  <a:lnTo>
                    <a:pt x="127" y="64"/>
                  </a:lnTo>
                  <a:lnTo>
                    <a:pt x="156" y="114"/>
                  </a:lnTo>
                  <a:lnTo>
                    <a:pt x="141" y="121"/>
                  </a:lnTo>
                  <a:lnTo>
                    <a:pt x="163" y="185"/>
                  </a:lnTo>
                  <a:lnTo>
                    <a:pt x="191" y="185"/>
                  </a:lnTo>
                  <a:lnTo>
                    <a:pt x="191" y="213"/>
                  </a:lnTo>
                  <a:lnTo>
                    <a:pt x="198" y="241"/>
                  </a:lnTo>
                  <a:lnTo>
                    <a:pt x="226" y="241"/>
                  </a:lnTo>
                  <a:lnTo>
                    <a:pt x="241" y="326"/>
                  </a:lnTo>
                  <a:lnTo>
                    <a:pt x="262" y="340"/>
                  </a:lnTo>
                  <a:lnTo>
                    <a:pt x="269" y="369"/>
                  </a:lnTo>
                  <a:lnTo>
                    <a:pt x="340" y="383"/>
                  </a:lnTo>
                  <a:lnTo>
                    <a:pt x="361" y="369"/>
                  </a:lnTo>
                  <a:lnTo>
                    <a:pt x="368" y="362"/>
                  </a:lnTo>
                  <a:lnTo>
                    <a:pt x="375" y="362"/>
                  </a:lnTo>
                  <a:lnTo>
                    <a:pt x="382" y="355"/>
                  </a:lnTo>
                  <a:lnTo>
                    <a:pt x="396" y="355"/>
                  </a:lnTo>
                  <a:lnTo>
                    <a:pt x="404" y="383"/>
                  </a:lnTo>
                  <a:lnTo>
                    <a:pt x="411" y="433"/>
                  </a:lnTo>
                  <a:lnTo>
                    <a:pt x="404" y="482"/>
                  </a:lnTo>
                  <a:lnTo>
                    <a:pt x="425" y="511"/>
                  </a:lnTo>
                  <a:lnTo>
                    <a:pt x="432" y="532"/>
                  </a:lnTo>
                  <a:lnTo>
                    <a:pt x="418" y="539"/>
                  </a:lnTo>
                  <a:lnTo>
                    <a:pt x="319" y="546"/>
                  </a:lnTo>
                  <a:lnTo>
                    <a:pt x="304" y="546"/>
                  </a:lnTo>
                  <a:lnTo>
                    <a:pt x="241" y="589"/>
                  </a:lnTo>
                  <a:lnTo>
                    <a:pt x="205" y="574"/>
                  </a:lnTo>
                  <a:lnTo>
                    <a:pt x="191" y="553"/>
                  </a:lnTo>
                  <a:lnTo>
                    <a:pt x="184" y="539"/>
                  </a:lnTo>
                  <a:lnTo>
                    <a:pt x="156" y="468"/>
                  </a:lnTo>
                  <a:lnTo>
                    <a:pt x="134" y="461"/>
                  </a:lnTo>
                  <a:lnTo>
                    <a:pt x="113" y="418"/>
                  </a:lnTo>
                  <a:lnTo>
                    <a:pt x="92" y="369"/>
                  </a:lnTo>
                  <a:lnTo>
                    <a:pt x="78" y="362"/>
                  </a:lnTo>
                  <a:lnTo>
                    <a:pt x="42" y="298"/>
                  </a:lnTo>
                  <a:lnTo>
                    <a:pt x="35" y="270"/>
                  </a:lnTo>
                  <a:lnTo>
                    <a:pt x="28" y="255"/>
                  </a:lnTo>
                  <a:lnTo>
                    <a:pt x="49" y="241"/>
                  </a:lnTo>
                  <a:lnTo>
                    <a:pt x="21" y="192"/>
                  </a:lnTo>
                  <a:lnTo>
                    <a:pt x="7" y="114"/>
                  </a:lnTo>
                  <a:lnTo>
                    <a:pt x="0" y="0"/>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72" name="Freeform 31"/>
            <p:cNvSpPr>
              <a:spLocks/>
            </p:cNvSpPr>
            <p:nvPr/>
          </p:nvSpPr>
          <p:spPr bwMode="gray">
            <a:xfrm>
              <a:off x="3149477" y="2879511"/>
              <a:ext cx="863600" cy="823912"/>
            </a:xfrm>
            <a:custGeom>
              <a:avLst/>
              <a:gdLst>
                <a:gd name="T0" fmla="*/ 0 w 637"/>
                <a:gd name="T1" fmla="*/ 2147483647 h 609"/>
                <a:gd name="T2" fmla="*/ 2147483647 w 637"/>
                <a:gd name="T3" fmla="*/ 2147483647 h 609"/>
                <a:gd name="T4" fmla="*/ 2147483647 w 637"/>
                <a:gd name="T5" fmla="*/ 2147483647 h 609"/>
                <a:gd name="T6" fmla="*/ 2147483647 w 637"/>
                <a:gd name="T7" fmla="*/ 2147483647 h 609"/>
                <a:gd name="T8" fmla="*/ 2147483647 w 637"/>
                <a:gd name="T9" fmla="*/ 2147483647 h 609"/>
                <a:gd name="T10" fmla="*/ 2147483647 w 637"/>
                <a:gd name="T11" fmla="*/ 2147483647 h 609"/>
                <a:gd name="T12" fmla="*/ 2147483647 w 637"/>
                <a:gd name="T13" fmla="*/ 2147483647 h 609"/>
                <a:gd name="T14" fmla="*/ 2147483647 w 637"/>
                <a:gd name="T15" fmla="*/ 2147483647 h 609"/>
                <a:gd name="T16" fmla="*/ 2147483647 w 637"/>
                <a:gd name="T17" fmla="*/ 2147483647 h 609"/>
                <a:gd name="T18" fmla="*/ 2147483647 w 637"/>
                <a:gd name="T19" fmla="*/ 2147483647 h 609"/>
                <a:gd name="T20" fmla="*/ 2147483647 w 637"/>
                <a:gd name="T21" fmla="*/ 2147483647 h 609"/>
                <a:gd name="T22" fmla="*/ 2147483647 w 637"/>
                <a:gd name="T23" fmla="*/ 0 h 609"/>
                <a:gd name="T24" fmla="*/ 2147483647 w 637"/>
                <a:gd name="T25" fmla="*/ 2147483647 h 609"/>
                <a:gd name="T26" fmla="*/ 2147483647 w 637"/>
                <a:gd name="T27" fmla="*/ 2147483647 h 609"/>
                <a:gd name="T28" fmla="*/ 2147483647 w 637"/>
                <a:gd name="T29" fmla="*/ 2147483647 h 609"/>
                <a:gd name="T30" fmla="*/ 2147483647 w 637"/>
                <a:gd name="T31" fmla="*/ 2147483647 h 609"/>
                <a:gd name="T32" fmla="*/ 2147483647 w 637"/>
                <a:gd name="T33" fmla="*/ 2147483647 h 609"/>
                <a:gd name="T34" fmla="*/ 2147483647 w 637"/>
                <a:gd name="T35" fmla="*/ 2147483647 h 609"/>
                <a:gd name="T36" fmla="*/ 2147483647 w 637"/>
                <a:gd name="T37" fmla="*/ 2147483647 h 609"/>
                <a:gd name="T38" fmla="*/ 2147483647 w 637"/>
                <a:gd name="T39" fmla="*/ 2147483647 h 609"/>
                <a:gd name="T40" fmla="*/ 2147483647 w 637"/>
                <a:gd name="T41" fmla="*/ 2147483647 h 609"/>
                <a:gd name="T42" fmla="*/ 2147483647 w 637"/>
                <a:gd name="T43" fmla="*/ 2147483647 h 609"/>
                <a:gd name="T44" fmla="*/ 2147483647 w 637"/>
                <a:gd name="T45" fmla="*/ 2147483647 h 609"/>
                <a:gd name="T46" fmla="*/ 2147483647 w 637"/>
                <a:gd name="T47" fmla="*/ 2147483647 h 609"/>
                <a:gd name="T48" fmla="*/ 2147483647 w 637"/>
                <a:gd name="T49" fmla="*/ 2147483647 h 609"/>
                <a:gd name="T50" fmla="*/ 2147483647 w 637"/>
                <a:gd name="T51" fmla="*/ 2147483647 h 609"/>
                <a:gd name="T52" fmla="*/ 2147483647 w 637"/>
                <a:gd name="T53" fmla="*/ 2147483647 h 609"/>
                <a:gd name="T54" fmla="*/ 2147483647 w 637"/>
                <a:gd name="T55" fmla="*/ 2147483647 h 609"/>
                <a:gd name="T56" fmla="*/ 2147483647 w 637"/>
                <a:gd name="T57" fmla="*/ 2147483647 h 609"/>
                <a:gd name="T58" fmla="*/ 2147483647 w 637"/>
                <a:gd name="T59" fmla="*/ 2147483647 h 609"/>
                <a:gd name="T60" fmla="*/ 2147483647 w 637"/>
                <a:gd name="T61" fmla="*/ 2147483647 h 609"/>
                <a:gd name="T62" fmla="*/ 2147483647 w 637"/>
                <a:gd name="T63" fmla="*/ 2147483647 h 609"/>
                <a:gd name="T64" fmla="*/ 2147483647 w 637"/>
                <a:gd name="T65" fmla="*/ 2147483647 h 609"/>
                <a:gd name="T66" fmla="*/ 2147483647 w 637"/>
                <a:gd name="T67" fmla="*/ 2147483647 h 609"/>
                <a:gd name="T68" fmla="*/ 2147483647 w 637"/>
                <a:gd name="T69" fmla="*/ 2147483647 h 609"/>
                <a:gd name="T70" fmla="*/ 2147483647 w 637"/>
                <a:gd name="T71" fmla="*/ 2147483647 h 609"/>
                <a:gd name="T72" fmla="*/ 2147483647 w 637"/>
                <a:gd name="T73" fmla="*/ 2147483647 h 609"/>
                <a:gd name="T74" fmla="*/ 2147483647 w 637"/>
                <a:gd name="T75" fmla="*/ 2147483647 h 609"/>
                <a:gd name="T76" fmla="*/ 2147483647 w 637"/>
                <a:gd name="T77" fmla="*/ 2147483647 h 609"/>
                <a:gd name="T78" fmla="*/ 2147483647 w 637"/>
                <a:gd name="T79" fmla="*/ 2147483647 h 609"/>
                <a:gd name="T80" fmla="*/ 2147483647 w 637"/>
                <a:gd name="T81" fmla="*/ 2147483647 h 609"/>
                <a:gd name="T82" fmla="*/ 2147483647 w 637"/>
                <a:gd name="T83" fmla="*/ 2147483647 h 609"/>
                <a:gd name="T84" fmla="*/ 2147483647 w 637"/>
                <a:gd name="T85" fmla="*/ 2147483647 h 609"/>
                <a:gd name="T86" fmla="*/ 2147483647 w 637"/>
                <a:gd name="T87" fmla="*/ 2147483647 h 609"/>
                <a:gd name="T88" fmla="*/ 2147483647 w 637"/>
                <a:gd name="T89" fmla="*/ 2147483647 h 609"/>
                <a:gd name="T90" fmla="*/ 2147483647 w 637"/>
                <a:gd name="T91" fmla="*/ 2147483647 h 609"/>
                <a:gd name="T92" fmla="*/ 2147483647 w 637"/>
                <a:gd name="T93" fmla="*/ 2147483647 h 609"/>
                <a:gd name="T94" fmla="*/ 2147483647 w 637"/>
                <a:gd name="T95" fmla="*/ 2147483647 h 609"/>
                <a:gd name="T96" fmla="*/ 2147483647 w 637"/>
                <a:gd name="T97" fmla="*/ 2147483647 h 609"/>
                <a:gd name="T98" fmla="*/ 2147483647 w 637"/>
                <a:gd name="T99" fmla="*/ 2147483647 h 609"/>
                <a:gd name="T100" fmla="*/ 2147483647 w 637"/>
                <a:gd name="T101" fmla="*/ 2147483647 h 609"/>
                <a:gd name="T102" fmla="*/ 2147483647 w 637"/>
                <a:gd name="T103" fmla="*/ 2147483647 h 609"/>
                <a:gd name="T104" fmla="*/ 2147483647 w 637"/>
                <a:gd name="T105" fmla="*/ 2147483647 h 609"/>
                <a:gd name="T106" fmla="*/ 2147483647 w 637"/>
                <a:gd name="T107" fmla="*/ 2147483647 h 609"/>
                <a:gd name="T108" fmla="*/ 2147483647 w 637"/>
                <a:gd name="T109" fmla="*/ 2147483647 h 609"/>
                <a:gd name="T110" fmla="*/ 2147483647 w 637"/>
                <a:gd name="T111" fmla="*/ 2147483647 h 609"/>
                <a:gd name="T112" fmla="*/ 2147483647 w 637"/>
                <a:gd name="T113" fmla="*/ 2147483647 h 609"/>
                <a:gd name="T114" fmla="*/ 2147483647 w 637"/>
                <a:gd name="T115" fmla="*/ 2147483647 h 609"/>
                <a:gd name="T116" fmla="*/ 2147483647 w 637"/>
                <a:gd name="T117" fmla="*/ 2147483647 h 609"/>
                <a:gd name="T118" fmla="*/ 2147483647 w 637"/>
                <a:gd name="T119" fmla="*/ 2147483647 h 609"/>
                <a:gd name="T120" fmla="*/ 0 w 637"/>
                <a:gd name="T121" fmla="*/ 2147483647 h 6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7"/>
                <a:gd name="T184" fmla="*/ 0 h 609"/>
                <a:gd name="T185" fmla="*/ 637 w 637"/>
                <a:gd name="T186" fmla="*/ 609 h 6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7" h="609">
                  <a:moveTo>
                    <a:pt x="0" y="85"/>
                  </a:moveTo>
                  <a:lnTo>
                    <a:pt x="7" y="56"/>
                  </a:lnTo>
                  <a:lnTo>
                    <a:pt x="14" y="42"/>
                  </a:lnTo>
                  <a:lnTo>
                    <a:pt x="85" y="35"/>
                  </a:lnTo>
                  <a:lnTo>
                    <a:pt x="92" y="56"/>
                  </a:lnTo>
                  <a:lnTo>
                    <a:pt x="113" y="78"/>
                  </a:lnTo>
                  <a:lnTo>
                    <a:pt x="113" y="99"/>
                  </a:lnTo>
                  <a:lnTo>
                    <a:pt x="156" y="56"/>
                  </a:lnTo>
                  <a:lnTo>
                    <a:pt x="163" y="21"/>
                  </a:lnTo>
                  <a:lnTo>
                    <a:pt x="184" y="35"/>
                  </a:lnTo>
                  <a:lnTo>
                    <a:pt x="212" y="7"/>
                  </a:lnTo>
                  <a:lnTo>
                    <a:pt x="269" y="0"/>
                  </a:lnTo>
                  <a:lnTo>
                    <a:pt x="333" y="49"/>
                  </a:lnTo>
                  <a:lnTo>
                    <a:pt x="361" y="35"/>
                  </a:lnTo>
                  <a:lnTo>
                    <a:pt x="368" y="49"/>
                  </a:lnTo>
                  <a:lnTo>
                    <a:pt x="425" y="49"/>
                  </a:lnTo>
                  <a:lnTo>
                    <a:pt x="432" y="177"/>
                  </a:lnTo>
                  <a:lnTo>
                    <a:pt x="453" y="184"/>
                  </a:lnTo>
                  <a:lnTo>
                    <a:pt x="517" y="276"/>
                  </a:lnTo>
                  <a:lnTo>
                    <a:pt x="545" y="319"/>
                  </a:lnTo>
                  <a:lnTo>
                    <a:pt x="602" y="304"/>
                  </a:lnTo>
                  <a:lnTo>
                    <a:pt x="637" y="297"/>
                  </a:lnTo>
                  <a:lnTo>
                    <a:pt x="637" y="368"/>
                  </a:lnTo>
                  <a:lnTo>
                    <a:pt x="630" y="368"/>
                  </a:lnTo>
                  <a:lnTo>
                    <a:pt x="609" y="368"/>
                  </a:lnTo>
                  <a:lnTo>
                    <a:pt x="595" y="375"/>
                  </a:lnTo>
                  <a:lnTo>
                    <a:pt x="588" y="382"/>
                  </a:lnTo>
                  <a:lnTo>
                    <a:pt x="581" y="382"/>
                  </a:lnTo>
                  <a:lnTo>
                    <a:pt x="574" y="397"/>
                  </a:lnTo>
                  <a:lnTo>
                    <a:pt x="559" y="446"/>
                  </a:lnTo>
                  <a:lnTo>
                    <a:pt x="545" y="503"/>
                  </a:lnTo>
                  <a:lnTo>
                    <a:pt x="545" y="524"/>
                  </a:lnTo>
                  <a:lnTo>
                    <a:pt x="503" y="574"/>
                  </a:lnTo>
                  <a:lnTo>
                    <a:pt x="489" y="588"/>
                  </a:lnTo>
                  <a:lnTo>
                    <a:pt x="460" y="595"/>
                  </a:lnTo>
                  <a:lnTo>
                    <a:pt x="432" y="595"/>
                  </a:lnTo>
                  <a:lnTo>
                    <a:pt x="425" y="609"/>
                  </a:lnTo>
                  <a:lnTo>
                    <a:pt x="354" y="581"/>
                  </a:lnTo>
                  <a:lnTo>
                    <a:pt x="347" y="560"/>
                  </a:lnTo>
                  <a:lnTo>
                    <a:pt x="326" y="531"/>
                  </a:lnTo>
                  <a:lnTo>
                    <a:pt x="333" y="482"/>
                  </a:lnTo>
                  <a:lnTo>
                    <a:pt x="326" y="432"/>
                  </a:lnTo>
                  <a:lnTo>
                    <a:pt x="318" y="404"/>
                  </a:lnTo>
                  <a:lnTo>
                    <a:pt x="304" y="404"/>
                  </a:lnTo>
                  <a:lnTo>
                    <a:pt x="297" y="411"/>
                  </a:lnTo>
                  <a:lnTo>
                    <a:pt x="290" y="411"/>
                  </a:lnTo>
                  <a:lnTo>
                    <a:pt x="283" y="418"/>
                  </a:lnTo>
                  <a:lnTo>
                    <a:pt x="262" y="432"/>
                  </a:lnTo>
                  <a:lnTo>
                    <a:pt x="191" y="418"/>
                  </a:lnTo>
                  <a:lnTo>
                    <a:pt x="184" y="389"/>
                  </a:lnTo>
                  <a:lnTo>
                    <a:pt x="163" y="375"/>
                  </a:lnTo>
                  <a:lnTo>
                    <a:pt x="148" y="290"/>
                  </a:lnTo>
                  <a:lnTo>
                    <a:pt x="120" y="290"/>
                  </a:lnTo>
                  <a:lnTo>
                    <a:pt x="113" y="262"/>
                  </a:lnTo>
                  <a:lnTo>
                    <a:pt x="113" y="234"/>
                  </a:lnTo>
                  <a:lnTo>
                    <a:pt x="85" y="234"/>
                  </a:lnTo>
                  <a:lnTo>
                    <a:pt x="63" y="170"/>
                  </a:lnTo>
                  <a:lnTo>
                    <a:pt x="78" y="163"/>
                  </a:lnTo>
                  <a:lnTo>
                    <a:pt x="49" y="113"/>
                  </a:lnTo>
                  <a:lnTo>
                    <a:pt x="7" y="99"/>
                  </a:lnTo>
                  <a:lnTo>
                    <a:pt x="0" y="85"/>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73" name="Freeform 32"/>
            <p:cNvSpPr>
              <a:spLocks/>
            </p:cNvSpPr>
            <p:nvPr/>
          </p:nvSpPr>
          <p:spPr bwMode="gray">
            <a:xfrm>
              <a:off x="1411164" y="2390561"/>
              <a:ext cx="1489075" cy="1014412"/>
            </a:xfrm>
            <a:custGeom>
              <a:avLst/>
              <a:gdLst>
                <a:gd name="T0" fmla="*/ 2147483647 w 1098"/>
                <a:gd name="T1" fmla="*/ 2147483647 h 751"/>
                <a:gd name="T2" fmla="*/ 2147483647 w 1098"/>
                <a:gd name="T3" fmla="*/ 2147483647 h 751"/>
                <a:gd name="T4" fmla="*/ 2147483647 w 1098"/>
                <a:gd name="T5" fmla="*/ 2147483647 h 751"/>
                <a:gd name="T6" fmla="*/ 2147483647 w 1098"/>
                <a:gd name="T7" fmla="*/ 2147483647 h 751"/>
                <a:gd name="T8" fmla="*/ 0 w 1098"/>
                <a:gd name="T9" fmla="*/ 2147483647 h 751"/>
                <a:gd name="T10" fmla="*/ 2147483647 w 1098"/>
                <a:gd name="T11" fmla="*/ 2147483647 h 751"/>
                <a:gd name="T12" fmla="*/ 2147483647 w 1098"/>
                <a:gd name="T13" fmla="*/ 2147483647 h 751"/>
                <a:gd name="T14" fmla="*/ 2147483647 w 1098"/>
                <a:gd name="T15" fmla="*/ 2147483647 h 751"/>
                <a:gd name="T16" fmla="*/ 2147483647 w 1098"/>
                <a:gd name="T17" fmla="*/ 2147483647 h 751"/>
                <a:gd name="T18" fmla="*/ 2147483647 w 1098"/>
                <a:gd name="T19" fmla="*/ 2147483647 h 751"/>
                <a:gd name="T20" fmla="*/ 2147483647 w 1098"/>
                <a:gd name="T21" fmla="*/ 2147483647 h 751"/>
                <a:gd name="T22" fmla="*/ 2147483647 w 1098"/>
                <a:gd name="T23" fmla="*/ 2147483647 h 751"/>
                <a:gd name="T24" fmla="*/ 2147483647 w 1098"/>
                <a:gd name="T25" fmla="*/ 2147483647 h 751"/>
                <a:gd name="T26" fmla="*/ 2147483647 w 1098"/>
                <a:gd name="T27" fmla="*/ 2147483647 h 751"/>
                <a:gd name="T28" fmla="*/ 2147483647 w 1098"/>
                <a:gd name="T29" fmla="*/ 2147483647 h 751"/>
                <a:gd name="T30" fmla="*/ 2147483647 w 1098"/>
                <a:gd name="T31" fmla="*/ 2147483647 h 751"/>
                <a:gd name="T32" fmla="*/ 2147483647 w 1098"/>
                <a:gd name="T33" fmla="*/ 2147483647 h 751"/>
                <a:gd name="T34" fmla="*/ 2147483647 w 1098"/>
                <a:gd name="T35" fmla="*/ 2147483647 h 751"/>
                <a:gd name="T36" fmla="*/ 2147483647 w 1098"/>
                <a:gd name="T37" fmla="*/ 2147483647 h 751"/>
                <a:gd name="T38" fmla="*/ 2147483647 w 1098"/>
                <a:gd name="T39" fmla="*/ 2147483647 h 751"/>
                <a:gd name="T40" fmla="*/ 2147483647 w 1098"/>
                <a:gd name="T41" fmla="*/ 2147483647 h 751"/>
                <a:gd name="T42" fmla="*/ 2147483647 w 1098"/>
                <a:gd name="T43" fmla="*/ 2147483647 h 751"/>
                <a:gd name="T44" fmla="*/ 2147483647 w 1098"/>
                <a:gd name="T45" fmla="*/ 2147483647 h 751"/>
                <a:gd name="T46" fmla="*/ 2147483647 w 1098"/>
                <a:gd name="T47" fmla="*/ 2147483647 h 751"/>
                <a:gd name="T48" fmla="*/ 2147483647 w 1098"/>
                <a:gd name="T49" fmla="*/ 2147483647 h 751"/>
                <a:gd name="T50" fmla="*/ 2147483647 w 1098"/>
                <a:gd name="T51" fmla="*/ 2147483647 h 751"/>
                <a:gd name="T52" fmla="*/ 2147483647 w 1098"/>
                <a:gd name="T53" fmla="*/ 2147483647 h 751"/>
                <a:gd name="T54" fmla="*/ 2147483647 w 1098"/>
                <a:gd name="T55" fmla="*/ 2147483647 h 751"/>
                <a:gd name="T56" fmla="*/ 2147483647 w 1098"/>
                <a:gd name="T57" fmla="*/ 2147483647 h 751"/>
                <a:gd name="T58" fmla="*/ 2147483647 w 1098"/>
                <a:gd name="T59" fmla="*/ 2147483647 h 751"/>
                <a:gd name="T60" fmla="*/ 2147483647 w 1098"/>
                <a:gd name="T61" fmla="*/ 2147483647 h 751"/>
                <a:gd name="T62" fmla="*/ 2147483647 w 1098"/>
                <a:gd name="T63" fmla="*/ 2147483647 h 751"/>
                <a:gd name="T64" fmla="*/ 2147483647 w 1098"/>
                <a:gd name="T65" fmla="*/ 2147483647 h 751"/>
                <a:gd name="T66" fmla="*/ 2147483647 w 1098"/>
                <a:gd name="T67" fmla="*/ 2147483647 h 7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8"/>
                <a:gd name="T103" fmla="*/ 0 h 751"/>
                <a:gd name="T104" fmla="*/ 1098 w 1098"/>
                <a:gd name="T105" fmla="*/ 751 h 7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8" h="751">
                  <a:moveTo>
                    <a:pt x="28" y="560"/>
                  </a:moveTo>
                  <a:lnTo>
                    <a:pt x="35" y="525"/>
                  </a:lnTo>
                  <a:lnTo>
                    <a:pt x="71" y="518"/>
                  </a:lnTo>
                  <a:lnTo>
                    <a:pt x="120" y="496"/>
                  </a:lnTo>
                  <a:lnTo>
                    <a:pt x="156" y="418"/>
                  </a:lnTo>
                  <a:lnTo>
                    <a:pt x="206" y="397"/>
                  </a:lnTo>
                  <a:lnTo>
                    <a:pt x="255" y="340"/>
                  </a:lnTo>
                  <a:lnTo>
                    <a:pt x="248" y="284"/>
                  </a:lnTo>
                  <a:lnTo>
                    <a:pt x="28" y="199"/>
                  </a:lnTo>
                  <a:lnTo>
                    <a:pt x="0" y="149"/>
                  </a:lnTo>
                  <a:lnTo>
                    <a:pt x="14" y="135"/>
                  </a:lnTo>
                  <a:lnTo>
                    <a:pt x="128" y="128"/>
                  </a:lnTo>
                  <a:lnTo>
                    <a:pt x="177" y="71"/>
                  </a:lnTo>
                  <a:lnTo>
                    <a:pt x="291" y="29"/>
                  </a:lnTo>
                  <a:lnTo>
                    <a:pt x="305" y="43"/>
                  </a:lnTo>
                  <a:lnTo>
                    <a:pt x="397" y="21"/>
                  </a:lnTo>
                  <a:lnTo>
                    <a:pt x="482" y="0"/>
                  </a:lnTo>
                  <a:lnTo>
                    <a:pt x="510" y="21"/>
                  </a:lnTo>
                  <a:lnTo>
                    <a:pt x="531" y="29"/>
                  </a:lnTo>
                  <a:lnTo>
                    <a:pt x="553" y="36"/>
                  </a:lnTo>
                  <a:lnTo>
                    <a:pt x="560" y="50"/>
                  </a:lnTo>
                  <a:lnTo>
                    <a:pt x="588" y="50"/>
                  </a:lnTo>
                  <a:lnTo>
                    <a:pt x="645" y="85"/>
                  </a:lnTo>
                  <a:lnTo>
                    <a:pt x="680" y="121"/>
                  </a:lnTo>
                  <a:lnTo>
                    <a:pt x="694" y="142"/>
                  </a:lnTo>
                  <a:lnTo>
                    <a:pt x="716" y="192"/>
                  </a:lnTo>
                  <a:lnTo>
                    <a:pt x="737" y="241"/>
                  </a:lnTo>
                  <a:lnTo>
                    <a:pt x="709" y="298"/>
                  </a:lnTo>
                  <a:lnTo>
                    <a:pt x="723" y="319"/>
                  </a:lnTo>
                  <a:lnTo>
                    <a:pt x="879" y="277"/>
                  </a:lnTo>
                  <a:lnTo>
                    <a:pt x="893" y="333"/>
                  </a:lnTo>
                  <a:lnTo>
                    <a:pt x="829" y="340"/>
                  </a:lnTo>
                  <a:lnTo>
                    <a:pt x="850" y="376"/>
                  </a:lnTo>
                  <a:lnTo>
                    <a:pt x="950" y="376"/>
                  </a:lnTo>
                  <a:lnTo>
                    <a:pt x="1084" y="340"/>
                  </a:lnTo>
                  <a:lnTo>
                    <a:pt x="1098" y="369"/>
                  </a:lnTo>
                  <a:lnTo>
                    <a:pt x="1042" y="447"/>
                  </a:lnTo>
                  <a:lnTo>
                    <a:pt x="1042" y="496"/>
                  </a:lnTo>
                  <a:lnTo>
                    <a:pt x="1056" y="638"/>
                  </a:lnTo>
                  <a:lnTo>
                    <a:pt x="1049" y="638"/>
                  </a:lnTo>
                  <a:lnTo>
                    <a:pt x="1049" y="659"/>
                  </a:lnTo>
                  <a:lnTo>
                    <a:pt x="992" y="659"/>
                  </a:lnTo>
                  <a:lnTo>
                    <a:pt x="992" y="674"/>
                  </a:lnTo>
                  <a:lnTo>
                    <a:pt x="1006" y="702"/>
                  </a:lnTo>
                  <a:lnTo>
                    <a:pt x="978" y="751"/>
                  </a:lnTo>
                  <a:lnTo>
                    <a:pt x="879" y="737"/>
                  </a:lnTo>
                  <a:lnTo>
                    <a:pt x="865" y="709"/>
                  </a:lnTo>
                  <a:lnTo>
                    <a:pt x="829" y="638"/>
                  </a:lnTo>
                  <a:lnTo>
                    <a:pt x="794" y="652"/>
                  </a:lnTo>
                  <a:lnTo>
                    <a:pt x="772" y="666"/>
                  </a:lnTo>
                  <a:lnTo>
                    <a:pt x="758" y="645"/>
                  </a:lnTo>
                  <a:lnTo>
                    <a:pt x="702" y="666"/>
                  </a:lnTo>
                  <a:lnTo>
                    <a:pt x="709" y="709"/>
                  </a:lnTo>
                  <a:lnTo>
                    <a:pt x="666" y="695"/>
                  </a:lnTo>
                  <a:lnTo>
                    <a:pt x="659" y="709"/>
                  </a:lnTo>
                  <a:lnTo>
                    <a:pt x="617" y="723"/>
                  </a:lnTo>
                  <a:lnTo>
                    <a:pt x="539" y="674"/>
                  </a:lnTo>
                  <a:lnTo>
                    <a:pt x="496" y="666"/>
                  </a:lnTo>
                  <a:lnTo>
                    <a:pt x="432" y="659"/>
                  </a:lnTo>
                  <a:lnTo>
                    <a:pt x="369" y="624"/>
                  </a:lnTo>
                  <a:lnTo>
                    <a:pt x="298" y="638"/>
                  </a:lnTo>
                  <a:lnTo>
                    <a:pt x="262" y="666"/>
                  </a:lnTo>
                  <a:lnTo>
                    <a:pt x="248" y="681"/>
                  </a:lnTo>
                  <a:lnTo>
                    <a:pt x="227" y="688"/>
                  </a:lnTo>
                  <a:lnTo>
                    <a:pt x="227" y="674"/>
                  </a:lnTo>
                  <a:lnTo>
                    <a:pt x="227" y="652"/>
                  </a:lnTo>
                  <a:lnTo>
                    <a:pt x="206" y="617"/>
                  </a:lnTo>
                  <a:lnTo>
                    <a:pt x="170" y="631"/>
                  </a:lnTo>
                  <a:lnTo>
                    <a:pt x="28" y="560"/>
                  </a:lnTo>
                  <a:close/>
                </a:path>
              </a:pathLst>
            </a:custGeom>
            <a:solidFill>
              <a:srgbClr val="FF66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209" name="TextBox 208"/>
            <p:cNvSpPr txBox="1"/>
            <p:nvPr/>
          </p:nvSpPr>
          <p:spPr>
            <a:xfrm>
              <a:off x="58511" y="836254"/>
              <a:ext cx="2491389" cy="276999"/>
            </a:xfrm>
            <a:prstGeom prst="rect">
              <a:avLst/>
            </a:prstGeom>
            <a:noFill/>
          </p:spPr>
          <p:txBody>
            <a:bodyPr wrap="square" rtlCol="0">
              <a:spAutoFit/>
            </a:bodyPr>
            <a:lstStyle/>
            <a:p>
              <a:endParaRPr lang="en-GB" sz="1200" b="1" dirty="0">
                <a:solidFill>
                  <a:srgbClr val="1A1A70"/>
                </a:solidFill>
              </a:endParaRPr>
            </a:p>
          </p:txBody>
        </p:sp>
        <p:sp>
          <p:nvSpPr>
            <p:cNvPr id="242" name="Rectangle 76"/>
            <p:cNvSpPr>
              <a:spLocks noChangeArrowheads="1"/>
            </p:cNvSpPr>
            <p:nvPr/>
          </p:nvSpPr>
          <p:spPr bwMode="gray">
            <a:xfrm>
              <a:off x="2679577" y="2446123"/>
              <a:ext cx="24686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fontAlgn="base">
                <a:spcBef>
                  <a:spcPct val="0"/>
                </a:spcBef>
                <a:spcAft>
                  <a:spcPct val="0"/>
                </a:spcAft>
              </a:pPr>
              <a:r>
                <a:rPr lang="en-US" sz="800">
                  <a:solidFill>
                    <a:srgbClr val="FFFFFF">
                      <a:lumMod val="50000"/>
                    </a:srgbClr>
                  </a:solidFill>
                </a:rPr>
                <a:t>Brent</a:t>
              </a:r>
            </a:p>
          </p:txBody>
        </p:sp>
        <p:sp>
          <p:nvSpPr>
            <p:cNvPr id="243" name="Rectangle 80"/>
            <p:cNvSpPr>
              <a:spLocks noChangeArrowheads="1"/>
            </p:cNvSpPr>
            <p:nvPr/>
          </p:nvSpPr>
          <p:spPr bwMode="gray">
            <a:xfrm>
              <a:off x="2031283" y="2879511"/>
              <a:ext cx="286938"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Ealing</a:t>
              </a:r>
            </a:p>
          </p:txBody>
        </p:sp>
        <p:sp>
          <p:nvSpPr>
            <p:cNvPr id="244" name="Rectangle 84"/>
            <p:cNvSpPr>
              <a:spLocks noChangeArrowheads="1"/>
            </p:cNvSpPr>
            <p:nvPr/>
          </p:nvSpPr>
          <p:spPr bwMode="gray">
            <a:xfrm>
              <a:off x="2874641" y="3237016"/>
              <a:ext cx="205184"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H&amp;F</a:t>
              </a:r>
            </a:p>
          </p:txBody>
        </p:sp>
        <p:sp>
          <p:nvSpPr>
            <p:cNvPr id="246" name="Rectangle 86"/>
            <p:cNvSpPr>
              <a:spLocks noChangeArrowheads="1"/>
            </p:cNvSpPr>
            <p:nvPr/>
          </p:nvSpPr>
          <p:spPr bwMode="gray">
            <a:xfrm>
              <a:off x="2136643" y="1733336"/>
              <a:ext cx="330219"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a:solidFill>
                    <a:srgbClr val="FFFFFF">
                      <a:lumMod val="50000"/>
                    </a:srgbClr>
                  </a:solidFill>
                </a:rPr>
                <a:t>Harrow</a:t>
              </a:r>
            </a:p>
          </p:txBody>
        </p:sp>
        <p:sp>
          <p:nvSpPr>
            <p:cNvPr id="247" name="Rectangle 89"/>
            <p:cNvSpPr>
              <a:spLocks noChangeArrowheads="1"/>
            </p:cNvSpPr>
            <p:nvPr/>
          </p:nvSpPr>
          <p:spPr bwMode="gray">
            <a:xfrm>
              <a:off x="1264671" y="3617926"/>
              <a:ext cx="452047"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Hounslow</a:t>
              </a:r>
            </a:p>
          </p:txBody>
        </p:sp>
        <p:sp>
          <p:nvSpPr>
            <p:cNvPr id="248" name="Rectangle 91"/>
            <p:cNvSpPr>
              <a:spLocks noChangeArrowheads="1"/>
            </p:cNvSpPr>
            <p:nvPr/>
          </p:nvSpPr>
          <p:spPr bwMode="gray">
            <a:xfrm>
              <a:off x="3176472" y="3377897"/>
              <a:ext cx="211596"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smtClean="0">
                  <a:solidFill>
                    <a:srgbClr val="FFFFFF">
                      <a:lumMod val="50000"/>
                    </a:srgbClr>
                  </a:solidFill>
                </a:rPr>
                <a:t>K&amp;C</a:t>
              </a:r>
              <a:endParaRPr lang="en-US" sz="800" dirty="0">
                <a:solidFill>
                  <a:srgbClr val="FFFFFF">
                    <a:lumMod val="50000"/>
                  </a:srgbClr>
                </a:solidFill>
              </a:endParaRPr>
            </a:p>
          </p:txBody>
        </p:sp>
        <p:sp>
          <p:nvSpPr>
            <p:cNvPr id="249" name="Rectangle 103"/>
            <p:cNvSpPr>
              <a:spLocks noChangeArrowheads="1"/>
            </p:cNvSpPr>
            <p:nvPr/>
          </p:nvSpPr>
          <p:spPr bwMode="gray">
            <a:xfrm>
              <a:off x="3209243" y="3017857"/>
              <a:ext cx="570669"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smtClean="0">
                  <a:solidFill>
                    <a:srgbClr val="FFFFFF">
                      <a:lumMod val="50000"/>
                    </a:srgbClr>
                  </a:solidFill>
                </a:rPr>
                <a:t>Westminster</a:t>
              </a:r>
              <a:endParaRPr lang="en-US" sz="800" dirty="0">
                <a:solidFill>
                  <a:srgbClr val="FFFFFF">
                    <a:lumMod val="50000"/>
                  </a:srgbClr>
                </a:solidFill>
              </a:endParaRPr>
            </a:p>
          </p:txBody>
        </p:sp>
        <p:sp>
          <p:nvSpPr>
            <p:cNvPr id="250" name="Rectangle 89"/>
            <p:cNvSpPr>
              <a:spLocks noChangeArrowheads="1"/>
            </p:cNvSpPr>
            <p:nvPr/>
          </p:nvSpPr>
          <p:spPr bwMode="gray">
            <a:xfrm>
              <a:off x="1234380" y="2285488"/>
              <a:ext cx="452047"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Hillingdon</a:t>
              </a:r>
            </a:p>
          </p:txBody>
        </p:sp>
        <p:sp>
          <p:nvSpPr>
            <p:cNvPr id="254" name="Rectangle 430"/>
            <p:cNvSpPr>
              <a:spLocks noChangeArrowheads="1"/>
            </p:cNvSpPr>
            <p:nvPr/>
          </p:nvSpPr>
          <p:spPr bwMode="auto">
            <a:xfrm rot="21572222">
              <a:off x="983231" y="2955613"/>
              <a:ext cx="491891" cy="13396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Hillingdon</a:t>
              </a:r>
            </a:p>
          </p:txBody>
        </p:sp>
        <p:sp>
          <p:nvSpPr>
            <p:cNvPr id="262" name="Freeform 141"/>
            <p:cNvSpPr>
              <a:spLocks/>
            </p:cNvSpPr>
            <p:nvPr/>
          </p:nvSpPr>
          <p:spPr bwMode="auto">
            <a:xfrm rot="21572222">
              <a:off x="2063838" y="3543088"/>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5</a:t>
              </a:r>
              <a:endParaRPr lang="en-GB" sz="400" dirty="0">
                <a:solidFill>
                  <a:prstClr val="white"/>
                </a:solidFill>
              </a:endParaRPr>
            </a:p>
          </p:txBody>
        </p:sp>
        <p:sp>
          <p:nvSpPr>
            <p:cNvPr id="264" name="Freeform 141"/>
            <p:cNvSpPr>
              <a:spLocks/>
            </p:cNvSpPr>
            <p:nvPr/>
          </p:nvSpPr>
          <p:spPr bwMode="auto">
            <a:xfrm rot="21572222">
              <a:off x="988328" y="2861919"/>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4</a:t>
              </a:r>
              <a:endParaRPr lang="en-GB" sz="400" dirty="0">
                <a:solidFill>
                  <a:prstClr val="white"/>
                </a:solidFill>
              </a:endParaRPr>
            </a:p>
          </p:txBody>
        </p:sp>
        <p:sp>
          <p:nvSpPr>
            <p:cNvPr id="269" name="5-Point Star 268"/>
            <p:cNvSpPr/>
            <p:nvPr/>
          </p:nvSpPr>
          <p:spPr>
            <a:xfrm>
              <a:off x="2087744" y="2218269"/>
              <a:ext cx="180000" cy="180000"/>
            </a:xfrm>
            <a:prstGeom prst="star5">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400" dirty="0" smtClean="0">
                  <a:solidFill>
                    <a:prstClr val="white"/>
                  </a:solidFill>
                </a:rPr>
                <a:t>2</a:t>
              </a:r>
              <a:endParaRPr lang="en-GB" sz="400" dirty="0">
                <a:solidFill>
                  <a:prstClr val="white"/>
                </a:solidFill>
              </a:endParaRPr>
            </a:p>
          </p:txBody>
        </p:sp>
        <p:sp>
          <p:nvSpPr>
            <p:cNvPr id="271" name="5-Point Star 270"/>
            <p:cNvSpPr/>
            <p:nvPr/>
          </p:nvSpPr>
          <p:spPr>
            <a:xfrm>
              <a:off x="3503489" y="3278461"/>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1</a:t>
              </a:r>
              <a:endParaRPr lang="en-GB" sz="400" dirty="0">
                <a:solidFill>
                  <a:prstClr val="white"/>
                </a:solidFill>
              </a:endParaRPr>
            </a:p>
          </p:txBody>
        </p:sp>
        <p:sp>
          <p:nvSpPr>
            <p:cNvPr id="14342" name="Freeform 7"/>
            <p:cNvSpPr>
              <a:spLocks/>
            </p:cNvSpPr>
            <p:nvPr/>
          </p:nvSpPr>
          <p:spPr bwMode="gray">
            <a:xfrm>
              <a:off x="4076577" y="4451136"/>
              <a:ext cx="2054225" cy="2178050"/>
            </a:xfrm>
            <a:custGeom>
              <a:avLst/>
              <a:gdLst>
                <a:gd name="T0" fmla="*/ 2147483647 w 1516"/>
                <a:gd name="T1" fmla="*/ 2147483647 h 1609"/>
                <a:gd name="T2" fmla="*/ 2147483647 w 1516"/>
                <a:gd name="T3" fmla="*/ 2147483647 h 1609"/>
                <a:gd name="T4" fmla="*/ 2147483647 w 1516"/>
                <a:gd name="T5" fmla="*/ 2147483647 h 1609"/>
                <a:gd name="T6" fmla="*/ 2147483647 w 1516"/>
                <a:gd name="T7" fmla="*/ 2147483647 h 1609"/>
                <a:gd name="T8" fmla="*/ 2147483647 w 1516"/>
                <a:gd name="T9" fmla="*/ 2147483647 h 1609"/>
                <a:gd name="T10" fmla="*/ 2147483647 w 1516"/>
                <a:gd name="T11" fmla="*/ 2147483647 h 1609"/>
                <a:gd name="T12" fmla="*/ 2147483647 w 1516"/>
                <a:gd name="T13" fmla="*/ 2147483647 h 1609"/>
                <a:gd name="T14" fmla="*/ 2147483647 w 1516"/>
                <a:gd name="T15" fmla="*/ 2147483647 h 1609"/>
                <a:gd name="T16" fmla="*/ 2147483647 w 1516"/>
                <a:gd name="T17" fmla="*/ 2147483647 h 1609"/>
                <a:gd name="T18" fmla="*/ 2147483647 w 1516"/>
                <a:gd name="T19" fmla="*/ 2147483647 h 1609"/>
                <a:gd name="T20" fmla="*/ 2147483647 w 1516"/>
                <a:gd name="T21" fmla="*/ 2147483647 h 1609"/>
                <a:gd name="T22" fmla="*/ 2147483647 w 1516"/>
                <a:gd name="T23" fmla="*/ 2147483647 h 1609"/>
                <a:gd name="T24" fmla="*/ 2147483647 w 1516"/>
                <a:gd name="T25" fmla="*/ 2147483647 h 1609"/>
                <a:gd name="T26" fmla="*/ 0 w 1516"/>
                <a:gd name="T27" fmla="*/ 2147483647 h 1609"/>
                <a:gd name="T28" fmla="*/ 2147483647 w 1516"/>
                <a:gd name="T29" fmla="*/ 2147483647 h 1609"/>
                <a:gd name="T30" fmla="*/ 2147483647 w 1516"/>
                <a:gd name="T31" fmla="*/ 2147483647 h 1609"/>
                <a:gd name="T32" fmla="*/ 2147483647 w 1516"/>
                <a:gd name="T33" fmla="*/ 2147483647 h 1609"/>
                <a:gd name="T34" fmla="*/ 2147483647 w 1516"/>
                <a:gd name="T35" fmla="*/ 2147483647 h 1609"/>
                <a:gd name="T36" fmla="*/ 2147483647 w 1516"/>
                <a:gd name="T37" fmla="*/ 2147483647 h 1609"/>
                <a:gd name="T38" fmla="*/ 2147483647 w 1516"/>
                <a:gd name="T39" fmla="*/ 2147483647 h 1609"/>
                <a:gd name="T40" fmla="*/ 2147483647 w 1516"/>
                <a:gd name="T41" fmla="*/ 2147483647 h 1609"/>
                <a:gd name="T42" fmla="*/ 2147483647 w 1516"/>
                <a:gd name="T43" fmla="*/ 2147483647 h 1609"/>
                <a:gd name="T44" fmla="*/ 2147483647 w 1516"/>
                <a:gd name="T45" fmla="*/ 2147483647 h 1609"/>
                <a:gd name="T46" fmla="*/ 2147483647 w 1516"/>
                <a:gd name="T47" fmla="*/ 2147483647 h 1609"/>
                <a:gd name="T48" fmla="*/ 2147483647 w 1516"/>
                <a:gd name="T49" fmla="*/ 2147483647 h 1609"/>
                <a:gd name="T50" fmla="*/ 2147483647 w 1516"/>
                <a:gd name="T51" fmla="*/ 2147483647 h 1609"/>
                <a:gd name="T52" fmla="*/ 2147483647 w 1516"/>
                <a:gd name="T53" fmla="*/ 2147483647 h 1609"/>
                <a:gd name="T54" fmla="*/ 2147483647 w 1516"/>
                <a:gd name="T55" fmla="*/ 2147483647 h 1609"/>
                <a:gd name="T56" fmla="*/ 2147483647 w 1516"/>
                <a:gd name="T57" fmla="*/ 2147483647 h 1609"/>
                <a:gd name="T58" fmla="*/ 2147483647 w 1516"/>
                <a:gd name="T59" fmla="*/ 2147483647 h 1609"/>
                <a:gd name="T60" fmla="*/ 2147483647 w 1516"/>
                <a:gd name="T61" fmla="*/ 2147483647 h 1609"/>
                <a:gd name="T62" fmla="*/ 2147483647 w 1516"/>
                <a:gd name="T63" fmla="*/ 2147483647 h 1609"/>
                <a:gd name="T64" fmla="*/ 2147483647 w 1516"/>
                <a:gd name="T65" fmla="*/ 2147483647 h 1609"/>
                <a:gd name="T66" fmla="*/ 2147483647 w 1516"/>
                <a:gd name="T67" fmla="*/ 2147483647 h 1609"/>
                <a:gd name="T68" fmla="*/ 2147483647 w 1516"/>
                <a:gd name="T69" fmla="*/ 2147483647 h 1609"/>
                <a:gd name="T70" fmla="*/ 2147483647 w 1516"/>
                <a:gd name="T71" fmla="*/ 2147483647 h 1609"/>
                <a:gd name="T72" fmla="*/ 2147483647 w 1516"/>
                <a:gd name="T73" fmla="*/ 2147483647 h 1609"/>
                <a:gd name="T74" fmla="*/ 2147483647 w 1516"/>
                <a:gd name="T75" fmla="*/ 2147483647 h 1609"/>
                <a:gd name="T76" fmla="*/ 2147483647 w 1516"/>
                <a:gd name="T77" fmla="*/ 2147483647 h 1609"/>
                <a:gd name="T78" fmla="*/ 2147483647 w 1516"/>
                <a:gd name="T79" fmla="*/ 2147483647 h 1609"/>
                <a:gd name="T80" fmla="*/ 2147483647 w 1516"/>
                <a:gd name="T81" fmla="*/ 2147483647 h 1609"/>
                <a:gd name="T82" fmla="*/ 2147483647 w 1516"/>
                <a:gd name="T83" fmla="*/ 2147483647 h 1609"/>
                <a:gd name="T84" fmla="*/ 2147483647 w 1516"/>
                <a:gd name="T85" fmla="*/ 2147483647 h 1609"/>
                <a:gd name="T86" fmla="*/ 2147483647 w 1516"/>
                <a:gd name="T87" fmla="*/ 2147483647 h 1609"/>
                <a:gd name="T88" fmla="*/ 2147483647 w 1516"/>
                <a:gd name="T89" fmla="*/ 2147483647 h 1609"/>
                <a:gd name="T90" fmla="*/ 2147483647 w 1516"/>
                <a:gd name="T91" fmla="*/ 2147483647 h 1609"/>
                <a:gd name="T92" fmla="*/ 2147483647 w 1516"/>
                <a:gd name="T93" fmla="*/ 2147483647 h 1609"/>
                <a:gd name="T94" fmla="*/ 2147483647 w 1516"/>
                <a:gd name="T95" fmla="*/ 2147483647 h 1609"/>
                <a:gd name="T96" fmla="*/ 2147483647 w 1516"/>
                <a:gd name="T97" fmla="*/ 2147483647 h 1609"/>
                <a:gd name="T98" fmla="*/ 2147483647 w 1516"/>
                <a:gd name="T99" fmla="*/ 2147483647 h 1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6"/>
                <a:gd name="T151" fmla="*/ 0 h 1609"/>
                <a:gd name="T152" fmla="*/ 1516 w 1516"/>
                <a:gd name="T153" fmla="*/ 1609 h 1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6" h="1609">
                  <a:moveTo>
                    <a:pt x="418" y="1169"/>
                  </a:moveTo>
                  <a:lnTo>
                    <a:pt x="432" y="1127"/>
                  </a:lnTo>
                  <a:lnTo>
                    <a:pt x="411" y="1127"/>
                  </a:lnTo>
                  <a:lnTo>
                    <a:pt x="411" y="1021"/>
                  </a:lnTo>
                  <a:lnTo>
                    <a:pt x="404" y="928"/>
                  </a:lnTo>
                  <a:lnTo>
                    <a:pt x="383" y="879"/>
                  </a:lnTo>
                  <a:lnTo>
                    <a:pt x="333" y="815"/>
                  </a:lnTo>
                  <a:lnTo>
                    <a:pt x="312" y="780"/>
                  </a:lnTo>
                  <a:lnTo>
                    <a:pt x="298" y="765"/>
                  </a:lnTo>
                  <a:lnTo>
                    <a:pt x="283" y="744"/>
                  </a:lnTo>
                  <a:lnTo>
                    <a:pt x="305" y="638"/>
                  </a:lnTo>
                  <a:lnTo>
                    <a:pt x="305" y="617"/>
                  </a:lnTo>
                  <a:lnTo>
                    <a:pt x="227" y="617"/>
                  </a:lnTo>
                  <a:lnTo>
                    <a:pt x="220" y="610"/>
                  </a:lnTo>
                  <a:lnTo>
                    <a:pt x="234" y="517"/>
                  </a:lnTo>
                  <a:lnTo>
                    <a:pt x="191" y="503"/>
                  </a:lnTo>
                  <a:lnTo>
                    <a:pt x="177" y="461"/>
                  </a:lnTo>
                  <a:lnTo>
                    <a:pt x="135" y="432"/>
                  </a:lnTo>
                  <a:lnTo>
                    <a:pt x="163" y="404"/>
                  </a:lnTo>
                  <a:lnTo>
                    <a:pt x="163" y="369"/>
                  </a:lnTo>
                  <a:lnTo>
                    <a:pt x="113" y="376"/>
                  </a:lnTo>
                  <a:lnTo>
                    <a:pt x="106" y="361"/>
                  </a:lnTo>
                  <a:lnTo>
                    <a:pt x="71" y="347"/>
                  </a:lnTo>
                  <a:lnTo>
                    <a:pt x="64" y="333"/>
                  </a:lnTo>
                  <a:lnTo>
                    <a:pt x="35" y="283"/>
                  </a:lnTo>
                  <a:lnTo>
                    <a:pt x="35" y="255"/>
                  </a:lnTo>
                  <a:lnTo>
                    <a:pt x="50" y="220"/>
                  </a:lnTo>
                  <a:lnTo>
                    <a:pt x="0" y="191"/>
                  </a:lnTo>
                  <a:lnTo>
                    <a:pt x="14" y="163"/>
                  </a:lnTo>
                  <a:lnTo>
                    <a:pt x="42" y="128"/>
                  </a:lnTo>
                  <a:lnTo>
                    <a:pt x="78" y="92"/>
                  </a:lnTo>
                  <a:lnTo>
                    <a:pt x="106" y="106"/>
                  </a:lnTo>
                  <a:lnTo>
                    <a:pt x="184" y="135"/>
                  </a:lnTo>
                  <a:lnTo>
                    <a:pt x="241" y="156"/>
                  </a:lnTo>
                  <a:lnTo>
                    <a:pt x="305" y="135"/>
                  </a:lnTo>
                  <a:lnTo>
                    <a:pt x="326" y="142"/>
                  </a:lnTo>
                  <a:lnTo>
                    <a:pt x="340" y="142"/>
                  </a:lnTo>
                  <a:lnTo>
                    <a:pt x="390" y="184"/>
                  </a:lnTo>
                  <a:lnTo>
                    <a:pt x="383" y="234"/>
                  </a:lnTo>
                  <a:lnTo>
                    <a:pt x="439" y="276"/>
                  </a:lnTo>
                  <a:lnTo>
                    <a:pt x="475" y="262"/>
                  </a:lnTo>
                  <a:lnTo>
                    <a:pt x="517" y="262"/>
                  </a:lnTo>
                  <a:lnTo>
                    <a:pt x="539" y="241"/>
                  </a:lnTo>
                  <a:lnTo>
                    <a:pt x="553" y="255"/>
                  </a:lnTo>
                  <a:lnTo>
                    <a:pt x="631" y="170"/>
                  </a:lnTo>
                  <a:lnTo>
                    <a:pt x="673" y="177"/>
                  </a:lnTo>
                  <a:lnTo>
                    <a:pt x="701" y="156"/>
                  </a:lnTo>
                  <a:lnTo>
                    <a:pt x="772" y="234"/>
                  </a:lnTo>
                  <a:lnTo>
                    <a:pt x="787" y="213"/>
                  </a:lnTo>
                  <a:lnTo>
                    <a:pt x="787" y="128"/>
                  </a:lnTo>
                  <a:lnTo>
                    <a:pt x="723" y="71"/>
                  </a:lnTo>
                  <a:lnTo>
                    <a:pt x="716" y="57"/>
                  </a:lnTo>
                  <a:lnTo>
                    <a:pt x="744" y="57"/>
                  </a:lnTo>
                  <a:lnTo>
                    <a:pt x="744" y="28"/>
                  </a:lnTo>
                  <a:lnTo>
                    <a:pt x="765" y="0"/>
                  </a:lnTo>
                  <a:lnTo>
                    <a:pt x="822" y="35"/>
                  </a:lnTo>
                  <a:lnTo>
                    <a:pt x="850" y="106"/>
                  </a:lnTo>
                  <a:lnTo>
                    <a:pt x="893" y="191"/>
                  </a:lnTo>
                  <a:lnTo>
                    <a:pt x="928" y="241"/>
                  </a:lnTo>
                  <a:lnTo>
                    <a:pt x="950" y="220"/>
                  </a:lnTo>
                  <a:lnTo>
                    <a:pt x="1027" y="163"/>
                  </a:lnTo>
                  <a:lnTo>
                    <a:pt x="1035" y="177"/>
                  </a:lnTo>
                  <a:lnTo>
                    <a:pt x="1091" y="269"/>
                  </a:lnTo>
                  <a:lnTo>
                    <a:pt x="1127" y="319"/>
                  </a:lnTo>
                  <a:lnTo>
                    <a:pt x="1169" y="354"/>
                  </a:lnTo>
                  <a:lnTo>
                    <a:pt x="1205" y="390"/>
                  </a:lnTo>
                  <a:lnTo>
                    <a:pt x="1261" y="404"/>
                  </a:lnTo>
                  <a:lnTo>
                    <a:pt x="1311" y="390"/>
                  </a:lnTo>
                  <a:lnTo>
                    <a:pt x="1339" y="390"/>
                  </a:lnTo>
                  <a:lnTo>
                    <a:pt x="1375" y="425"/>
                  </a:lnTo>
                  <a:lnTo>
                    <a:pt x="1403" y="447"/>
                  </a:lnTo>
                  <a:lnTo>
                    <a:pt x="1460" y="461"/>
                  </a:lnTo>
                  <a:lnTo>
                    <a:pt x="1488" y="475"/>
                  </a:lnTo>
                  <a:lnTo>
                    <a:pt x="1509" y="539"/>
                  </a:lnTo>
                  <a:lnTo>
                    <a:pt x="1516" y="652"/>
                  </a:lnTo>
                  <a:lnTo>
                    <a:pt x="1467" y="652"/>
                  </a:lnTo>
                  <a:lnTo>
                    <a:pt x="1453" y="645"/>
                  </a:lnTo>
                  <a:lnTo>
                    <a:pt x="1453" y="801"/>
                  </a:lnTo>
                  <a:lnTo>
                    <a:pt x="1396" y="921"/>
                  </a:lnTo>
                  <a:lnTo>
                    <a:pt x="1389" y="992"/>
                  </a:lnTo>
                  <a:lnTo>
                    <a:pt x="1311" y="1127"/>
                  </a:lnTo>
                  <a:lnTo>
                    <a:pt x="1268" y="1106"/>
                  </a:lnTo>
                  <a:lnTo>
                    <a:pt x="1183" y="1113"/>
                  </a:lnTo>
                  <a:lnTo>
                    <a:pt x="1190" y="1226"/>
                  </a:lnTo>
                  <a:lnTo>
                    <a:pt x="1105" y="1276"/>
                  </a:lnTo>
                  <a:lnTo>
                    <a:pt x="1077" y="1276"/>
                  </a:lnTo>
                  <a:lnTo>
                    <a:pt x="921" y="1375"/>
                  </a:lnTo>
                  <a:lnTo>
                    <a:pt x="900" y="1460"/>
                  </a:lnTo>
                  <a:lnTo>
                    <a:pt x="942" y="1566"/>
                  </a:lnTo>
                  <a:lnTo>
                    <a:pt x="893" y="1609"/>
                  </a:lnTo>
                  <a:lnTo>
                    <a:pt x="723" y="1609"/>
                  </a:lnTo>
                  <a:lnTo>
                    <a:pt x="687" y="1566"/>
                  </a:lnTo>
                  <a:lnTo>
                    <a:pt x="631" y="1552"/>
                  </a:lnTo>
                  <a:lnTo>
                    <a:pt x="631" y="1481"/>
                  </a:lnTo>
                  <a:lnTo>
                    <a:pt x="588" y="1417"/>
                  </a:lnTo>
                  <a:lnTo>
                    <a:pt x="539" y="1439"/>
                  </a:lnTo>
                  <a:lnTo>
                    <a:pt x="468" y="1552"/>
                  </a:lnTo>
                  <a:lnTo>
                    <a:pt x="439" y="1545"/>
                  </a:lnTo>
                  <a:lnTo>
                    <a:pt x="439" y="1481"/>
                  </a:lnTo>
                  <a:lnTo>
                    <a:pt x="425" y="1368"/>
                  </a:lnTo>
                  <a:lnTo>
                    <a:pt x="418" y="1169"/>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a:solidFill>
                  <a:srgbClr val="1A1A70"/>
                </a:solidFill>
              </a:endParaRPr>
            </a:p>
          </p:txBody>
        </p:sp>
        <p:sp>
          <p:nvSpPr>
            <p:cNvPr id="14353" name="Freeform 5"/>
            <p:cNvSpPr>
              <a:spLocks/>
            </p:cNvSpPr>
            <p:nvPr/>
          </p:nvSpPr>
          <p:spPr bwMode="gray">
            <a:xfrm>
              <a:off x="5471989" y="3598648"/>
              <a:ext cx="1335088" cy="1497013"/>
            </a:xfrm>
            <a:custGeom>
              <a:avLst/>
              <a:gdLst>
                <a:gd name="T0" fmla="*/ 0 w 985"/>
                <a:gd name="T1" fmla="*/ 2147483647 h 1106"/>
                <a:gd name="T2" fmla="*/ 2147483647 w 985"/>
                <a:gd name="T3" fmla="*/ 2147483647 h 1106"/>
                <a:gd name="T4" fmla="*/ 2147483647 w 985"/>
                <a:gd name="T5" fmla="*/ 2147483647 h 1106"/>
                <a:gd name="T6" fmla="*/ 2147483647 w 985"/>
                <a:gd name="T7" fmla="*/ 2147483647 h 1106"/>
                <a:gd name="T8" fmla="*/ 2147483647 w 985"/>
                <a:gd name="T9" fmla="*/ 2147483647 h 1106"/>
                <a:gd name="T10" fmla="*/ 2147483647 w 985"/>
                <a:gd name="T11" fmla="*/ 2147483647 h 1106"/>
                <a:gd name="T12" fmla="*/ 2147483647 w 985"/>
                <a:gd name="T13" fmla="*/ 2147483647 h 1106"/>
                <a:gd name="T14" fmla="*/ 2147483647 w 985"/>
                <a:gd name="T15" fmla="*/ 2147483647 h 1106"/>
                <a:gd name="T16" fmla="*/ 2147483647 w 985"/>
                <a:gd name="T17" fmla="*/ 2147483647 h 1106"/>
                <a:gd name="T18" fmla="*/ 2147483647 w 985"/>
                <a:gd name="T19" fmla="*/ 2147483647 h 1106"/>
                <a:gd name="T20" fmla="*/ 2147483647 w 985"/>
                <a:gd name="T21" fmla="*/ 2147483647 h 1106"/>
                <a:gd name="T22" fmla="*/ 2147483647 w 985"/>
                <a:gd name="T23" fmla="*/ 2147483647 h 1106"/>
                <a:gd name="T24" fmla="*/ 2147483647 w 985"/>
                <a:gd name="T25" fmla="*/ 2147483647 h 1106"/>
                <a:gd name="T26" fmla="*/ 2147483647 w 985"/>
                <a:gd name="T27" fmla="*/ 2147483647 h 1106"/>
                <a:gd name="T28" fmla="*/ 2147483647 w 985"/>
                <a:gd name="T29" fmla="*/ 2147483647 h 1106"/>
                <a:gd name="T30" fmla="*/ 2147483647 w 985"/>
                <a:gd name="T31" fmla="*/ 2147483647 h 1106"/>
                <a:gd name="T32" fmla="*/ 2147483647 w 985"/>
                <a:gd name="T33" fmla="*/ 2147483647 h 1106"/>
                <a:gd name="T34" fmla="*/ 2147483647 w 985"/>
                <a:gd name="T35" fmla="*/ 2147483647 h 1106"/>
                <a:gd name="T36" fmla="*/ 2147483647 w 985"/>
                <a:gd name="T37" fmla="*/ 2147483647 h 1106"/>
                <a:gd name="T38" fmla="*/ 2147483647 w 985"/>
                <a:gd name="T39" fmla="*/ 2147483647 h 1106"/>
                <a:gd name="T40" fmla="*/ 2147483647 w 985"/>
                <a:gd name="T41" fmla="*/ 2147483647 h 1106"/>
                <a:gd name="T42" fmla="*/ 2147483647 w 985"/>
                <a:gd name="T43" fmla="*/ 2147483647 h 1106"/>
                <a:gd name="T44" fmla="*/ 2147483647 w 985"/>
                <a:gd name="T45" fmla="*/ 2147483647 h 1106"/>
                <a:gd name="T46" fmla="*/ 2147483647 w 985"/>
                <a:gd name="T47" fmla="*/ 2147483647 h 1106"/>
                <a:gd name="T48" fmla="*/ 2147483647 w 985"/>
                <a:gd name="T49" fmla="*/ 0 h 1106"/>
                <a:gd name="T50" fmla="*/ 2147483647 w 985"/>
                <a:gd name="T51" fmla="*/ 2147483647 h 1106"/>
                <a:gd name="T52" fmla="*/ 2147483647 w 985"/>
                <a:gd name="T53" fmla="*/ 2147483647 h 1106"/>
                <a:gd name="T54" fmla="*/ 2147483647 w 985"/>
                <a:gd name="T55" fmla="*/ 2147483647 h 1106"/>
                <a:gd name="T56" fmla="*/ 2147483647 w 985"/>
                <a:gd name="T57" fmla="*/ 2147483647 h 1106"/>
                <a:gd name="T58" fmla="*/ 2147483647 w 985"/>
                <a:gd name="T59" fmla="*/ 2147483647 h 1106"/>
                <a:gd name="T60" fmla="*/ 2147483647 w 985"/>
                <a:gd name="T61" fmla="*/ 2147483647 h 1106"/>
                <a:gd name="T62" fmla="*/ 2147483647 w 985"/>
                <a:gd name="T63" fmla="*/ 2147483647 h 1106"/>
                <a:gd name="T64" fmla="*/ 2147483647 w 985"/>
                <a:gd name="T65" fmla="*/ 2147483647 h 1106"/>
                <a:gd name="T66" fmla="*/ 2147483647 w 985"/>
                <a:gd name="T67" fmla="*/ 2147483647 h 1106"/>
                <a:gd name="T68" fmla="*/ 2147483647 w 985"/>
                <a:gd name="T69" fmla="*/ 2147483647 h 1106"/>
                <a:gd name="T70" fmla="*/ 2147483647 w 985"/>
                <a:gd name="T71" fmla="*/ 2147483647 h 1106"/>
                <a:gd name="T72" fmla="*/ 2147483647 w 985"/>
                <a:gd name="T73" fmla="*/ 2147483647 h 1106"/>
                <a:gd name="T74" fmla="*/ 2147483647 w 985"/>
                <a:gd name="T75" fmla="*/ 2147483647 h 1106"/>
                <a:gd name="T76" fmla="*/ 2147483647 w 985"/>
                <a:gd name="T77" fmla="*/ 2147483647 h 1106"/>
                <a:gd name="T78" fmla="*/ 2147483647 w 985"/>
                <a:gd name="T79" fmla="*/ 2147483647 h 1106"/>
                <a:gd name="T80" fmla="*/ 2147483647 w 985"/>
                <a:gd name="T81" fmla="*/ 2147483647 h 1106"/>
                <a:gd name="T82" fmla="*/ 2147483647 w 985"/>
                <a:gd name="T83" fmla="*/ 2147483647 h 1106"/>
                <a:gd name="T84" fmla="*/ 2147483647 w 985"/>
                <a:gd name="T85" fmla="*/ 2147483647 h 1106"/>
                <a:gd name="T86" fmla="*/ 2147483647 w 985"/>
                <a:gd name="T87" fmla="*/ 2147483647 h 1106"/>
                <a:gd name="T88" fmla="*/ 2147483647 w 985"/>
                <a:gd name="T89" fmla="*/ 2147483647 h 1106"/>
                <a:gd name="T90" fmla="*/ 2147483647 w 985"/>
                <a:gd name="T91" fmla="*/ 2147483647 h 1106"/>
                <a:gd name="T92" fmla="*/ 2147483647 w 985"/>
                <a:gd name="T93" fmla="*/ 2147483647 h 1106"/>
                <a:gd name="T94" fmla="*/ 2147483647 w 985"/>
                <a:gd name="T95" fmla="*/ 2147483647 h 1106"/>
                <a:gd name="T96" fmla="*/ 2147483647 w 985"/>
                <a:gd name="T97" fmla="*/ 2147483647 h 1106"/>
                <a:gd name="T98" fmla="*/ 2147483647 w 985"/>
                <a:gd name="T99" fmla="*/ 2147483647 h 1106"/>
                <a:gd name="T100" fmla="*/ 2147483647 w 985"/>
                <a:gd name="T101" fmla="*/ 2147483647 h 1106"/>
                <a:gd name="T102" fmla="*/ 2147483647 w 985"/>
                <a:gd name="T103" fmla="*/ 2147483647 h 1106"/>
                <a:gd name="T104" fmla="*/ 2147483647 w 985"/>
                <a:gd name="T105" fmla="*/ 2147483647 h 1106"/>
                <a:gd name="T106" fmla="*/ 2147483647 w 985"/>
                <a:gd name="T107" fmla="*/ 2147483647 h 1106"/>
                <a:gd name="T108" fmla="*/ 2147483647 w 985"/>
                <a:gd name="T109" fmla="*/ 2147483647 h 1106"/>
                <a:gd name="T110" fmla="*/ 2147483647 w 985"/>
                <a:gd name="T111" fmla="*/ 2147483647 h 1106"/>
                <a:gd name="T112" fmla="*/ 2147483647 w 985"/>
                <a:gd name="T113" fmla="*/ 2147483647 h 1106"/>
                <a:gd name="T114" fmla="*/ 2147483647 w 985"/>
                <a:gd name="T115" fmla="*/ 2147483647 h 1106"/>
                <a:gd name="T116" fmla="*/ 0 w 985"/>
                <a:gd name="T117" fmla="*/ 2147483647 h 1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5"/>
                <a:gd name="T178" fmla="*/ 0 h 1106"/>
                <a:gd name="T179" fmla="*/ 985 w 985"/>
                <a:gd name="T180" fmla="*/ 1106 h 11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5" h="1106">
                  <a:moveTo>
                    <a:pt x="0" y="794"/>
                  </a:moveTo>
                  <a:lnTo>
                    <a:pt x="15" y="744"/>
                  </a:lnTo>
                  <a:lnTo>
                    <a:pt x="29" y="751"/>
                  </a:lnTo>
                  <a:lnTo>
                    <a:pt x="93" y="695"/>
                  </a:lnTo>
                  <a:lnTo>
                    <a:pt x="107" y="659"/>
                  </a:lnTo>
                  <a:lnTo>
                    <a:pt x="100" y="617"/>
                  </a:lnTo>
                  <a:lnTo>
                    <a:pt x="107" y="553"/>
                  </a:lnTo>
                  <a:lnTo>
                    <a:pt x="71" y="525"/>
                  </a:lnTo>
                  <a:lnTo>
                    <a:pt x="93" y="511"/>
                  </a:lnTo>
                  <a:lnTo>
                    <a:pt x="93" y="489"/>
                  </a:lnTo>
                  <a:lnTo>
                    <a:pt x="100" y="461"/>
                  </a:lnTo>
                  <a:lnTo>
                    <a:pt x="128" y="418"/>
                  </a:lnTo>
                  <a:lnTo>
                    <a:pt x="213" y="376"/>
                  </a:lnTo>
                  <a:lnTo>
                    <a:pt x="270" y="376"/>
                  </a:lnTo>
                  <a:lnTo>
                    <a:pt x="298" y="411"/>
                  </a:lnTo>
                  <a:lnTo>
                    <a:pt x="326" y="376"/>
                  </a:lnTo>
                  <a:lnTo>
                    <a:pt x="355" y="355"/>
                  </a:lnTo>
                  <a:lnTo>
                    <a:pt x="376" y="369"/>
                  </a:lnTo>
                  <a:lnTo>
                    <a:pt x="383" y="284"/>
                  </a:lnTo>
                  <a:lnTo>
                    <a:pt x="376" y="255"/>
                  </a:lnTo>
                  <a:lnTo>
                    <a:pt x="376" y="234"/>
                  </a:lnTo>
                  <a:lnTo>
                    <a:pt x="390" y="135"/>
                  </a:lnTo>
                  <a:lnTo>
                    <a:pt x="397" y="36"/>
                  </a:lnTo>
                  <a:lnTo>
                    <a:pt x="397" y="7"/>
                  </a:lnTo>
                  <a:lnTo>
                    <a:pt x="426" y="0"/>
                  </a:lnTo>
                  <a:lnTo>
                    <a:pt x="468" y="7"/>
                  </a:lnTo>
                  <a:lnTo>
                    <a:pt x="496" y="43"/>
                  </a:lnTo>
                  <a:lnTo>
                    <a:pt x="560" y="92"/>
                  </a:lnTo>
                  <a:lnTo>
                    <a:pt x="638" y="107"/>
                  </a:lnTo>
                  <a:lnTo>
                    <a:pt x="681" y="170"/>
                  </a:lnTo>
                  <a:lnTo>
                    <a:pt x="695" y="213"/>
                  </a:lnTo>
                  <a:lnTo>
                    <a:pt x="702" y="333"/>
                  </a:lnTo>
                  <a:lnTo>
                    <a:pt x="730" y="376"/>
                  </a:lnTo>
                  <a:lnTo>
                    <a:pt x="801" y="404"/>
                  </a:lnTo>
                  <a:lnTo>
                    <a:pt x="858" y="404"/>
                  </a:lnTo>
                  <a:lnTo>
                    <a:pt x="929" y="383"/>
                  </a:lnTo>
                  <a:lnTo>
                    <a:pt x="957" y="418"/>
                  </a:lnTo>
                  <a:lnTo>
                    <a:pt x="985" y="447"/>
                  </a:lnTo>
                  <a:lnTo>
                    <a:pt x="915" y="511"/>
                  </a:lnTo>
                  <a:lnTo>
                    <a:pt x="915" y="610"/>
                  </a:lnTo>
                  <a:lnTo>
                    <a:pt x="865" y="631"/>
                  </a:lnTo>
                  <a:lnTo>
                    <a:pt x="844" y="688"/>
                  </a:lnTo>
                  <a:lnTo>
                    <a:pt x="645" y="766"/>
                  </a:lnTo>
                  <a:lnTo>
                    <a:pt x="567" y="907"/>
                  </a:lnTo>
                  <a:lnTo>
                    <a:pt x="518" y="886"/>
                  </a:lnTo>
                  <a:lnTo>
                    <a:pt x="461" y="1092"/>
                  </a:lnTo>
                  <a:lnTo>
                    <a:pt x="461" y="1106"/>
                  </a:lnTo>
                  <a:lnTo>
                    <a:pt x="433" y="1092"/>
                  </a:lnTo>
                  <a:lnTo>
                    <a:pt x="376" y="1078"/>
                  </a:lnTo>
                  <a:lnTo>
                    <a:pt x="348" y="1056"/>
                  </a:lnTo>
                  <a:lnTo>
                    <a:pt x="312" y="1021"/>
                  </a:lnTo>
                  <a:lnTo>
                    <a:pt x="284" y="1021"/>
                  </a:lnTo>
                  <a:lnTo>
                    <a:pt x="234" y="1035"/>
                  </a:lnTo>
                  <a:lnTo>
                    <a:pt x="178" y="1021"/>
                  </a:lnTo>
                  <a:lnTo>
                    <a:pt x="142" y="985"/>
                  </a:lnTo>
                  <a:lnTo>
                    <a:pt x="100" y="950"/>
                  </a:lnTo>
                  <a:lnTo>
                    <a:pt x="64" y="900"/>
                  </a:lnTo>
                  <a:lnTo>
                    <a:pt x="8" y="808"/>
                  </a:lnTo>
                  <a:lnTo>
                    <a:pt x="0" y="794"/>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dirty="0">
                <a:solidFill>
                  <a:srgbClr val="1A1A70"/>
                </a:solidFill>
              </a:endParaRPr>
            </a:p>
          </p:txBody>
        </p:sp>
        <p:sp>
          <p:nvSpPr>
            <p:cNvPr id="14358" name="Freeform 12"/>
            <p:cNvSpPr>
              <a:spLocks/>
            </p:cNvSpPr>
            <p:nvPr/>
          </p:nvSpPr>
          <p:spPr bwMode="gray">
            <a:xfrm>
              <a:off x="4694114" y="3568486"/>
              <a:ext cx="1316038" cy="1209675"/>
            </a:xfrm>
            <a:custGeom>
              <a:avLst/>
              <a:gdLst>
                <a:gd name="T0" fmla="*/ 2147483647 w 971"/>
                <a:gd name="T1" fmla="*/ 2147483647 h 893"/>
                <a:gd name="T2" fmla="*/ 2147483647 w 971"/>
                <a:gd name="T3" fmla="*/ 2147483647 h 893"/>
                <a:gd name="T4" fmla="*/ 2147483647 w 971"/>
                <a:gd name="T5" fmla="*/ 2147483647 h 893"/>
                <a:gd name="T6" fmla="*/ 2147483647 w 971"/>
                <a:gd name="T7" fmla="*/ 2147483647 h 893"/>
                <a:gd name="T8" fmla="*/ 2147483647 w 971"/>
                <a:gd name="T9" fmla="*/ 2147483647 h 893"/>
                <a:gd name="T10" fmla="*/ 2147483647 w 971"/>
                <a:gd name="T11" fmla="*/ 2147483647 h 893"/>
                <a:gd name="T12" fmla="*/ 2147483647 w 971"/>
                <a:gd name="T13" fmla="*/ 2147483647 h 893"/>
                <a:gd name="T14" fmla="*/ 2147483647 w 971"/>
                <a:gd name="T15" fmla="*/ 2147483647 h 893"/>
                <a:gd name="T16" fmla="*/ 2147483647 w 971"/>
                <a:gd name="T17" fmla="*/ 2147483647 h 893"/>
                <a:gd name="T18" fmla="*/ 2147483647 w 971"/>
                <a:gd name="T19" fmla="*/ 2147483647 h 893"/>
                <a:gd name="T20" fmla="*/ 0 w 971"/>
                <a:gd name="T21" fmla="*/ 2147483647 h 893"/>
                <a:gd name="T22" fmla="*/ 2147483647 w 971"/>
                <a:gd name="T23" fmla="*/ 2147483647 h 893"/>
                <a:gd name="T24" fmla="*/ 2147483647 w 971"/>
                <a:gd name="T25" fmla="*/ 2147483647 h 893"/>
                <a:gd name="T26" fmla="*/ 2147483647 w 971"/>
                <a:gd name="T27" fmla="*/ 2147483647 h 893"/>
                <a:gd name="T28" fmla="*/ 2147483647 w 971"/>
                <a:gd name="T29" fmla="*/ 2147483647 h 893"/>
                <a:gd name="T30" fmla="*/ 2147483647 w 971"/>
                <a:gd name="T31" fmla="*/ 2147483647 h 893"/>
                <a:gd name="T32" fmla="*/ 2147483647 w 971"/>
                <a:gd name="T33" fmla="*/ 2147483647 h 893"/>
                <a:gd name="T34" fmla="*/ 2147483647 w 971"/>
                <a:gd name="T35" fmla="*/ 2147483647 h 893"/>
                <a:gd name="T36" fmla="*/ 2147483647 w 971"/>
                <a:gd name="T37" fmla="*/ 2147483647 h 893"/>
                <a:gd name="T38" fmla="*/ 2147483647 w 971"/>
                <a:gd name="T39" fmla="*/ 2147483647 h 893"/>
                <a:gd name="T40" fmla="*/ 2147483647 w 971"/>
                <a:gd name="T41" fmla="*/ 2147483647 h 893"/>
                <a:gd name="T42" fmla="*/ 2147483647 w 971"/>
                <a:gd name="T43" fmla="*/ 2147483647 h 893"/>
                <a:gd name="T44" fmla="*/ 2147483647 w 971"/>
                <a:gd name="T45" fmla="*/ 2147483647 h 893"/>
                <a:gd name="T46" fmla="*/ 2147483647 w 971"/>
                <a:gd name="T47" fmla="*/ 2147483647 h 893"/>
                <a:gd name="T48" fmla="*/ 2147483647 w 971"/>
                <a:gd name="T49" fmla="*/ 2147483647 h 893"/>
                <a:gd name="T50" fmla="*/ 2147483647 w 971"/>
                <a:gd name="T51" fmla="*/ 2147483647 h 893"/>
                <a:gd name="T52" fmla="*/ 2147483647 w 971"/>
                <a:gd name="T53" fmla="*/ 2147483647 h 893"/>
                <a:gd name="T54" fmla="*/ 2147483647 w 971"/>
                <a:gd name="T55" fmla="*/ 2147483647 h 893"/>
                <a:gd name="T56" fmla="*/ 2147483647 w 971"/>
                <a:gd name="T57" fmla="*/ 2147483647 h 893"/>
                <a:gd name="T58" fmla="*/ 2147483647 w 971"/>
                <a:gd name="T59" fmla="*/ 2147483647 h 893"/>
                <a:gd name="T60" fmla="*/ 2147483647 w 971"/>
                <a:gd name="T61" fmla="*/ 2147483647 h 893"/>
                <a:gd name="T62" fmla="*/ 2147483647 w 971"/>
                <a:gd name="T63" fmla="*/ 2147483647 h 893"/>
                <a:gd name="T64" fmla="*/ 2147483647 w 971"/>
                <a:gd name="T65" fmla="*/ 2147483647 h 893"/>
                <a:gd name="T66" fmla="*/ 2147483647 w 971"/>
                <a:gd name="T67" fmla="*/ 2147483647 h 893"/>
                <a:gd name="T68" fmla="*/ 2147483647 w 971"/>
                <a:gd name="T69" fmla="*/ 2147483647 h 893"/>
                <a:gd name="T70" fmla="*/ 2147483647 w 971"/>
                <a:gd name="T71" fmla="*/ 2147483647 h 893"/>
                <a:gd name="T72" fmla="*/ 2147483647 w 971"/>
                <a:gd name="T73" fmla="*/ 2147483647 h 893"/>
                <a:gd name="T74" fmla="*/ 2147483647 w 971"/>
                <a:gd name="T75" fmla="*/ 2147483647 h 893"/>
                <a:gd name="T76" fmla="*/ 2147483647 w 971"/>
                <a:gd name="T77" fmla="*/ 2147483647 h 89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1"/>
                <a:gd name="T118" fmla="*/ 0 h 893"/>
                <a:gd name="T119" fmla="*/ 971 w 971"/>
                <a:gd name="T120" fmla="*/ 893 h 89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1" h="893">
                  <a:moveTo>
                    <a:pt x="291" y="680"/>
                  </a:moveTo>
                  <a:lnTo>
                    <a:pt x="248" y="659"/>
                  </a:lnTo>
                  <a:lnTo>
                    <a:pt x="256" y="595"/>
                  </a:lnTo>
                  <a:lnTo>
                    <a:pt x="220" y="574"/>
                  </a:lnTo>
                  <a:lnTo>
                    <a:pt x="248" y="567"/>
                  </a:lnTo>
                  <a:lnTo>
                    <a:pt x="234" y="539"/>
                  </a:lnTo>
                  <a:lnTo>
                    <a:pt x="213" y="510"/>
                  </a:lnTo>
                  <a:lnTo>
                    <a:pt x="213" y="496"/>
                  </a:lnTo>
                  <a:lnTo>
                    <a:pt x="199" y="468"/>
                  </a:lnTo>
                  <a:lnTo>
                    <a:pt x="206" y="411"/>
                  </a:lnTo>
                  <a:lnTo>
                    <a:pt x="256" y="376"/>
                  </a:lnTo>
                  <a:lnTo>
                    <a:pt x="248" y="347"/>
                  </a:lnTo>
                  <a:lnTo>
                    <a:pt x="234" y="340"/>
                  </a:lnTo>
                  <a:lnTo>
                    <a:pt x="185" y="347"/>
                  </a:lnTo>
                  <a:lnTo>
                    <a:pt x="64" y="319"/>
                  </a:lnTo>
                  <a:lnTo>
                    <a:pt x="64" y="354"/>
                  </a:lnTo>
                  <a:lnTo>
                    <a:pt x="50" y="369"/>
                  </a:lnTo>
                  <a:lnTo>
                    <a:pt x="36" y="354"/>
                  </a:lnTo>
                  <a:lnTo>
                    <a:pt x="15" y="298"/>
                  </a:lnTo>
                  <a:lnTo>
                    <a:pt x="29" y="276"/>
                  </a:lnTo>
                  <a:lnTo>
                    <a:pt x="22" y="234"/>
                  </a:lnTo>
                  <a:lnTo>
                    <a:pt x="0" y="227"/>
                  </a:lnTo>
                  <a:lnTo>
                    <a:pt x="15" y="191"/>
                  </a:lnTo>
                  <a:lnTo>
                    <a:pt x="36" y="206"/>
                  </a:lnTo>
                  <a:lnTo>
                    <a:pt x="86" y="213"/>
                  </a:lnTo>
                  <a:lnTo>
                    <a:pt x="128" y="206"/>
                  </a:lnTo>
                  <a:lnTo>
                    <a:pt x="156" y="177"/>
                  </a:lnTo>
                  <a:lnTo>
                    <a:pt x="178" y="149"/>
                  </a:lnTo>
                  <a:lnTo>
                    <a:pt x="178" y="120"/>
                  </a:lnTo>
                  <a:lnTo>
                    <a:pt x="156" y="64"/>
                  </a:lnTo>
                  <a:lnTo>
                    <a:pt x="163" y="28"/>
                  </a:lnTo>
                  <a:lnTo>
                    <a:pt x="178" y="7"/>
                  </a:lnTo>
                  <a:lnTo>
                    <a:pt x="213" y="0"/>
                  </a:lnTo>
                  <a:lnTo>
                    <a:pt x="241" y="28"/>
                  </a:lnTo>
                  <a:lnTo>
                    <a:pt x="277" y="99"/>
                  </a:lnTo>
                  <a:lnTo>
                    <a:pt x="305" y="120"/>
                  </a:lnTo>
                  <a:lnTo>
                    <a:pt x="348" y="135"/>
                  </a:lnTo>
                  <a:lnTo>
                    <a:pt x="411" y="135"/>
                  </a:lnTo>
                  <a:lnTo>
                    <a:pt x="454" y="135"/>
                  </a:lnTo>
                  <a:lnTo>
                    <a:pt x="497" y="149"/>
                  </a:lnTo>
                  <a:lnTo>
                    <a:pt x="560" y="156"/>
                  </a:lnTo>
                  <a:lnTo>
                    <a:pt x="652" y="156"/>
                  </a:lnTo>
                  <a:lnTo>
                    <a:pt x="674" y="149"/>
                  </a:lnTo>
                  <a:lnTo>
                    <a:pt x="695" y="135"/>
                  </a:lnTo>
                  <a:lnTo>
                    <a:pt x="759" y="57"/>
                  </a:lnTo>
                  <a:lnTo>
                    <a:pt x="787" y="35"/>
                  </a:lnTo>
                  <a:lnTo>
                    <a:pt x="830" y="57"/>
                  </a:lnTo>
                  <a:lnTo>
                    <a:pt x="858" y="57"/>
                  </a:lnTo>
                  <a:lnTo>
                    <a:pt x="971" y="28"/>
                  </a:lnTo>
                  <a:lnTo>
                    <a:pt x="971" y="57"/>
                  </a:lnTo>
                  <a:lnTo>
                    <a:pt x="964" y="156"/>
                  </a:lnTo>
                  <a:lnTo>
                    <a:pt x="950" y="255"/>
                  </a:lnTo>
                  <a:lnTo>
                    <a:pt x="950" y="276"/>
                  </a:lnTo>
                  <a:lnTo>
                    <a:pt x="957" y="305"/>
                  </a:lnTo>
                  <a:lnTo>
                    <a:pt x="950" y="390"/>
                  </a:lnTo>
                  <a:lnTo>
                    <a:pt x="929" y="376"/>
                  </a:lnTo>
                  <a:lnTo>
                    <a:pt x="900" y="397"/>
                  </a:lnTo>
                  <a:lnTo>
                    <a:pt x="872" y="432"/>
                  </a:lnTo>
                  <a:lnTo>
                    <a:pt x="844" y="397"/>
                  </a:lnTo>
                  <a:lnTo>
                    <a:pt x="787" y="397"/>
                  </a:lnTo>
                  <a:lnTo>
                    <a:pt x="702" y="439"/>
                  </a:lnTo>
                  <a:lnTo>
                    <a:pt x="674" y="482"/>
                  </a:lnTo>
                  <a:lnTo>
                    <a:pt x="667" y="510"/>
                  </a:lnTo>
                  <a:lnTo>
                    <a:pt x="667" y="532"/>
                  </a:lnTo>
                  <a:lnTo>
                    <a:pt x="645" y="546"/>
                  </a:lnTo>
                  <a:lnTo>
                    <a:pt x="681" y="574"/>
                  </a:lnTo>
                  <a:lnTo>
                    <a:pt x="674" y="638"/>
                  </a:lnTo>
                  <a:lnTo>
                    <a:pt x="681" y="680"/>
                  </a:lnTo>
                  <a:lnTo>
                    <a:pt x="667" y="716"/>
                  </a:lnTo>
                  <a:lnTo>
                    <a:pt x="603" y="772"/>
                  </a:lnTo>
                  <a:lnTo>
                    <a:pt x="589" y="765"/>
                  </a:lnTo>
                  <a:lnTo>
                    <a:pt x="574" y="815"/>
                  </a:lnTo>
                  <a:lnTo>
                    <a:pt x="497" y="872"/>
                  </a:lnTo>
                  <a:lnTo>
                    <a:pt x="475" y="893"/>
                  </a:lnTo>
                  <a:lnTo>
                    <a:pt x="440" y="843"/>
                  </a:lnTo>
                  <a:lnTo>
                    <a:pt x="397" y="758"/>
                  </a:lnTo>
                  <a:lnTo>
                    <a:pt x="369" y="687"/>
                  </a:lnTo>
                  <a:lnTo>
                    <a:pt x="312" y="652"/>
                  </a:lnTo>
                  <a:lnTo>
                    <a:pt x="291" y="680"/>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65" name="Freeform 22"/>
            <p:cNvSpPr>
              <a:spLocks/>
            </p:cNvSpPr>
            <p:nvPr/>
          </p:nvSpPr>
          <p:spPr bwMode="gray">
            <a:xfrm>
              <a:off x="4186114" y="3703423"/>
              <a:ext cx="960438" cy="1122363"/>
            </a:xfrm>
            <a:custGeom>
              <a:avLst/>
              <a:gdLst>
                <a:gd name="T0" fmla="*/ 0 w 709"/>
                <a:gd name="T1" fmla="*/ 2147483647 h 829"/>
                <a:gd name="T2" fmla="*/ 2147483647 w 709"/>
                <a:gd name="T3" fmla="*/ 2147483647 h 829"/>
                <a:gd name="T4" fmla="*/ 2147483647 w 709"/>
                <a:gd name="T5" fmla="*/ 2147483647 h 829"/>
                <a:gd name="T6" fmla="*/ 2147483647 w 709"/>
                <a:gd name="T7" fmla="*/ 2147483647 h 829"/>
                <a:gd name="T8" fmla="*/ 2147483647 w 709"/>
                <a:gd name="T9" fmla="*/ 2147483647 h 829"/>
                <a:gd name="T10" fmla="*/ 2147483647 w 709"/>
                <a:gd name="T11" fmla="*/ 2147483647 h 829"/>
                <a:gd name="T12" fmla="*/ 2147483647 w 709"/>
                <a:gd name="T13" fmla="*/ 2147483647 h 829"/>
                <a:gd name="T14" fmla="*/ 2147483647 w 709"/>
                <a:gd name="T15" fmla="*/ 2147483647 h 829"/>
                <a:gd name="T16" fmla="*/ 2147483647 w 709"/>
                <a:gd name="T17" fmla="*/ 2147483647 h 829"/>
                <a:gd name="T18" fmla="*/ 2147483647 w 709"/>
                <a:gd name="T19" fmla="*/ 2147483647 h 829"/>
                <a:gd name="T20" fmla="*/ 2147483647 w 709"/>
                <a:gd name="T21" fmla="*/ 2147483647 h 829"/>
                <a:gd name="T22" fmla="*/ 2147483647 w 709"/>
                <a:gd name="T23" fmla="*/ 2147483647 h 829"/>
                <a:gd name="T24" fmla="*/ 2147483647 w 709"/>
                <a:gd name="T25" fmla="*/ 2147483647 h 829"/>
                <a:gd name="T26" fmla="*/ 2147483647 w 709"/>
                <a:gd name="T27" fmla="*/ 2147483647 h 829"/>
                <a:gd name="T28" fmla="*/ 2147483647 w 709"/>
                <a:gd name="T29" fmla="*/ 2147483647 h 829"/>
                <a:gd name="T30" fmla="*/ 2147483647 w 709"/>
                <a:gd name="T31" fmla="*/ 2147483647 h 829"/>
                <a:gd name="T32" fmla="*/ 2147483647 w 709"/>
                <a:gd name="T33" fmla="*/ 2147483647 h 829"/>
                <a:gd name="T34" fmla="*/ 2147483647 w 709"/>
                <a:gd name="T35" fmla="*/ 2147483647 h 829"/>
                <a:gd name="T36" fmla="*/ 2147483647 w 709"/>
                <a:gd name="T37" fmla="*/ 2147483647 h 829"/>
                <a:gd name="T38" fmla="*/ 2147483647 w 709"/>
                <a:gd name="T39" fmla="*/ 2147483647 h 829"/>
                <a:gd name="T40" fmla="*/ 2147483647 w 709"/>
                <a:gd name="T41" fmla="*/ 2147483647 h 829"/>
                <a:gd name="T42" fmla="*/ 2147483647 w 709"/>
                <a:gd name="T43" fmla="*/ 2147483647 h 829"/>
                <a:gd name="T44" fmla="*/ 2147483647 w 709"/>
                <a:gd name="T45" fmla="*/ 2147483647 h 829"/>
                <a:gd name="T46" fmla="*/ 2147483647 w 709"/>
                <a:gd name="T47" fmla="*/ 2147483647 h 829"/>
                <a:gd name="T48" fmla="*/ 2147483647 w 709"/>
                <a:gd name="T49" fmla="*/ 2147483647 h 829"/>
                <a:gd name="T50" fmla="*/ 2147483647 w 709"/>
                <a:gd name="T51" fmla="*/ 2147483647 h 829"/>
                <a:gd name="T52" fmla="*/ 2147483647 w 709"/>
                <a:gd name="T53" fmla="*/ 2147483647 h 829"/>
                <a:gd name="T54" fmla="*/ 2147483647 w 709"/>
                <a:gd name="T55" fmla="*/ 2147483647 h 829"/>
                <a:gd name="T56" fmla="*/ 2147483647 w 709"/>
                <a:gd name="T57" fmla="*/ 2147483647 h 829"/>
                <a:gd name="T58" fmla="*/ 2147483647 w 709"/>
                <a:gd name="T59" fmla="*/ 2147483647 h 829"/>
                <a:gd name="T60" fmla="*/ 2147483647 w 709"/>
                <a:gd name="T61" fmla="*/ 2147483647 h 829"/>
                <a:gd name="T62" fmla="*/ 2147483647 w 709"/>
                <a:gd name="T63" fmla="*/ 2147483647 h 8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829"/>
                <a:gd name="T98" fmla="*/ 709 w 709"/>
                <a:gd name="T99" fmla="*/ 829 h 8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829">
                  <a:moveTo>
                    <a:pt x="0" y="645"/>
                  </a:moveTo>
                  <a:lnTo>
                    <a:pt x="0" y="596"/>
                  </a:lnTo>
                  <a:lnTo>
                    <a:pt x="42" y="581"/>
                  </a:lnTo>
                  <a:lnTo>
                    <a:pt x="71" y="539"/>
                  </a:lnTo>
                  <a:lnTo>
                    <a:pt x="64" y="482"/>
                  </a:lnTo>
                  <a:lnTo>
                    <a:pt x="120" y="418"/>
                  </a:lnTo>
                  <a:lnTo>
                    <a:pt x="198" y="425"/>
                  </a:lnTo>
                  <a:lnTo>
                    <a:pt x="234" y="376"/>
                  </a:lnTo>
                  <a:lnTo>
                    <a:pt x="212" y="362"/>
                  </a:lnTo>
                  <a:lnTo>
                    <a:pt x="227" y="291"/>
                  </a:lnTo>
                  <a:lnTo>
                    <a:pt x="198" y="255"/>
                  </a:lnTo>
                  <a:lnTo>
                    <a:pt x="191" y="177"/>
                  </a:lnTo>
                  <a:lnTo>
                    <a:pt x="205" y="64"/>
                  </a:lnTo>
                  <a:lnTo>
                    <a:pt x="227" y="21"/>
                  </a:lnTo>
                  <a:lnTo>
                    <a:pt x="241" y="14"/>
                  </a:lnTo>
                  <a:lnTo>
                    <a:pt x="269" y="21"/>
                  </a:lnTo>
                  <a:lnTo>
                    <a:pt x="340" y="0"/>
                  </a:lnTo>
                  <a:lnTo>
                    <a:pt x="354" y="57"/>
                  </a:lnTo>
                  <a:lnTo>
                    <a:pt x="375" y="85"/>
                  </a:lnTo>
                  <a:lnTo>
                    <a:pt x="390" y="92"/>
                  </a:lnTo>
                  <a:lnTo>
                    <a:pt x="375" y="128"/>
                  </a:lnTo>
                  <a:lnTo>
                    <a:pt x="397" y="135"/>
                  </a:lnTo>
                  <a:lnTo>
                    <a:pt x="404" y="177"/>
                  </a:lnTo>
                  <a:lnTo>
                    <a:pt x="390" y="199"/>
                  </a:lnTo>
                  <a:lnTo>
                    <a:pt x="411" y="255"/>
                  </a:lnTo>
                  <a:lnTo>
                    <a:pt x="425" y="270"/>
                  </a:lnTo>
                  <a:lnTo>
                    <a:pt x="439" y="255"/>
                  </a:lnTo>
                  <a:lnTo>
                    <a:pt x="439" y="220"/>
                  </a:lnTo>
                  <a:lnTo>
                    <a:pt x="560" y="248"/>
                  </a:lnTo>
                  <a:lnTo>
                    <a:pt x="609" y="241"/>
                  </a:lnTo>
                  <a:lnTo>
                    <a:pt x="623" y="248"/>
                  </a:lnTo>
                  <a:lnTo>
                    <a:pt x="631" y="277"/>
                  </a:lnTo>
                  <a:lnTo>
                    <a:pt x="581" y="312"/>
                  </a:lnTo>
                  <a:lnTo>
                    <a:pt x="574" y="369"/>
                  </a:lnTo>
                  <a:lnTo>
                    <a:pt x="588" y="397"/>
                  </a:lnTo>
                  <a:lnTo>
                    <a:pt x="588" y="411"/>
                  </a:lnTo>
                  <a:lnTo>
                    <a:pt x="609" y="440"/>
                  </a:lnTo>
                  <a:lnTo>
                    <a:pt x="623" y="468"/>
                  </a:lnTo>
                  <a:lnTo>
                    <a:pt x="595" y="475"/>
                  </a:lnTo>
                  <a:lnTo>
                    <a:pt x="631" y="496"/>
                  </a:lnTo>
                  <a:lnTo>
                    <a:pt x="623" y="560"/>
                  </a:lnTo>
                  <a:lnTo>
                    <a:pt x="666" y="581"/>
                  </a:lnTo>
                  <a:lnTo>
                    <a:pt x="666" y="610"/>
                  </a:lnTo>
                  <a:lnTo>
                    <a:pt x="638" y="610"/>
                  </a:lnTo>
                  <a:lnTo>
                    <a:pt x="645" y="624"/>
                  </a:lnTo>
                  <a:lnTo>
                    <a:pt x="709" y="681"/>
                  </a:lnTo>
                  <a:lnTo>
                    <a:pt x="709" y="766"/>
                  </a:lnTo>
                  <a:lnTo>
                    <a:pt x="694" y="787"/>
                  </a:lnTo>
                  <a:lnTo>
                    <a:pt x="623" y="709"/>
                  </a:lnTo>
                  <a:lnTo>
                    <a:pt x="595" y="730"/>
                  </a:lnTo>
                  <a:lnTo>
                    <a:pt x="553" y="723"/>
                  </a:lnTo>
                  <a:lnTo>
                    <a:pt x="475" y="808"/>
                  </a:lnTo>
                  <a:lnTo>
                    <a:pt x="461" y="794"/>
                  </a:lnTo>
                  <a:lnTo>
                    <a:pt x="439" y="815"/>
                  </a:lnTo>
                  <a:lnTo>
                    <a:pt x="397" y="815"/>
                  </a:lnTo>
                  <a:lnTo>
                    <a:pt x="361" y="829"/>
                  </a:lnTo>
                  <a:lnTo>
                    <a:pt x="305" y="787"/>
                  </a:lnTo>
                  <a:lnTo>
                    <a:pt x="312" y="737"/>
                  </a:lnTo>
                  <a:lnTo>
                    <a:pt x="262" y="695"/>
                  </a:lnTo>
                  <a:lnTo>
                    <a:pt x="248" y="695"/>
                  </a:lnTo>
                  <a:lnTo>
                    <a:pt x="227" y="688"/>
                  </a:lnTo>
                  <a:lnTo>
                    <a:pt x="163" y="709"/>
                  </a:lnTo>
                  <a:lnTo>
                    <a:pt x="106" y="688"/>
                  </a:lnTo>
                  <a:lnTo>
                    <a:pt x="28" y="659"/>
                  </a:lnTo>
                  <a:lnTo>
                    <a:pt x="0" y="645"/>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74" name="Freeform 34"/>
            <p:cNvSpPr>
              <a:spLocks/>
            </p:cNvSpPr>
            <p:nvPr/>
          </p:nvSpPr>
          <p:spPr bwMode="gray">
            <a:xfrm>
              <a:off x="3503489" y="3377986"/>
              <a:ext cx="633413" cy="1333500"/>
            </a:xfrm>
            <a:custGeom>
              <a:avLst/>
              <a:gdLst>
                <a:gd name="T0" fmla="*/ 2147483647 w 467"/>
                <a:gd name="T1" fmla="*/ 2147483647 h 985"/>
                <a:gd name="T2" fmla="*/ 0 w 467"/>
                <a:gd name="T3" fmla="*/ 2147483647 h 985"/>
                <a:gd name="T4" fmla="*/ 2147483647 w 467"/>
                <a:gd name="T5" fmla="*/ 2147483647 h 985"/>
                <a:gd name="T6" fmla="*/ 2147483647 w 467"/>
                <a:gd name="T7" fmla="*/ 2147483647 h 985"/>
                <a:gd name="T8" fmla="*/ 2147483647 w 467"/>
                <a:gd name="T9" fmla="*/ 2147483647 h 985"/>
                <a:gd name="T10" fmla="*/ 2147483647 w 467"/>
                <a:gd name="T11" fmla="*/ 2147483647 h 985"/>
                <a:gd name="T12" fmla="*/ 2147483647 w 467"/>
                <a:gd name="T13" fmla="*/ 2147483647 h 985"/>
                <a:gd name="T14" fmla="*/ 2147483647 w 467"/>
                <a:gd name="T15" fmla="*/ 2147483647 h 985"/>
                <a:gd name="T16" fmla="*/ 2147483647 w 467"/>
                <a:gd name="T17" fmla="*/ 2147483647 h 985"/>
                <a:gd name="T18" fmla="*/ 2147483647 w 467"/>
                <a:gd name="T19" fmla="*/ 2147483647 h 985"/>
                <a:gd name="T20" fmla="*/ 2147483647 w 467"/>
                <a:gd name="T21" fmla="*/ 2147483647 h 985"/>
                <a:gd name="T22" fmla="*/ 2147483647 w 467"/>
                <a:gd name="T23" fmla="*/ 2147483647 h 985"/>
                <a:gd name="T24" fmla="*/ 2147483647 w 467"/>
                <a:gd name="T25" fmla="*/ 2147483647 h 985"/>
                <a:gd name="T26" fmla="*/ 2147483647 w 467"/>
                <a:gd name="T27" fmla="*/ 2147483647 h 985"/>
                <a:gd name="T28" fmla="*/ 2147483647 w 467"/>
                <a:gd name="T29" fmla="*/ 2147483647 h 985"/>
                <a:gd name="T30" fmla="*/ 2147483647 w 467"/>
                <a:gd name="T31" fmla="*/ 2147483647 h 985"/>
                <a:gd name="T32" fmla="*/ 2147483647 w 467"/>
                <a:gd name="T33" fmla="*/ 2147483647 h 985"/>
                <a:gd name="T34" fmla="*/ 2147483647 w 467"/>
                <a:gd name="T35" fmla="*/ 0 h 985"/>
                <a:gd name="T36" fmla="*/ 2147483647 w 467"/>
                <a:gd name="T37" fmla="*/ 0 h 985"/>
                <a:gd name="T38" fmla="*/ 2147483647 w 467"/>
                <a:gd name="T39" fmla="*/ 2147483647 h 985"/>
                <a:gd name="T40" fmla="*/ 2147483647 w 467"/>
                <a:gd name="T41" fmla="*/ 2147483647 h 985"/>
                <a:gd name="T42" fmla="*/ 2147483647 w 467"/>
                <a:gd name="T43" fmla="*/ 2147483647 h 985"/>
                <a:gd name="T44" fmla="*/ 2147483647 w 467"/>
                <a:gd name="T45" fmla="*/ 2147483647 h 985"/>
                <a:gd name="T46" fmla="*/ 2147483647 w 467"/>
                <a:gd name="T47" fmla="*/ 2147483647 h 985"/>
                <a:gd name="T48" fmla="*/ 2147483647 w 467"/>
                <a:gd name="T49" fmla="*/ 2147483647 h 985"/>
                <a:gd name="T50" fmla="*/ 2147483647 w 467"/>
                <a:gd name="T51" fmla="*/ 2147483647 h 985"/>
                <a:gd name="T52" fmla="*/ 2147483647 w 467"/>
                <a:gd name="T53" fmla="*/ 2147483647 h 985"/>
                <a:gd name="T54" fmla="*/ 2147483647 w 467"/>
                <a:gd name="T55" fmla="*/ 2147483647 h 985"/>
                <a:gd name="T56" fmla="*/ 2147483647 w 467"/>
                <a:gd name="T57" fmla="*/ 2147483647 h 985"/>
                <a:gd name="T58" fmla="*/ 2147483647 w 467"/>
                <a:gd name="T59" fmla="*/ 2147483647 h 985"/>
                <a:gd name="T60" fmla="*/ 2147483647 w 467"/>
                <a:gd name="T61" fmla="*/ 2147483647 h 985"/>
                <a:gd name="T62" fmla="*/ 2147483647 w 467"/>
                <a:gd name="T63" fmla="*/ 2147483647 h 985"/>
                <a:gd name="T64" fmla="*/ 2147483647 w 467"/>
                <a:gd name="T65" fmla="*/ 2147483647 h 985"/>
                <a:gd name="T66" fmla="*/ 2147483647 w 467"/>
                <a:gd name="T67" fmla="*/ 2147483647 h 9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7"/>
                <a:gd name="T103" fmla="*/ 0 h 985"/>
                <a:gd name="T104" fmla="*/ 467 w 467"/>
                <a:gd name="T105" fmla="*/ 985 h 9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7" h="985">
                  <a:moveTo>
                    <a:pt x="127" y="985"/>
                  </a:moveTo>
                  <a:lnTo>
                    <a:pt x="92" y="978"/>
                  </a:lnTo>
                  <a:lnTo>
                    <a:pt x="85" y="985"/>
                  </a:lnTo>
                  <a:lnTo>
                    <a:pt x="0" y="950"/>
                  </a:lnTo>
                  <a:lnTo>
                    <a:pt x="42" y="914"/>
                  </a:lnTo>
                  <a:lnTo>
                    <a:pt x="78" y="886"/>
                  </a:lnTo>
                  <a:lnTo>
                    <a:pt x="78" y="865"/>
                  </a:lnTo>
                  <a:lnTo>
                    <a:pt x="92" y="787"/>
                  </a:lnTo>
                  <a:lnTo>
                    <a:pt x="106" y="780"/>
                  </a:lnTo>
                  <a:lnTo>
                    <a:pt x="106" y="759"/>
                  </a:lnTo>
                  <a:lnTo>
                    <a:pt x="85" y="716"/>
                  </a:lnTo>
                  <a:lnTo>
                    <a:pt x="113" y="681"/>
                  </a:lnTo>
                  <a:lnTo>
                    <a:pt x="113" y="666"/>
                  </a:lnTo>
                  <a:lnTo>
                    <a:pt x="71" y="666"/>
                  </a:lnTo>
                  <a:lnTo>
                    <a:pt x="71" y="624"/>
                  </a:lnTo>
                  <a:lnTo>
                    <a:pt x="85" y="567"/>
                  </a:lnTo>
                  <a:lnTo>
                    <a:pt x="56" y="546"/>
                  </a:lnTo>
                  <a:lnTo>
                    <a:pt x="64" y="496"/>
                  </a:lnTo>
                  <a:lnTo>
                    <a:pt x="64" y="461"/>
                  </a:lnTo>
                  <a:lnTo>
                    <a:pt x="56" y="440"/>
                  </a:lnTo>
                  <a:lnTo>
                    <a:pt x="64" y="397"/>
                  </a:lnTo>
                  <a:lnTo>
                    <a:pt x="134" y="369"/>
                  </a:lnTo>
                  <a:lnTo>
                    <a:pt x="184" y="326"/>
                  </a:lnTo>
                  <a:lnTo>
                    <a:pt x="205" y="284"/>
                  </a:lnTo>
                  <a:lnTo>
                    <a:pt x="241" y="248"/>
                  </a:lnTo>
                  <a:lnTo>
                    <a:pt x="227" y="220"/>
                  </a:lnTo>
                  <a:lnTo>
                    <a:pt x="241" y="206"/>
                  </a:lnTo>
                  <a:lnTo>
                    <a:pt x="283" y="156"/>
                  </a:lnTo>
                  <a:lnTo>
                    <a:pt x="283" y="135"/>
                  </a:lnTo>
                  <a:lnTo>
                    <a:pt x="297" y="78"/>
                  </a:lnTo>
                  <a:lnTo>
                    <a:pt x="312" y="29"/>
                  </a:lnTo>
                  <a:lnTo>
                    <a:pt x="319" y="14"/>
                  </a:lnTo>
                  <a:lnTo>
                    <a:pt x="326" y="14"/>
                  </a:lnTo>
                  <a:lnTo>
                    <a:pt x="333" y="7"/>
                  </a:lnTo>
                  <a:lnTo>
                    <a:pt x="347" y="0"/>
                  </a:lnTo>
                  <a:lnTo>
                    <a:pt x="368" y="0"/>
                  </a:lnTo>
                  <a:lnTo>
                    <a:pt x="375" y="0"/>
                  </a:lnTo>
                  <a:lnTo>
                    <a:pt x="390" y="0"/>
                  </a:lnTo>
                  <a:lnTo>
                    <a:pt x="397" y="0"/>
                  </a:lnTo>
                  <a:lnTo>
                    <a:pt x="397" y="78"/>
                  </a:lnTo>
                  <a:lnTo>
                    <a:pt x="375" y="114"/>
                  </a:lnTo>
                  <a:lnTo>
                    <a:pt x="354" y="149"/>
                  </a:lnTo>
                  <a:lnTo>
                    <a:pt x="397" y="170"/>
                  </a:lnTo>
                  <a:lnTo>
                    <a:pt x="404" y="192"/>
                  </a:lnTo>
                  <a:lnTo>
                    <a:pt x="361" y="241"/>
                  </a:lnTo>
                  <a:lnTo>
                    <a:pt x="375" y="298"/>
                  </a:lnTo>
                  <a:lnTo>
                    <a:pt x="361" y="298"/>
                  </a:lnTo>
                  <a:lnTo>
                    <a:pt x="375" y="312"/>
                  </a:lnTo>
                  <a:lnTo>
                    <a:pt x="390" y="326"/>
                  </a:lnTo>
                  <a:lnTo>
                    <a:pt x="397" y="390"/>
                  </a:lnTo>
                  <a:lnTo>
                    <a:pt x="418" y="418"/>
                  </a:lnTo>
                  <a:lnTo>
                    <a:pt x="439" y="418"/>
                  </a:lnTo>
                  <a:lnTo>
                    <a:pt x="446" y="447"/>
                  </a:lnTo>
                  <a:lnTo>
                    <a:pt x="425" y="511"/>
                  </a:lnTo>
                  <a:lnTo>
                    <a:pt x="404" y="525"/>
                  </a:lnTo>
                  <a:lnTo>
                    <a:pt x="375" y="560"/>
                  </a:lnTo>
                  <a:lnTo>
                    <a:pt x="347" y="581"/>
                  </a:lnTo>
                  <a:lnTo>
                    <a:pt x="340" y="603"/>
                  </a:lnTo>
                  <a:lnTo>
                    <a:pt x="368" y="638"/>
                  </a:lnTo>
                  <a:lnTo>
                    <a:pt x="390" y="723"/>
                  </a:lnTo>
                  <a:lnTo>
                    <a:pt x="404" y="773"/>
                  </a:lnTo>
                  <a:lnTo>
                    <a:pt x="411" y="844"/>
                  </a:lnTo>
                  <a:lnTo>
                    <a:pt x="432" y="907"/>
                  </a:lnTo>
                  <a:lnTo>
                    <a:pt x="467" y="922"/>
                  </a:lnTo>
                  <a:lnTo>
                    <a:pt x="439" y="957"/>
                  </a:lnTo>
                  <a:lnTo>
                    <a:pt x="340" y="893"/>
                  </a:lnTo>
                  <a:lnTo>
                    <a:pt x="241" y="886"/>
                  </a:lnTo>
                  <a:lnTo>
                    <a:pt x="198" y="914"/>
                  </a:lnTo>
                  <a:lnTo>
                    <a:pt x="127" y="985"/>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14375" name="Freeform 35"/>
            <p:cNvSpPr>
              <a:spLocks/>
            </p:cNvSpPr>
            <p:nvPr/>
          </p:nvSpPr>
          <p:spPr bwMode="gray">
            <a:xfrm>
              <a:off x="3965452" y="3368461"/>
              <a:ext cx="700087" cy="1257300"/>
            </a:xfrm>
            <a:custGeom>
              <a:avLst/>
              <a:gdLst>
                <a:gd name="T0" fmla="*/ 2147483647 w 517"/>
                <a:gd name="T1" fmla="*/ 2147483647 h 929"/>
                <a:gd name="T2" fmla="*/ 2147483647 w 517"/>
                <a:gd name="T3" fmla="*/ 2147483647 h 929"/>
                <a:gd name="T4" fmla="*/ 2147483647 w 517"/>
                <a:gd name="T5" fmla="*/ 2147483647 h 929"/>
                <a:gd name="T6" fmla="*/ 2147483647 w 517"/>
                <a:gd name="T7" fmla="*/ 2147483647 h 929"/>
                <a:gd name="T8" fmla="*/ 2147483647 w 517"/>
                <a:gd name="T9" fmla="*/ 2147483647 h 929"/>
                <a:gd name="T10" fmla="*/ 2147483647 w 517"/>
                <a:gd name="T11" fmla="*/ 2147483647 h 929"/>
                <a:gd name="T12" fmla="*/ 2147483647 w 517"/>
                <a:gd name="T13" fmla="*/ 2147483647 h 929"/>
                <a:gd name="T14" fmla="*/ 2147483647 w 517"/>
                <a:gd name="T15" fmla="*/ 2147483647 h 929"/>
                <a:gd name="T16" fmla="*/ 2147483647 w 517"/>
                <a:gd name="T17" fmla="*/ 2147483647 h 929"/>
                <a:gd name="T18" fmla="*/ 2147483647 w 517"/>
                <a:gd name="T19" fmla="*/ 2147483647 h 929"/>
                <a:gd name="T20" fmla="*/ 2147483647 w 517"/>
                <a:gd name="T21" fmla="*/ 2147483647 h 929"/>
                <a:gd name="T22" fmla="*/ 2147483647 w 517"/>
                <a:gd name="T23" fmla="*/ 2147483647 h 929"/>
                <a:gd name="T24" fmla="*/ 2147483647 w 517"/>
                <a:gd name="T25" fmla="*/ 2147483647 h 929"/>
                <a:gd name="T26" fmla="*/ 2147483647 w 517"/>
                <a:gd name="T27" fmla="*/ 2147483647 h 929"/>
                <a:gd name="T28" fmla="*/ 2147483647 w 517"/>
                <a:gd name="T29" fmla="*/ 2147483647 h 929"/>
                <a:gd name="T30" fmla="*/ 2147483647 w 517"/>
                <a:gd name="T31" fmla="*/ 2147483647 h 929"/>
                <a:gd name="T32" fmla="*/ 2147483647 w 517"/>
                <a:gd name="T33" fmla="*/ 2147483647 h 929"/>
                <a:gd name="T34" fmla="*/ 2147483647 w 517"/>
                <a:gd name="T35" fmla="*/ 2147483647 h 929"/>
                <a:gd name="T36" fmla="*/ 2147483647 w 517"/>
                <a:gd name="T37" fmla="*/ 2147483647 h 929"/>
                <a:gd name="T38" fmla="*/ 2147483647 w 517"/>
                <a:gd name="T39" fmla="*/ 2147483647 h 929"/>
                <a:gd name="T40" fmla="*/ 2147483647 w 517"/>
                <a:gd name="T41" fmla="*/ 2147483647 h 929"/>
                <a:gd name="T42" fmla="*/ 2147483647 w 517"/>
                <a:gd name="T43" fmla="*/ 2147483647 h 929"/>
                <a:gd name="T44" fmla="*/ 2147483647 w 517"/>
                <a:gd name="T45" fmla="*/ 2147483647 h 929"/>
                <a:gd name="T46" fmla="*/ 2147483647 w 517"/>
                <a:gd name="T47" fmla="*/ 2147483647 h 929"/>
                <a:gd name="T48" fmla="*/ 2147483647 w 517"/>
                <a:gd name="T49" fmla="*/ 2147483647 h 929"/>
                <a:gd name="T50" fmla="*/ 2147483647 w 517"/>
                <a:gd name="T51" fmla="*/ 2147483647 h 929"/>
                <a:gd name="T52" fmla="*/ 2147483647 w 517"/>
                <a:gd name="T53" fmla="*/ 2147483647 h 929"/>
                <a:gd name="T54" fmla="*/ 2147483647 w 517"/>
                <a:gd name="T55" fmla="*/ 2147483647 h 929"/>
                <a:gd name="T56" fmla="*/ 2147483647 w 517"/>
                <a:gd name="T57" fmla="*/ 2147483647 h 929"/>
                <a:gd name="T58" fmla="*/ 2147483647 w 517"/>
                <a:gd name="T59" fmla="*/ 2147483647 h 929"/>
                <a:gd name="T60" fmla="*/ 2147483647 w 517"/>
                <a:gd name="T61" fmla="*/ 2147483647 h 929"/>
                <a:gd name="T62" fmla="*/ 2147483647 w 517"/>
                <a:gd name="T63" fmla="*/ 2147483647 h 929"/>
                <a:gd name="T64" fmla="*/ 2147483647 w 517"/>
                <a:gd name="T65" fmla="*/ 2147483647 h 929"/>
                <a:gd name="T66" fmla="*/ 2147483647 w 517"/>
                <a:gd name="T67" fmla="*/ 2147483647 h 929"/>
                <a:gd name="T68" fmla="*/ 2147483647 w 517"/>
                <a:gd name="T69" fmla="*/ 2147483647 h 929"/>
                <a:gd name="T70" fmla="*/ 2147483647 w 517"/>
                <a:gd name="T71" fmla="*/ 2147483647 h 9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7"/>
                <a:gd name="T109" fmla="*/ 0 h 929"/>
                <a:gd name="T110" fmla="*/ 517 w 517"/>
                <a:gd name="T111" fmla="*/ 929 h 9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7" h="929">
                  <a:moveTo>
                    <a:pt x="127" y="929"/>
                  </a:moveTo>
                  <a:lnTo>
                    <a:pt x="92" y="914"/>
                  </a:lnTo>
                  <a:lnTo>
                    <a:pt x="71" y="851"/>
                  </a:lnTo>
                  <a:lnTo>
                    <a:pt x="64" y="780"/>
                  </a:lnTo>
                  <a:lnTo>
                    <a:pt x="50" y="730"/>
                  </a:lnTo>
                  <a:lnTo>
                    <a:pt x="28" y="645"/>
                  </a:lnTo>
                  <a:lnTo>
                    <a:pt x="0" y="610"/>
                  </a:lnTo>
                  <a:lnTo>
                    <a:pt x="7" y="588"/>
                  </a:lnTo>
                  <a:lnTo>
                    <a:pt x="35" y="567"/>
                  </a:lnTo>
                  <a:lnTo>
                    <a:pt x="64" y="532"/>
                  </a:lnTo>
                  <a:lnTo>
                    <a:pt x="85" y="518"/>
                  </a:lnTo>
                  <a:lnTo>
                    <a:pt x="106" y="454"/>
                  </a:lnTo>
                  <a:lnTo>
                    <a:pt x="99" y="425"/>
                  </a:lnTo>
                  <a:lnTo>
                    <a:pt x="78" y="425"/>
                  </a:lnTo>
                  <a:lnTo>
                    <a:pt x="57" y="397"/>
                  </a:lnTo>
                  <a:lnTo>
                    <a:pt x="50" y="333"/>
                  </a:lnTo>
                  <a:lnTo>
                    <a:pt x="35" y="319"/>
                  </a:lnTo>
                  <a:lnTo>
                    <a:pt x="21" y="305"/>
                  </a:lnTo>
                  <a:lnTo>
                    <a:pt x="35" y="305"/>
                  </a:lnTo>
                  <a:lnTo>
                    <a:pt x="21" y="248"/>
                  </a:lnTo>
                  <a:lnTo>
                    <a:pt x="64" y="199"/>
                  </a:lnTo>
                  <a:lnTo>
                    <a:pt x="57" y="177"/>
                  </a:lnTo>
                  <a:lnTo>
                    <a:pt x="14" y="156"/>
                  </a:lnTo>
                  <a:lnTo>
                    <a:pt x="35" y="121"/>
                  </a:lnTo>
                  <a:lnTo>
                    <a:pt x="57" y="85"/>
                  </a:lnTo>
                  <a:lnTo>
                    <a:pt x="57" y="7"/>
                  </a:lnTo>
                  <a:lnTo>
                    <a:pt x="71" y="14"/>
                  </a:lnTo>
                  <a:lnTo>
                    <a:pt x="85" y="14"/>
                  </a:lnTo>
                  <a:lnTo>
                    <a:pt x="120" y="21"/>
                  </a:lnTo>
                  <a:lnTo>
                    <a:pt x="135" y="28"/>
                  </a:lnTo>
                  <a:lnTo>
                    <a:pt x="142" y="28"/>
                  </a:lnTo>
                  <a:lnTo>
                    <a:pt x="149" y="36"/>
                  </a:lnTo>
                  <a:lnTo>
                    <a:pt x="170" y="0"/>
                  </a:lnTo>
                  <a:lnTo>
                    <a:pt x="177" y="14"/>
                  </a:lnTo>
                  <a:lnTo>
                    <a:pt x="191" y="7"/>
                  </a:lnTo>
                  <a:lnTo>
                    <a:pt x="205" y="14"/>
                  </a:lnTo>
                  <a:lnTo>
                    <a:pt x="198" y="43"/>
                  </a:lnTo>
                  <a:lnTo>
                    <a:pt x="255" y="78"/>
                  </a:lnTo>
                  <a:lnTo>
                    <a:pt x="319" y="121"/>
                  </a:lnTo>
                  <a:lnTo>
                    <a:pt x="283" y="114"/>
                  </a:lnTo>
                  <a:lnTo>
                    <a:pt x="276" y="121"/>
                  </a:lnTo>
                  <a:lnTo>
                    <a:pt x="305" y="135"/>
                  </a:lnTo>
                  <a:lnTo>
                    <a:pt x="347" y="142"/>
                  </a:lnTo>
                  <a:lnTo>
                    <a:pt x="375" y="135"/>
                  </a:lnTo>
                  <a:lnTo>
                    <a:pt x="411" y="121"/>
                  </a:lnTo>
                  <a:lnTo>
                    <a:pt x="439" y="99"/>
                  </a:lnTo>
                  <a:lnTo>
                    <a:pt x="461" y="92"/>
                  </a:lnTo>
                  <a:lnTo>
                    <a:pt x="475" y="92"/>
                  </a:lnTo>
                  <a:lnTo>
                    <a:pt x="496" y="99"/>
                  </a:lnTo>
                  <a:lnTo>
                    <a:pt x="510" y="114"/>
                  </a:lnTo>
                  <a:lnTo>
                    <a:pt x="517" y="121"/>
                  </a:lnTo>
                  <a:lnTo>
                    <a:pt x="517" y="128"/>
                  </a:lnTo>
                  <a:lnTo>
                    <a:pt x="517" y="156"/>
                  </a:lnTo>
                  <a:lnTo>
                    <a:pt x="517" y="177"/>
                  </a:lnTo>
                  <a:lnTo>
                    <a:pt x="510" y="191"/>
                  </a:lnTo>
                  <a:lnTo>
                    <a:pt x="503" y="248"/>
                  </a:lnTo>
                  <a:lnTo>
                    <a:pt x="432" y="269"/>
                  </a:lnTo>
                  <a:lnTo>
                    <a:pt x="404" y="262"/>
                  </a:lnTo>
                  <a:lnTo>
                    <a:pt x="390" y="269"/>
                  </a:lnTo>
                  <a:lnTo>
                    <a:pt x="368" y="312"/>
                  </a:lnTo>
                  <a:lnTo>
                    <a:pt x="354" y="425"/>
                  </a:lnTo>
                  <a:lnTo>
                    <a:pt x="361" y="503"/>
                  </a:lnTo>
                  <a:lnTo>
                    <a:pt x="390" y="539"/>
                  </a:lnTo>
                  <a:lnTo>
                    <a:pt x="375" y="610"/>
                  </a:lnTo>
                  <a:lnTo>
                    <a:pt x="397" y="624"/>
                  </a:lnTo>
                  <a:lnTo>
                    <a:pt x="361" y="673"/>
                  </a:lnTo>
                  <a:lnTo>
                    <a:pt x="283" y="666"/>
                  </a:lnTo>
                  <a:lnTo>
                    <a:pt x="227" y="730"/>
                  </a:lnTo>
                  <a:lnTo>
                    <a:pt x="234" y="787"/>
                  </a:lnTo>
                  <a:lnTo>
                    <a:pt x="205" y="829"/>
                  </a:lnTo>
                  <a:lnTo>
                    <a:pt x="163" y="844"/>
                  </a:lnTo>
                  <a:lnTo>
                    <a:pt x="163" y="893"/>
                  </a:lnTo>
                  <a:lnTo>
                    <a:pt x="127" y="929"/>
                  </a:lnTo>
                  <a:close/>
                </a:path>
              </a:pathLst>
            </a:custGeom>
            <a:solidFill>
              <a:srgbClr val="FF0000"/>
            </a:solidFill>
            <a:ln w="9525">
              <a:solidFill>
                <a:schemeClr val="bg1"/>
              </a:solidFill>
              <a:round/>
              <a:headEnd/>
              <a:tailEnd/>
            </a:ln>
          </p:spPr>
          <p:txBody>
            <a:bodyPr/>
            <a:lstStyle/>
            <a:p>
              <a:pPr fontAlgn="base">
                <a:spcBef>
                  <a:spcPct val="0"/>
                </a:spcBef>
                <a:spcAft>
                  <a:spcPct val="0"/>
                </a:spcAft>
              </a:pPr>
              <a:endParaRPr lang="en-GB" sz="800">
                <a:solidFill>
                  <a:srgbClr val="1A1A70"/>
                </a:solidFill>
              </a:endParaRPr>
            </a:p>
          </p:txBody>
        </p:sp>
        <p:sp>
          <p:nvSpPr>
            <p:cNvPr id="295" name="Rectangle 93"/>
            <p:cNvSpPr>
              <a:spLocks noChangeArrowheads="1"/>
            </p:cNvSpPr>
            <p:nvPr/>
          </p:nvSpPr>
          <p:spPr bwMode="gray">
            <a:xfrm>
              <a:off x="3668589" y="3985998"/>
              <a:ext cx="402354"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fontAlgn="base">
                <a:spcBef>
                  <a:spcPct val="0"/>
                </a:spcBef>
                <a:spcAft>
                  <a:spcPct val="0"/>
                </a:spcAft>
              </a:pPr>
              <a:r>
                <a:rPr lang="en-US" sz="800" dirty="0">
                  <a:solidFill>
                    <a:srgbClr val="FFFFFF">
                      <a:lumMod val="50000"/>
                    </a:srgbClr>
                  </a:solidFill>
                </a:rPr>
                <a:t>Lambeth</a:t>
              </a:r>
            </a:p>
          </p:txBody>
        </p:sp>
        <p:sp>
          <p:nvSpPr>
            <p:cNvPr id="297" name="Rectangle 77"/>
            <p:cNvSpPr>
              <a:spLocks noChangeArrowheads="1"/>
            </p:cNvSpPr>
            <p:nvPr/>
          </p:nvSpPr>
          <p:spPr bwMode="gray">
            <a:xfrm>
              <a:off x="4871483" y="5237816"/>
              <a:ext cx="376706"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Bromley</a:t>
              </a:r>
            </a:p>
          </p:txBody>
        </p:sp>
        <p:sp>
          <p:nvSpPr>
            <p:cNvPr id="298" name="Rectangle 75"/>
            <p:cNvSpPr>
              <a:spLocks noChangeArrowheads="1"/>
            </p:cNvSpPr>
            <p:nvPr/>
          </p:nvSpPr>
          <p:spPr bwMode="gray">
            <a:xfrm>
              <a:off x="6003893" y="4284448"/>
              <a:ext cx="309380"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Bexley</a:t>
              </a:r>
            </a:p>
          </p:txBody>
        </p:sp>
        <p:sp>
          <p:nvSpPr>
            <p:cNvPr id="299" name="Rectangle 82"/>
            <p:cNvSpPr>
              <a:spLocks noChangeArrowheads="1"/>
            </p:cNvSpPr>
            <p:nvPr/>
          </p:nvSpPr>
          <p:spPr bwMode="gray">
            <a:xfrm>
              <a:off x="5077497" y="4124111"/>
              <a:ext cx="492122"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Greenwich</a:t>
              </a:r>
            </a:p>
          </p:txBody>
        </p:sp>
        <p:sp>
          <p:nvSpPr>
            <p:cNvPr id="300" name="Rectangle 94"/>
            <p:cNvSpPr>
              <a:spLocks noChangeArrowheads="1"/>
            </p:cNvSpPr>
            <p:nvPr/>
          </p:nvSpPr>
          <p:spPr bwMode="gray">
            <a:xfrm>
              <a:off x="4423879" y="4517736"/>
              <a:ext cx="463268"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Lewisham</a:t>
              </a:r>
            </a:p>
          </p:txBody>
        </p:sp>
        <p:sp>
          <p:nvSpPr>
            <p:cNvPr id="301" name="Rectangle 105"/>
            <p:cNvSpPr>
              <a:spLocks noChangeArrowheads="1"/>
            </p:cNvSpPr>
            <p:nvPr/>
          </p:nvSpPr>
          <p:spPr bwMode="gray">
            <a:xfrm>
              <a:off x="4143388" y="3576651"/>
              <a:ext cx="487314" cy="1231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33450" fontAlgn="base">
                <a:spcBef>
                  <a:spcPct val="0"/>
                </a:spcBef>
                <a:spcAft>
                  <a:spcPct val="0"/>
                </a:spcAft>
              </a:pPr>
              <a:r>
                <a:rPr lang="en-US" sz="800" dirty="0">
                  <a:solidFill>
                    <a:srgbClr val="FFFFFF">
                      <a:lumMod val="50000"/>
                    </a:srgbClr>
                  </a:solidFill>
                </a:rPr>
                <a:t>Southwark</a:t>
              </a:r>
            </a:p>
          </p:txBody>
        </p:sp>
        <p:sp>
          <p:nvSpPr>
            <p:cNvPr id="309" name="Freeform 199"/>
            <p:cNvSpPr>
              <a:spLocks/>
            </p:cNvSpPr>
            <p:nvPr/>
          </p:nvSpPr>
          <p:spPr bwMode="auto">
            <a:xfrm rot="21569785">
              <a:off x="5345702" y="3884492"/>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lstStyle/>
            <a:p>
              <a:pPr algn="ctr" fontAlgn="base"/>
              <a:r>
                <a:rPr lang="en-GB" sz="400" dirty="0" smtClean="0">
                  <a:solidFill>
                    <a:prstClr val="white"/>
                  </a:solidFill>
                </a:rPr>
                <a:t>49</a:t>
              </a:r>
              <a:endParaRPr lang="en-GB" sz="400" dirty="0">
                <a:solidFill>
                  <a:prstClr val="white"/>
                </a:solidFill>
              </a:endParaRPr>
            </a:p>
          </p:txBody>
        </p:sp>
        <p:sp>
          <p:nvSpPr>
            <p:cNvPr id="311" name="5-Point Star 310"/>
            <p:cNvSpPr/>
            <p:nvPr/>
          </p:nvSpPr>
          <p:spPr>
            <a:xfrm>
              <a:off x="5343889" y="5579435"/>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47</a:t>
              </a:r>
              <a:endParaRPr lang="en-GB" sz="400" dirty="0">
                <a:solidFill>
                  <a:prstClr val="white"/>
                </a:solidFill>
              </a:endParaRPr>
            </a:p>
          </p:txBody>
        </p:sp>
        <p:sp>
          <p:nvSpPr>
            <p:cNvPr id="312" name="5-Point Star 311"/>
            <p:cNvSpPr/>
            <p:nvPr/>
          </p:nvSpPr>
          <p:spPr>
            <a:xfrm>
              <a:off x="3833077" y="3504373"/>
              <a:ext cx="180000" cy="180000"/>
            </a:xfrm>
            <a:prstGeom prst="star5">
              <a:avLst/>
            </a:pr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48</a:t>
              </a:r>
              <a:endParaRPr lang="en-GB" sz="400" dirty="0">
                <a:solidFill>
                  <a:prstClr val="white"/>
                </a:solidFill>
              </a:endParaRPr>
            </a:p>
          </p:txBody>
        </p:sp>
        <p:sp>
          <p:nvSpPr>
            <p:cNvPr id="313" name="5-Point Star 312"/>
            <p:cNvSpPr/>
            <p:nvPr/>
          </p:nvSpPr>
          <p:spPr>
            <a:xfrm>
              <a:off x="4033260" y="3805998"/>
              <a:ext cx="180000" cy="180000"/>
            </a:xfrm>
            <a:prstGeom prst="star5">
              <a:avLst/>
            </a:prstGeom>
            <a:solidFill>
              <a:schemeClr val="bg1"/>
            </a:solidFill>
            <a:ln w="6350">
              <a:solidFill>
                <a:srgbClr val="000000"/>
              </a:solidFill>
              <a:round/>
              <a:headEnd/>
              <a:tailEnd/>
            </a:ln>
          </p:spPr>
          <p:txBody>
            <a:bodyPr vert="horz" lIns="0" tIns="0" rIns="0" bIns="0" anchor="ctr" anchorCtr="0"/>
            <a:lstStyle/>
            <a:p>
              <a:pPr algn="ctr" fontAlgn="base"/>
              <a:r>
                <a:rPr lang="en-GB" sz="400" dirty="0" smtClean="0">
                  <a:solidFill>
                    <a:prstClr val="white"/>
                  </a:solidFill>
                </a:rPr>
                <a:t>46</a:t>
              </a:r>
              <a:endParaRPr lang="en-GB" sz="400" dirty="0">
                <a:solidFill>
                  <a:prstClr val="white"/>
                </a:solidFill>
              </a:endParaRPr>
            </a:p>
          </p:txBody>
        </p:sp>
        <p:sp>
          <p:nvSpPr>
            <p:cNvPr id="160" name="Freeform 217"/>
            <p:cNvSpPr>
              <a:spLocks/>
            </p:cNvSpPr>
            <p:nvPr/>
          </p:nvSpPr>
          <p:spPr bwMode="auto">
            <a:xfrm rot="21588667">
              <a:off x="3272257" y="1261297"/>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20</a:t>
              </a:r>
              <a:endParaRPr lang="en-GB" sz="400" dirty="0">
                <a:solidFill>
                  <a:prstClr val="white"/>
                </a:solidFill>
              </a:endParaRPr>
            </a:p>
          </p:txBody>
        </p:sp>
        <p:sp>
          <p:nvSpPr>
            <p:cNvPr id="231" name="Freeform 217"/>
            <p:cNvSpPr>
              <a:spLocks/>
            </p:cNvSpPr>
            <p:nvPr/>
          </p:nvSpPr>
          <p:spPr bwMode="auto">
            <a:xfrm rot="21588667">
              <a:off x="3924077" y="2618771"/>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22</a:t>
              </a:r>
              <a:endParaRPr lang="en-GB" sz="400" dirty="0">
                <a:solidFill>
                  <a:prstClr val="white"/>
                </a:solidFill>
              </a:endParaRPr>
            </a:p>
          </p:txBody>
        </p:sp>
        <p:sp>
          <p:nvSpPr>
            <p:cNvPr id="234" name="Freeform 217"/>
            <p:cNvSpPr>
              <a:spLocks/>
            </p:cNvSpPr>
            <p:nvPr/>
          </p:nvSpPr>
          <p:spPr bwMode="auto">
            <a:xfrm rot="21588667">
              <a:off x="4500141" y="2709069"/>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lstStyle/>
            <a:p>
              <a:pPr algn="ctr" fontAlgn="base"/>
              <a:r>
                <a:rPr lang="en-GB" sz="400" dirty="0">
                  <a:solidFill>
                    <a:prstClr val="white"/>
                  </a:solidFill>
                </a:rPr>
                <a:t>31</a:t>
              </a:r>
            </a:p>
          </p:txBody>
        </p:sp>
        <p:sp>
          <p:nvSpPr>
            <p:cNvPr id="237" name="Freeform 217"/>
            <p:cNvSpPr>
              <a:spLocks/>
            </p:cNvSpPr>
            <p:nvPr/>
          </p:nvSpPr>
          <p:spPr bwMode="auto">
            <a:xfrm rot="21588667">
              <a:off x="5148213" y="3410859"/>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32</a:t>
              </a:r>
              <a:endParaRPr lang="en-GB" sz="400" dirty="0">
                <a:solidFill>
                  <a:prstClr val="white"/>
                </a:solidFill>
              </a:endParaRPr>
            </a:p>
          </p:txBody>
        </p:sp>
        <p:sp>
          <p:nvSpPr>
            <p:cNvPr id="240" name="Freeform 217"/>
            <p:cNvSpPr>
              <a:spLocks/>
            </p:cNvSpPr>
            <p:nvPr/>
          </p:nvSpPr>
          <p:spPr bwMode="auto">
            <a:xfrm rot="21588667">
              <a:off x="6080161" y="2474755"/>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33</a:t>
              </a:r>
              <a:endParaRPr lang="en-GB" sz="400" dirty="0">
                <a:solidFill>
                  <a:prstClr val="white"/>
                </a:solidFill>
              </a:endParaRPr>
            </a:p>
          </p:txBody>
        </p:sp>
        <p:sp>
          <p:nvSpPr>
            <p:cNvPr id="356" name="Freeform 217"/>
            <p:cNvSpPr>
              <a:spLocks/>
            </p:cNvSpPr>
            <p:nvPr/>
          </p:nvSpPr>
          <p:spPr bwMode="auto">
            <a:xfrm rot="21588667">
              <a:off x="3401731" y="3573165"/>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6</a:t>
              </a:r>
              <a:endParaRPr lang="en-GB" sz="400" dirty="0">
                <a:solidFill>
                  <a:prstClr val="white"/>
                </a:solidFill>
              </a:endParaRPr>
            </a:p>
          </p:txBody>
        </p:sp>
        <p:sp>
          <p:nvSpPr>
            <p:cNvPr id="359" name="Freeform 217"/>
            <p:cNvSpPr>
              <a:spLocks/>
            </p:cNvSpPr>
            <p:nvPr/>
          </p:nvSpPr>
          <p:spPr bwMode="auto">
            <a:xfrm rot="21588667">
              <a:off x="4661363" y="4211526"/>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50</a:t>
              </a:r>
              <a:endParaRPr lang="en-GB" sz="400" dirty="0">
                <a:solidFill>
                  <a:prstClr val="white"/>
                </a:solidFill>
              </a:endParaRPr>
            </a:p>
          </p:txBody>
        </p:sp>
        <p:sp>
          <p:nvSpPr>
            <p:cNvPr id="362" name="Freeform 217"/>
            <p:cNvSpPr>
              <a:spLocks/>
            </p:cNvSpPr>
            <p:nvPr/>
          </p:nvSpPr>
          <p:spPr bwMode="auto">
            <a:xfrm rot="21588667">
              <a:off x="3905787" y="4902382"/>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61</a:t>
              </a:r>
              <a:endParaRPr lang="en-GB" sz="400" dirty="0">
                <a:solidFill>
                  <a:prstClr val="white"/>
                </a:solidFill>
              </a:endParaRPr>
            </a:p>
          </p:txBody>
        </p:sp>
        <p:sp>
          <p:nvSpPr>
            <p:cNvPr id="365" name="Freeform 217"/>
            <p:cNvSpPr>
              <a:spLocks/>
            </p:cNvSpPr>
            <p:nvPr/>
          </p:nvSpPr>
          <p:spPr bwMode="auto">
            <a:xfrm rot="21588667">
              <a:off x="3095477" y="5026035"/>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63</a:t>
              </a:r>
              <a:endParaRPr lang="en-GB" sz="400" dirty="0">
                <a:solidFill>
                  <a:prstClr val="white"/>
                </a:solidFill>
              </a:endParaRPr>
            </a:p>
          </p:txBody>
        </p:sp>
        <p:sp>
          <p:nvSpPr>
            <p:cNvPr id="344" name="Rectangle 424"/>
            <p:cNvSpPr>
              <a:spLocks noChangeArrowheads="1"/>
            </p:cNvSpPr>
            <p:nvPr/>
          </p:nvSpPr>
          <p:spPr bwMode="auto">
            <a:xfrm rot="15025">
              <a:off x="4175737" y="1702585"/>
              <a:ext cx="813617" cy="24622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30275" fontAlgn="base">
                <a:spcBef>
                  <a:spcPct val="0"/>
                </a:spcBef>
                <a:spcAft>
                  <a:spcPct val="0"/>
                </a:spcAft>
                <a:buSzPct val="120000"/>
              </a:pPr>
              <a:r>
                <a:rPr lang="en-GB" sz="800" dirty="0">
                  <a:solidFill>
                    <a:srgbClr val="000000"/>
                  </a:solidFill>
                </a:rPr>
                <a:t>North </a:t>
              </a:r>
              <a:endParaRPr lang="en-GB" sz="800" dirty="0" smtClean="0">
                <a:solidFill>
                  <a:srgbClr val="000000"/>
                </a:solidFill>
              </a:endParaRPr>
            </a:p>
            <a:p>
              <a:pPr defTabSz="930275" fontAlgn="base">
                <a:spcBef>
                  <a:spcPct val="0"/>
                </a:spcBef>
                <a:spcAft>
                  <a:spcPct val="0"/>
                </a:spcAft>
                <a:buSzPct val="120000"/>
              </a:pPr>
              <a:r>
                <a:rPr lang="en-GB" sz="800" dirty="0" smtClean="0">
                  <a:solidFill>
                    <a:srgbClr val="000000"/>
                  </a:solidFill>
                </a:rPr>
                <a:t>Middlesex</a:t>
              </a:r>
              <a:endParaRPr lang="en-GB" sz="800" dirty="0">
                <a:solidFill>
                  <a:srgbClr val="000000"/>
                </a:solidFill>
              </a:endParaRPr>
            </a:p>
          </p:txBody>
        </p:sp>
        <p:sp>
          <p:nvSpPr>
            <p:cNvPr id="345" name="Rectangle 425"/>
            <p:cNvSpPr>
              <a:spLocks noChangeArrowheads="1"/>
            </p:cNvSpPr>
            <p:nvPr/>
          </p:nvSpPr>
          <p:spPr bwMode="auto">
            <a:xfrm rot="15025">
              <a:off x="3204116" y="1361008"/>
              <a:ext cx="304571"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Barnet</a:t>
              </a:r>
            </a:p>
          </p:txBody>
        </p:sp>
        <p:sp>
          <p:nvSpPr>
            <p:cNvPr id="346" name="Rectangle 426"/>
            <p:cNvSpPr>
              <a:spLocks noChangeArrowheads="1"/>
            </p:cNvSpPr>
            <p:nvPr/>
          </p:nvSpPr>
          <p:spPr bwMode="auto">
            <a:xfrm rot="15025">
              <a:off x="3402444" y="2373838"/>
              <a:ext cx="262892" cy="24622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smtClean="0">
                  <a:solidFill>
                    <a:srgbClr val="000000"/>
                  </a:solidFill>
                </a:rPr>
                <a:t>Royal</a:t>
              </a:r>
            </a:p>
            <a:p>
              <a:pPr defTabSz="930275" fontAlgn="base">
                <a:spcBef>
                  <a:spcPct val="0"/>
                </a:spcBef>
                <a:spcAft>
                  <a:spcPct val="0"/>
                </a:spcAft>
                <a:buSzPct val="120000"/>
              </a:pPr>
              <a:r>
                <a:rPr lang="en-GB" sz="800" dirty="0" smtClean="0">
                  <a:solidFill>
                    <a:srgbClr val="000000"/>
                  </a:solidFill>
                </a:rPr>
                <a:t>Free</a:t>
              </a:r>
              <a:endParaRPr lang="en-GB" sz="800" dirty="0">
                <a:solidFill>
                  <a:srgbClr val="000000"/>
                </a:solidFill>
              </a:endParaRPr>
            </a:p>
          </p:txBody>
        </p:sp>
        <p:sp>
          <p:nvSpPr>
            <p:cNvPr id="347" name="Rectangle 427"/>
            <p:cNvSpPr>
              <a:spLocks noChangeArrowheads="1"/>
            </p:cNvSpPr>
            <p:nvPr/>
          </p:nvSpPr>
          <p:spPr bwMode="auto">
            <a:xfrm rot="15025">
              <a:off x="3924195" y="2512673"/>
              <a:ext cx="516167"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Whittington</a:t>
              </a:r>
            </a:p>
          </p:txBody>
        </p:sp>
        <p:sp>
          <p:nvSpPr>
            <p:cNvPr id="325" name="Text Box 419"/>
            <p:cNvSpPr txBox="1">
              <a:spLocks noChangeArrowheads="1"/>
            </p:cNvSpPr>
            <p:nvPr/>
          </p:nvSpPr>
          <p:spPr bwMode="auto">
            <a:xfrm rot="21588667">
              <a:off x="4869700" y="2341862"/>
              <a:ext cx="565991" cy="24622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Whipps Cross</a:t>
              </a:r>
            </a:p>
          </p:txBody>
        </p:sp>
        <p:sp>
          <p:nvSpPr>
            <p:cNvPr id="348" name="Rectangle 460"/>
            <p:cNvSpPr>
              <a:spLocks noChangeArrowheads="1"/>
            </p:cNvSpPr>
            <p:nvPr/>
          </p:nvSpPr>
          <p:spPr bwMode="auto">
            <a:xfrm rot="15025">
              <a:off x="3708175" y="2982109"/>
              <a:ext cx="278923" cy="12434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UCLH</a:t>
              </a:r>
            </a:p>
          </p:txBody>
        </p:sp>
        <p:sp>
          <p:nvSpPr>
            <p:cNvPr id="324" name="Text Box 418"/>
            <p:cNvSpPr txBox="1">
              <a:spLocks noChangeArrowheads="1"/>
            </p:cNvSpPr>
            <p:nvPr/>
          </p:nvSpPr>
          <p:spPr bwMode="auto">
            <a:xfrm rot="21588667">
              <a:off x="6372402" y="2621452"/>
              <a:ext cx="540684"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Queen’s</a:t>
              </a:r>
            </a:p>
          </p:txBody>
        </p:sp>
        <p:sp>
          <p:nvSpPr>
            <p:cNvPr id="326" name="Text Box 420"/>
            <p:cNvSpPr txBox="1">
              <a:spLocks noChangeArrowheads="1"/>
            </p:cNvSpPr>
            <p:nvPr/>
          </p:nvSpPr>
          <p:spPr bwMode="auto">
            <a:xfrm rot="21588667">
              <a:off x="4932242" y="3285653"/>
              <a:ext cx="405560"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smtClean="0">
                  <a:solidFill>
                    <a:srgbClr val="000000"/>
                  </a:solidFill>
                  <a:latin typeface="Arial"/>
                </a:rPr>
                <a:t>Newham</a:t>
              </a:r>
              <a:endParaRPr lang="en-GB" sz="800" dirty="0">
                <a:solidFill>
                  <a:srgbClr val="000000"/>
                </a:solidFill>
                <a:latin typeface="Arial"/>
              </a:endParaRPr>
            </a:p>
          </p:txBody>
        </p:sp>
        <p:sp>
          <p:nvSpPr>
            <p:cNvPr id="328" name="Text Box 422"/>
            <p:cNvSpPr txBox="1">
              <a:spLocks noChangeArrowheads="1"/>
            </p:cNvSpPr>
            <p:nvPr/>
          </p:nvSpPr>
          <p:spPr bwMode="auto">
            <a:xfrm rot="21588667">
              <a:off x="5935727" y="2349837"/>
              <a:ext cx="580287"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King </a:t>
              </a:r>
              <a:r>
                <a:rPr lang="en-GB" sz="800" dirty="0" smtClean="0">
                  <a:solidFill>
                    <a:srgbClr val="000000"/>
                  </a:solidFill>
                  <a:latin typeface="Arial"/>
                </a:rPr>
                <a:t>George</a:t>
              </a:r>
              <a:endParaRPr lang="en-GB" sz="800" dirty="0">
                <a:solidFill>
                  <a:srgbClr val="000000"/>
                </a:solidFill>
                <a:latin typeface="Arial"/>
              </a:endParaRPr>
            </a:p>
          </p:txBody>
        </p:sp>
        <p:sp>
          <p:nvSpPr>
            <p:cNvPr id="329" name="Text Box 491"/>
            <p:cNvSpPr txBox="1">
              <a:spLocks noChangeArrowheads="1"/>
            </p:cNvSpPr>
            <p:nvPr/>
          </p:nvSpPr>
          <p:spPr bwMode="auto">
            <a:xfrm rot="21588667">
              <a:off x="4180357" y="3012130"/>
              <a:ext cx="747975" cy="24622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GB" sz="800" dirty="0" smtClean="0">
                  <a:solidFill>
                    <a:srgbClr val="000000"/>
                  </a:solidFill>
                  <a:latin typeface="Arial"/>
                </a:rPr>
                <a:t>Royal</a:t>
              </a:r>
            </a:p>
            <a:p>
              <a:pPr fontAlgn="base">
                <a:spcBef>
                  <a:spcPct val="0"/>
                </a:spcBef>
                <a:spcAft>
                  <a:spcPct val="0"/>
                </a:spcAft>
              </a:pPr>
              <a:r>
                <a:rPr lang="en-GB" sz="800" dirty="0" smtClean="0">
                  <a:solidFill>
                    <a:srgbClr val="000000"/>
                  </a:solidFill>
                  <a:latin typeface="Arial"/>
                </a:rPr>
                <a:t>London</a:t>
              </a:r>
              <a:endParaRPr lang="en-GB" sz="800" dirty="0">
                <a:solidFill>
                  <a:srgbClr val="000000"/>
                </a:solidFill>
                <a:latin typeface="Arial"/>
              </a:endParaRPr>
            </a:p>
          </p:txBody>
        </p:sp>
        <p:sp>
          <p:nvSpPr>
            <p:cNvPr id="284" name="Rectangle 452"/>
            <p:cNvSpPr>
              <a:spLocks noChangeArrowheads="1"/>
            </p:cNvSpPr>
            <p:nvPr/>
          </p:nvSpPr>
          <p:spPr bwMode="auto">
            <a:xfrm rot="21597381">
              <a:off x="2951359" y="4540845"/>
              <a:ext cx="545021"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St George’s</a:t>
              </a:r>
            </a:p>
          </p:txBody>
        </p:sp>
        <p:sp>
          <p:nvSpPr>
            <p:cNvPr id="285" name="Rectangle 453"/>
            <p:cNvSpPr>
              <a:spLocks noChangeArrowheads="1"/>
            </p:cNvSpPr>
            <p:nvPr/>
          </p:nvSpPr>
          <p:spPr bwMode="auto">
            <a:xfrm rot="21597381">
              <a:off x="3822383" y="4993728"/>
              <a:ext cx="389530"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Croydon</a:t>
              </a:r>
            </a:p>
          </p:txBody>
        </p:sp>
        <p:sp>
          <p:nvSpPr>
            <p:cNvPr id="286" name="Rectangle 454"/>
            <p:cNvSpPr>
              <a:spLocks noChangeArrowheads="1"/>
            </p:cNvSpPr>
            <p:nvPr/>
          </p:nvSpPr>
          <p:spPr bwMode="auto">
            <a:xfrm rot="21597381">
              <a:off x="2987871" y="5117733"/>
              <a:ext cx="394339"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St Helier</a:t>
              </a:r>
            </a:p>
          </p:txBody>
        </p:sp>
        <p:sp>
          <p:nvSpPr>
            <p:cNvPr id="287" name="Rectangle 459"/>
            <p:cNvSpPr>
              <a:spLocks noChangeArrowheads="1"/>
            </p:cNvSpPr>
            <p:nvPr/>
          </p:nvSpPr>
          <p:spPr bwMode="auto">
            <a:xfrm rot="21597381">
              <a:off x="2195783" y="4509274"/>
              <a:ext cx="402354"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Kingston</a:t>
              </a:r>
            </a:p>
          </p:txBody>
        </p:sp>
        <p:sp>
          <p:nvSpPr>
            <p:cNvPr id="253" name="Rectangle 429"/>
            <p:cNvSpPr>
              <a:spLocks noChangeArrowheads="1"/>
            </p:cNvSpPr>
            <p:nvPr/>
          </p:nvSpPr>
          <p:spPr bwMode="auto">
            <a:xfrm rot="21572222">
              <a:off x="2289193" y="2176143"/>
              <a:ext cx="553610" cy="25091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defTabSz="912813" fontAlgn="base">
                <a:spcBef>
                  <a:spcPct val="0"/>
                </a:spcBef>
                <a:spcAft>
                  <a:spcPct val="0"/>
                </a:spcAft>
                <a:buSzPct val="120000"/>
                <a:tabLst>
                  <a:tab pos="360363" algn="l"/>
                </a:tabLst>
              </a:pPr>
              <a:r>
                <a:rPr lang="en-GB" sz="800" dirty="0">
                  <a:solidFill>
                    <a:srgbClr val="000000"/>
                  </a:solidFill>
                </a:rPr>
                <a:t>Northwick Park</a:t>
              </a:r>
            </a:p>
          </p:txBody>
        </p:sp>
        <p:sp>
          <p:nvSpPr>
            <p:cNvPr id="255" name="Rectangle 431"/>
            <p:cNvSpPr>
              <a:spLocks noChangeArrowheads="1"/>
            </p:cNvSpPr>
            <p:nvPr/>
          </p:nvSpPr>
          <p:spPr bwMode="auto">
            <a:xfrm rot="21572222">
              <a:off x="1543683" y="3396498"/>
              <a:ext cx="726161"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West Middlesex</a:t>
              </a:r>
            </a:p>
          </p:txBody>
        </p:sp>
        <p:sp>
          <p:nvSpPr>
            <p:cNvPr id="257" name="Rectangle 433"/>
            <p:cNvSpPr>
              <a:spLocks noChangeArrowheads="1"/>
            </p:cNvSpPr>
            <p:nvPr/>
          </p:nvSpPr>
          <p:spPr bwMode="auto">
            <a:xfrm rot="21572222">
              <a:off x="3348355" y="3176285"/>
              <a:ext cx="428002"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St Mary’s</a:t>
              </a:r>
            </a:p>
          </p:txBody>
        </p:sp>
        <p:sp>
          <p:nvSpPr>
            <p:cNvPr id="302" name="Text Box 445"/>
            <p:cNvSpPr txBox="1">
              <a:spLocks noChangeArrowheads="1"/>
            </p:cNvSpPr>
            <p:nvPr/>
          </p:nvSpPr>
          <p:spPr bwMode="auto">
            <a:xfrm rot="21569785">
              <a:off x="4074914" y="3971018"/>
              <a:ext cx="280526"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King’s</a:t>
              </a:r>
            </a:p>
          </p:txBody>
        </p:sp>
        <p:sp>
          <p:nvSpPr>
            <p:cNvPr id="304" name="Text Box 448"/>
            <p:cNvSpPr txBox="1">
              <a:spLocks noChangeArrowheads="1"/>
            </p:cNvSpPr>
            <p:nvPr/>
          </p:nvSpPr>
          <p:spPr bwMode="auto">
            <a:xfrm rot="21569785">
              <a:off x="5092482" y="3957860"/>
              <a:ext cx="922445"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GB" sz="800" dirty="0">
                  <a:solidFill>
                    <a:srgbClr val="000000"/>
                  </a:solidFill>
                  <a:latin typeface="Arial"/>
                </a:rPr>
                <a:t>Queen Elizabeth</a:t>
              </a:r>
            </a:p>
          </p:txBody>
        </p:sp>
        <p:sp>
          <p:nvSpPr>
            <p:cNvPr id="306" name="Text Box 450"/>
            <p:cNvSpPr txBox="1">
              <a:spLocks noChangeArrowheads="1"/>
            </p:cNvSpPr>
            <p:nvPr/>
          </p:nvSpPr>
          <p:spPr bwMode="auto">
            <a:xfrm rot="21569785">
              <a:off x="5387574" y="5478199"/>
              <a:ext cx="568650" cy="24622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Princess Royal</a:t>
              </a:r>
            </a:p>
          </p:txBody>
        </p:sp>
        <p:sp>
          <p:nvSpPr>
            <p:cNvPr id="307" name="Text Box 445"/>
            <p:cNvSpPr txBox="1">
              <a:spLocks noChangeArrowheads="1"/>
            </p:cNvSpPr>
            <p:nvPr/>
          </p:nvSpPr>
          <p:spPr bwMode="auto">
            <a:xfrm rot="21569785">
              <a:off x="4478899" y="4295130"/>
              <a:ext cx="463268"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Lewisham</a:t>
              </a:r>
            </a:p>
          </p:txBody>
        </p:sp>
        <p:sp>
          <p:nvSpPr>
            <p:cNvPr id="261" name="Rectangle 465"/>
            <p:cNvSpPr>
              <a:spLocks noChangeArrowheads="1"/>
            </p:cNvSpPr>
            <p:nvPr/>
          </p:nvSpPr>
          <p:spPr bwMode="auto">
            <a:xfrm rot="21572222">
              <a:off x="3204342" y="3664863"/>
              <a:ext cx="264296"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2813" fontAlgn="base">
                <a:spcBef>
                  <a:spcPct val="0"/>
                </a:spcBef>
                <a:spcAft>
                  <a:spcPct val="0"/>
                </a:spcAft>
                <a:buSzPct val="120000"/>
              </a:pPr>
              <a:r>
                <a:rPr lang="en-GB" sz="800" dirty="0">
                  <a:solidFill>
                    <a:srgbClr val="000000"/>
                  </a:solidFill>
                </a:rPr>
                <a:t>C&amp;W</a:t>
              </a:r>
            </a:p>
          </p:txBody>
        </p:sp>
        <p:sp>
          <p:nvSpPr>
            <p:cNvPr id="305" name="Text Box 483"/>
            <p:cNvSpPr txBox="1">
              <a:spLocks noChangeArrowheads="1"/>
            </p:cNvSpPr>
            <p:nvPr/>
          </p:nvSpPr>
          <p:spPr bwMode="auto">
            <a:xfrm rot="21569785">
              <a:off x="3834469" y="3674712"/>
              <a:ext cx="520976"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St Thomas’</a:t>
              </a:r>
            </a:p>
          </p:txBody>
        </p:sp>
        <p:sp>
          <p:nvSpPr>
            <p:cNvPr id="379" name="Freeform 185"/>
            <p:cNvSpPr>
              <a:spLocks/>
            </p:cNvSpPr>
            <p:nvPr/>
          </p:nvSpPr>
          <p:spPr bwMode="auto">
            <a:xfrm rot="21597381">
              <a:off x="2321725" y="5310923"/>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0">
              <a:solidFill>
                <a:schemeClr val="accent5"/>
              </a:solidFill>
              <a:round/>
              <a:headEnd/>
              <a:tailEnd/>
            </a:ln>
          </p:spPr>
          <p:txBody>
            <a:bodyPr vert="horz" lIns="0" tIns="0" rIns="0" bIns="0" anchor="ctr" anchorCtr="0"/>
            <a:lstStyle/>
            <a:p>
              <a:pPr algn="ctr" fontAlgn="base"/>
              <a:endParaRPr lang="en-GB" sz="600" dirty="0">
                <a:solidFill>
                  <a:prstClr val="white"/>
                </a:solidFill>
              </a:endParaRPr>
            </a:p>
          </p:txBody>
        </p:sp>
        <p:sp>
          <p:nvSpPr>
            <p:cNvPr id="380" name="Rectangle 459"/>
            <p:cNvSpPr>
              <a:spLocks noChangeArrowheads="1"/>
            </p:cNvSpPr>
            <p:nvPr/>
          </p:nvSpPr>
          <p:spPr bwMode="auto">
            <a:xfrm rot="21597381">
              <a:off x="2267803" y="5400132"/>
              <a:ext cx="320601" cy="12311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smtClean="0">
                  <a:solidFill>
                    <a:srgbClr val="000000"/>
                  </a:solidFill>
                </a:rPr>
                <a:t>Epsom</a:t>
              </a:r>
              <a:endParaRPr lang="en-GB" sz="800" dirty="0">
                <a:solidFill>
                  <a:srgbClr val="000000"/>
                </a:solidFill>
              </a:endParaRPr>
            </a:p>
          </p:txBody>
        </p:sp>
        <p:sp>
          <p:nvSpPr>
            <p:cNvPr id="185" name="Freeform 217"/>
            <p:cNvSpPr>
              <a:spLocks/>
            </p:cNvSpPr>
            <p:nvPr/>
          </p:nvSpPr>
          <p:spPr bwMode="auto">
            <a:xfrm rot="21588667">
              <a:off x="4248474" y="1610957"/>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noAutofit/>
            </a:bodyPr>
            <a:lstStyle/>
            <a:p>
              <a:pPr algn="ctr" fontAlgn="base"/>
              <a:r>
                <a:rPr lang="en-GB" sz="400" dirty="0" smtClean="0">
                  <a:solidFill>
                    <a:prstClr val="white"/>
                  </a:solidFill>
                </a:rPr>
                <a:t>21</a:t>
              </a:r>
              <a:endParaRPr lang="en-GB" sz="400" dirty="0">
                <a:solidFill>
                  <a:prstClr val="white"/>
                </a:solidFill>
              </a:endParaRPr>
            </a:p>
          </p:txBody>
        </p:sp>
        <p:sp>
          <p:nvSpPr>
            <p:cNvPr id="252" name="Freeform 217"/>
            <p:cNvSpPr>
              <a:spLocks/>
            </p:cNvSpPr>
            <p:nvPr/>
          </p:nvSpPr>
          <p:spPr bwMode="auto">
            <a:xfrm rot="21588667">
              <a:off x="4865782" y="2462677"/>
              <a:ext cx="90000" cy="90000"/>
            </a:xfrm>
            <a:custGeom>
              <a:avLst/>
              <a:gdLst>
                <a:gd name="T0" fmla="*/ 2147483647 w 44"/>
                <a:gd name="T1" fmla="*/ 2147483647 h 41"/>
                <a:gd name="T2" fmla="*/ 2147483647 w 44"/>
                <a:gd name="T3" fmla="*/ 2147483647 h 41"/>
                <a:gd name="T4" fmla="*/ 2147483647 w 44"/>
                <a:gd name="T5" fmla="*/ 2147483647 h 41"/>
                <a:gd name="T6" fmla="*/ 2147483647 w 44"/>
                <a:gd name="T7" fmla="*/ 2147483647 h 41"/>
                <a:gd name="T8" fmla="*/ 2147483647 w 44"/>
                <a:gd name="T9" fmla="*/ 2147483647 h 41"/>
                <a:gd name="T10" fmla="*/ 2147483647 w 44"/>
                <a:gd name="T11" fmla="*/ 2147483647 h 41"/>
                <a:gd name="T12" fmla="*/ 2147483647 w 44"/>
                <a:gd name="T13" fmla="*/ 0 h 41"/>
                <a:gd name="T14" fmla="*/ 2147483647 w 44"/>
                <a:gd name="T15" fmla="*/ 0 h 41"/>
                <a:gd name="T16" fmla="*/ 2147483647 w 44"/>
                <a:gd name="T17" fmla="*/ 0 h 41"/>
                <a:gd name="T18" fmla="*/ 2147483647 w 44"/>
                <a:gd name="T19" fmla="*/ 0 h 41"/>
                <a:gd name="T20" fmla="*/ 2147483647 w 44"/>
                <a:gd name="T21" fmla="*/ 2147483647 h 41"/>
                <a:gd name="T22" fmla="*/ 2147483647 w 44"/>
                <a:gd name="T23" fmla="*/ 2147483647 h 41"/>
                <a:gd name="T24" fmla="*/ 2147483647 w 44"/>
                <a:gd name="T25" fmla="*/ 2147483647 h 41"/>
                <a:gd name="T26" fmla="*/ 2147483647 w 44"/>
                <a:gd name="T27" fmla="*/ 2147483647 h 41"/>
                <a:gd name="T28" fmla="*/ 0 w 44"/>
                <a:gd name="T29" fmla="*/ 2147483647 h 41"/>
                <a:gd name="T30" fmla="*/ 0 w 44"/>
                <a:gd name="T31" fmla="*/ 2147483647 h 41"/>
                <a:gd name="T32" fmla="*/ 0 w 44"/>
                <a:gd name="T33" fmla="*/ 2147483647 h 41"/>
                <a:gd name="T34" fmla="*/ 0 w 44"/>
                <a:gd name="T35" fmla="*/ 2147483647 h 41"/>
                <a:gd name="T36" fmla="*/ 2147483647 w 44"/>
                <a:gd name="T37" fmla="*/ 2147483647 h 41"/>
                <a:gd name="T38" fmla="*/ 2147483647 w 44"/>
                <a:gd name="T39" fmla="*/ 2147483647 h 41"/>
                <a:gd name="T40" fmla="*/ 2147483647 w 44"/>
                <a:gd name="T41" fmla="*/ 2147483647 h 41"/>
                <a:gd name="T42" fmla="*/ 2147483647 w 44"/>
                <a:gd name="T43" fmla="*/ 2147483647 h 41"/>
                <a:gd name="T44" fmla="*/ 2147483647 w 44"/>
                <a:gd name="T45" fmla="*/ 2147483647 h 41"/>
                <a:gd name="T46" fmla="*/ 2147483647 w 44"/>
                <a:gd name="T47" fmla="*/ 2147483647 h 41"/>
                <a:gd name="T48" fmla="*/ 2147483647 w 44"/>
                <a:gd name="T49" fmla="*/ 2147483647 h 41"/>
                <a:gd name="T50" fmla="*/ 2147483647 w 44"/>
                <a:gd name="T51" fmla="*/ 2147483647 h 41"/>
                <a:gd name="T52" fmla="*/ 2147483647 w 44"/>
                <a:gd name="T53" fmla="*/ 2147483647 h 41"/>
                <a:gd name="T54" fmla="*/ 2147483647 w 44"/>
                <a:gd name="T55" fmla="*/ 2147483647 h 41"/>
                <a:gd name="T56" fmla="*/ 2147483647 w 44"/>
                <a:gd name="T57" fmla="*/ 2147483647 h 41"/>
                <a:gd name="T58" fmla="*/ 2147483647 w 44"/>
                <a:gd name="T59" fmla="*/ 2147483647 h 41"/>
                <a:gd name="T60" fmla="*/ 2147483647 w 44"/>
                <a:gd name="T61" fmla="*/ 2147483647 h 41"/>
                <a:gd name="T62" fmla="*/ 2147483647 w 44"/>
                <a:gd name="T63" fmla="*/ 2147483647 h 41"/>
                <a:gd name="T64" fmla="*/ 2147483647 w 44"/>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1"/>
                <a:gd name="T101" fmla="*/ 44 w 44"/>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1">
                  <a:moveTo>
                    <a:pt x="44" y="20"/>
                  </a:moveTo>
                  <a:lnTo>
                    <a:pt x="44" y="14"/>
                  </a:lnTo>
                  <a:lnTo>
                    <a:pt x="40" y="14"/>
                  </a:lnTo>
                  <a:lnTo>
                    <a:pt x="40" y="10"/>
                  </a:lnTo>
                  <a:lnTo>
                    <a:pt x="33" y="4"/>
                  </a:lnTo>
                  <a:lnTo>
                    <a:pt x="29" y="4"/>
                  </a:lnTo>
                  <a:lnTo>
                    <a:pt x="29" y="0"/>
                  </a:lnTo>
                  <a:lnTo>
                    <a:pt x="22" y="0"/>
                  </a:lnTo>
                  <a:lnTo>
                    <a:pt x="15" y="0"/>
                  </a:lnTo>
                  <a:lnTo>
                    <a:pt x="15" y="4"/>
                  </a:lnTo>
                  <a:lnTo>
                    <a:pt x="11" y="4"/>
                  </a:lnTo>
                  <a:lnTo>
                    <a:pt x="4" y="10"/>
                  </a:lnTo>
                  <a:lnTo>
                    <a:pt x="4" y="14"/>
                  </a:lnTo>
                  <a:lnTo>
                    <a:pt x="0" y="14"/>
                  </a:lnTo>
                  <a:lnTo>
                    <a:pt x="0" y="20"/>
                  </a:lnTo>
                  <a:lnTo>
                    <a:pt x="0" y="27"/>
                  </a:lnTo>
                  <a:lnTo>
                    <a:pt x="4" y="27"/>
                  </a:lnTo>
                  <a:lnTo>
                    <a:pt x="4" y="30"/>
                  </a:lnTo>
                  <a:lnTo>
                    <a:pt x="11" y="37"/>
                  </a:lnTo>
                  <a:lnTo>
                    <a:pt x="15" y="37"/>
                  </a:lnTo>
                  <a:lnTo>
                    <a:pt x="15" y="41"/>
                  </a:lnTo>
                  <a:lnTo>
                    <a:pt x="22" y="41"/>
                  </a:lnTo>
                  <a:lnTo>
                    <a:pt x="29" y="41"/>
                  </a:lnTo>
                  <a:lnTo>
                    <a:pt x="29" y="37"/>
                  </a:lnTo>
                  <a:lnTo>
                    <a:pt x="33" y="37"/>
                  </a:lnTo>
                  <a:lnTo>
                    <a:pt x="40" y="30"/>
                  </a:lnTo>
                  <a:lnTo>
                    <a:pt x="40" y="27"/>
                  </a:lnTo>
                  <a:lnTo>
                    <a:pt x="44" y="27"/>
                  </a:lnTo>
                  <a:lnTo>
                    <a:pt x="44" y="20"/>
                  </a:lnTo>
                  <a:close/>
                </a:path>
              </a:pathLst>
            </a:custGeom>
            <a:solidFill>
              <a:schemeClr val="bg1"/>
            </a:solidFill>
            <a:ln w="6350">
              <a:solidFill>
                <a:srgbClr val="000000"/>
              </a:solidFill>
              <a:round/>
              <a:headEnd/>
              <a:tailEnd/>
            </a:ln>
          </p:spPr>
          <p:txBody>
            <a:bodyPr vert="horz" lIns="0" tIns="0" rIns="0" bIns="0" anchor="ctr" anchorCtr="0"/>
            <a:lstStyle/>
            <a:p>
              <a:pPr algn="ctr" fontAlgn="base"/>
              <a:r>
                <a:rPr lang="en-GB" sz="400" dirty="0" smtClean="0">
                  <a:solidFill>
                    <a:prstClr val="white"/>
                  </a:solidFill>
                </a:rPr>
                <a:t>34</a:t>
              </a:r>
              <a:endParaRPr lang="en-GB" sz="400" dirty="0">
                <a:solidFill>
                  <a:prstClr val="white"/>
                </a:solidFill>
              </a:endParaRPr>
            </a:p>
          </p:txBody>
        </p:sp>
        <p:sp>
          <p:nvSpPr>
            <p:cNvPr id="138" name="Rectangle 434"/>
            <p:cNvSpPr>
              <a:spLocks noChangeArrowheads="1"/>
            </p:cNvSpPr>
            <p:nvPr>
              <p:custDataLst>
                <p:tags r:id="rId3"/>
              </p:custDataLst>
            </p:nvPr>
          </p:nvSpPr>
          <p:spPr bwMode="auto">
            <a:xfrm rot="21572222">
              <a:off x="1836233" y="3070220"/>
              <a:ext cx="312229" cy="133962"/>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defTabSz="930275" fontAlgn="base">
                <a:spcBef>
                  <a:spcPct val="0"/>
                </a:spcBef>
                <a:spcAft>
                  <a:spcPct val="0"/>
                </a:spcAft>
                <a:buSzPct val="120000"/>
              </a:pPr>
              <a:r>
                <a:rPr lang="en-GB" sz="800" dirty="0">
                  <a:solidFill>
                    <a:srgbClr val="000000"/>
                  </a:solidFill>
                </a:rPr>
                <a:t>Ealing</a:t>
              </a:r>
            </a:p>
          </p:txBody>
        </p:sp>
        <p:sp>
          <p:nvSpPr>
            <p:cNvPr id="139" name="Rectangle 451"/>
            <p:cNvSpPr>
              <a:spLocks noChangeArrowheads="1"/>
            </p:cNvSpPr>
            <p:nvPr>
              <p:custDataLst>
                <p:tags r:id="rId4"/>
              </p:custDataLst>
            </p:nvPr>
          </p:nvSpPr>
          <p:spPr bwMode="auto">
            <a:xfrm rot="21572222">
              <a:off x="2819369" y="3354089"/>
              <a:ext cx="791161" cy="246221"/>
            </a:xfrm>
            <a:prstGeom prst="rect">
              <a:avLst/>
            </a:prstGeom>
            <a:noFill/>
            <a:ln w="6350">
              <a:no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defTabSz="912813" fontAlgn="base">
                <a:spcBef>
                  <a:spcPct val="0"/>
                </a:spcBef>
                <a:spcAft>
                  <a:spcPct val="0"/>
                </a:spcAft>
                <a:buSzPct val="120000"/>
              </a:pPr>
              <a:r>
                <a:rPr lang="en-GB" sz="800" dirty="0">
                  <a:solidFill>
                    <a:srgbClr val="000000"/>
                  </a:solidFill>
                </a:rPr>
                <a:t>Charing </a:t>
              </a:r>
              <a:endParaRPr lang="en-GB" sz="800" dirty="0" smtClean="0">
                <a:solidFill>
                  <a:srgbClr val="000000"/>
                </a:solidFill>
              </a:endParaRPr>
            </a:p>
            <a:p>
              <a:pPr defTabSz="912813" fontAlgn="base">
                <a:spcBef>
                  <a:spcPct val="0"/>
                </a:spcBef>
                <a:spcAft>
                  <a:spcPct val="0"/>
                </a:spcAft>
                <a:buSzPct val="120000"/>
              </a:pPr>
              <a:r>
                <a:rPr lang="en-GB" sz="800" dirty="0" smtClean="0">
                  <a:solidFill>
                    <a:srgbClr val="000000"/>
                  </a:solidFill>
                </a:rPr>
                <a:t>Cross</a:t>
              </a:r>
              <a:endParaRPr lang="en-GB" sz="800" dirty="0">
                <a:solidFill>
                  <a:srgbClr val="000000"/>
                </a:solidFill>
              </a:endParaRPr>
            </a:p>
          </p:txBody>
        </p:sp>
        <p:sp>
          <p:nvSpPr>
            <p:cNvPr id="140" name="Freeform 141"/>
            <p:cNvSpPr>
              <a:spLocks/>
            </p:cNvSpPr>
            <p:nvPr/>
          </p:nvSpPr>
          <p:spPr bwMode="auto">
            <a:xfrm rot="21572222">
              <a:off x="2124091" y="3050605"/>
              <a:ext cx="90000" cy="90000"/>
            </a:xfrm>
            <a:prstGeom prst="ellipse">
              <a:avLst/>
            </a:prstGeom>
            <a:solidFill>
              <a:schemeClr val="bg1"/>
            </a:solidFill>
            <a:ln w="0">
              <a:solidFill>
                <a:schemeClr val="accent5"/>
              </a:solidFill>
              <a:round/>
              <a:headEnd/>
              <a:tailEnd/>
            </a:ln>
          </p:spPr>
          <p:txBody>
            <a:bodyPr/>
            <a:lstStyle/>
            <a:p>
              <a:pPr fontAlgn="base">
                <a:spcBef>
                  <a:spcPct val="0"/>
                </a:spcBef>
                <a:spcAft>
                  <a:spcPct val="0"/>
                </a:spcAft>
              </a:pPr>
              <a:endParaRPr lang="en-GB" dirty="0">
                <a:solidFill>
                  <a:srgbClr val="1A1A70"/>
                </a:solidFill>
              </a:endParaRPr>
            </a:p>
          </p:txBody>
        </p:sp>
        <p:sp>
          <p:nvSpPr>
            <p:cNvPr id="141" name="Oval 140"/>
            <p:cNvSpPr/>
            <p:nvPr/>
          </p:nvSpPr>
          <p:spPr>
            <a:xfrm>
              <a:off x="3107456" y="3476920"/>
              <a:ext cx="90000" cy="90000"/>
            </a:xfrm>
            <a:prstGeom prst="ellipse">
              <a:avLst/>
            </a:prstGeom>
            <a:solidFill>
              <a:schemeClr val="bg1"/>
            </a:solidFill>
            <a:ln w="6350">
              <a:solidFill>
                <a:srgbClr val="000000"/>
              </a:solidFill>
              <a:round/>
              <a:headEnd/>
              <a:tailEnd/>
            </a:ln>
          </p:spPr>
          <p:txBody>
            <a:bodyPr vert="horz" lIns="0" tIns="0" rIns="0" bIns="0" anchor="ctr" anchorCtr="0">
              <a:noAutofit/>
            </a:bodyPr>
            <a:lstStyle/>
            <a:p>
              <a:pPr algn="ctr" fontAlgn="base"/>
              <a:endParaRPr lang="en-GB" sz="400">
                <a:solidFill>
                  <a:prstClr val="white"/>
                </a:solidFill>
              </a:endParaRPr>
            </a:p>
          </p:txBody>
        </p:sp>
        <p:sp>
          <p:nvSpPr>
            <p:cNvPr id="327" name="Text Box 421"/>
            <p:cNvSpPr txBox="1">
              <a:spLocks noChangeArrowheads="1"/>
            </p:cNvSpPr>
            <p:nvPr/>
          </p:nvSpPr>
          <p:spPr bwMode="auto">
            <a:xfrm rot="21588667">
              <a:off x="4284170" y="2781939"/>
              <a:ext cx="613332" cy="123111"/>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GB" sz="800" dirty="0">
                  <a:solidFill>
                    <a:srgbClr val="000000"/>
                  </a:solidFill>
                  <a:latin typeface="Arial"/>
                </a:rPr>
                <a:t>Homerton</a:t>
              </a:r>
            </a:p>
          </p:txBody>
        </p:sp>
      </p:grpSp>
      <p:sp>
        <p:nvSpPr>
          <p:cNvPr id="137" name="TextBox 136"/>
          <p:cNvSpPr txBox="1"/>
          <p:nvPr/>
        </p:nvSpPr>
        <p:spPr>
          <a:xfrm>
            <a:off x="228925" y="794816"/>
            <a:ext cx="1919720" cy="400110"/>
          </a:xfrm>
          <a:prstGeom prst="rect">
            <a:avLst/>
          </a:prstGeom>
          <a:noFill/>
          <a:ln>
            <a:solidFill>
              <a:schemeClr val="accent6"/>
            </a:solidFill>
          </a:ln>
        </p:spPr>
        <p:txBody>
          <a:bodyPr wrap="square" rtlCol="0">
            <a:spAutoFit/>
          </a:bodyPr>
          <a:lstStyle/>
          <a:p>
            <a:r>
              <a:rPr lang="en-GB" sz="1000" b="1" dirty="0" smtClean="0">
                <a:solidFill>
                  <a:prstClr val="black"/>
                </a:solidFill>
              </a:rPr>
              <a:t>Harrow </a:t>
            </a:r>
            <a:r>
              <a:rPr lang="en-GB" sz="1000" dirty="0" smtClean="0">
                <a:solidFill>
                  <a:prstClr val="black"/>
                </a:solidFill>
              </a:rPr>
              <a:t>18% reduction in admissions through HLP audit</a:t>
            </a:r>
            <a:endParaRPr lang="en-GB" sz="1000" dirty="0">
              <a:solidFill>
                <a:prstClr val="black"/>
              </a:solidFill>
            </a:endParaRPr>
          </a:p>
        </p:txBody>
      </p:sp>
      <p:sp>
        <p:nvSpPr>
          <p:cNvPr id="142" name="TextBox 141"/>
          <p:cNvSpPr txBox="1"/>
          <p:nvPr/>
        </p:nvSpPr>
        <p:spPr>
          <a:xfrm>
            <a:off x="238407" y="1334755"/>
            <a:ext cx="870892" cy="1015663"/>
          </a:xfrm>
          <a:prstGeom prst="rect">
            <a:avLst/>
          </a:prstGeom>
          <a:noFill/>
          <a:ln>
            <a:solidFill>
              <a:schemeClr val="accent6"/>
            </a:solidFill>
          </a:ln>
        </p:spPr>
        <p:txBody>
          <a:bodyPr wrap="square" rtlCol="0">
            <a:spAutoFit/>
          </a:bodyPr>
          <a:lstStyle/>
          <a:p>
            <a:r>
              <a:rPr lang="en-GB" sz="1000" b="1" dirty="0" smtClean="0">
                <a:solidFill>
                  <a:prstClr val="black"/>
                </a:solidFill>
              </a:rPr>
              <a:t>Hillingdon</a:t>
            </a:r>
          </a:p>
          <a:p>
            <a:r>
              <a:rPr lang="en-GB" sz="1000" dirty="0" smtClean="0">
                <a:solidFill>
                  <a:prstClr val="black"/>
                </a:solidFill>
              </a:rPr>
              <a:t>New integrated team, trained 70 school staff</a:t>
            </a:r>
            <a:endParaRPr lang="en-GB" sz="1000" dirty="0">
              <a:solidFill>
                <a:prstClr val="black"/>
              </a:solidFill>
            </a:endParaRPr>
          </a:p>
        </p:txBody>
      </p:sp>
      <p:sp>
        <p:nvSpPr>
          <p:cNvPr id="143" name="TextBox 142"/>
          <p:cNvSpPr txBox="1"/>
          <p:nvPr/>
        </p:nvSpPr>
        <p:spPr>
          <a:xfrm>
            <a:off x="410525" y="2465142"/>
            <a:ext cx="1399883" cy="461665"/>
          </a:xfrm>
          <a:prstGeom prst="rect">
            <a:avLst/>
          </a:prstGeom>
          <a:solidFill>
            <a:schemeClr val="accent6">
              <a:lumMod val="20000"/>
              <a:lumOff val="80000"/>
            </a:schemeClr>
          </a:solidFill>
          <a:ln>
            <a:solidFill>
              <a:schemeClr val="accent6"/>
            </a:solidFill>
          </a:ln>
        </p:spPr>
        <p:txBody>
          <a:bodyPr wrap="square" rtlCol="0">
            <a:spAutoFit/>
          </a:bodyPr>
          <a:lstStyle/>
          <a:p>
            <a:r>
              <a:rPr lang="en-GB" sz="1200" b="1" dirty="0" smtClean="0">
                <a:solidFill>
                  <a:prstClr val="black"/>
                </a:solidFill>
              </a:rPr>
              <a:t>NWL MDT Asthma Network </a:t>
            </a:r>
          </a:p>
        </p:txBody>
      </p:sp>
      <p:sp>
        <p:nvSpPr>
          <p:cNvPr id="144" name="TextBox 143"/>
          <p:cNvSpPr txBox="1"/>
          <p:nvPr/>
        </p:nvSpPr>
        <p:spPr>
          <a:xfrm>
            <a:off x="244472" y="3088958"/>
            <a:ext cx="1323186" cy="553998"/>
          </a:xfrm>
          <a:prstGeom prst="rect">
            <a:avLst/>
          </a:prstGeom>
          <a:noFill/>
          <a:ln>
            <a:solidFill>
              <a:schemeClr val="accent6"/>
            </a:solidFill>
          </a:ln>
        </p:spPr>
        <p:txBody>
          <a:bodyPr wrap="square" rtlCol="0">
            <a:spAutoFit/>
          </a:bodyPr>
          <a:lstStyle/>
          <a:p>
            <a:r>
              <a:rPr lang="en-GB" sz="1000" b="1" dirty="0" smtClean="0">
                <a:solidFill>
                  <a:prstClr val="black"/>
                </a:solidFill>
              </a:rPr>
              <a:t>Imperial </a:t>
            </a:r>
          </a:p>
          <a:p>
            <a:r>
              <a:rPr lang="en-GB" sz="1000" dirty="0" smtClean="0">
                <a:solidFill>
                  <a:prstClr val="black"/>
                </a:solidFill>
              </a:rPr>
              <a:t>GP training session for NWL 100+ </a:t>
            </a:r>
          </a:p>
        </p:txBody>
      </p:sp>
      <p:sp>
        <p:nvSpPr>
          <p:cNvPr id="145" name="TextBox 144"/>
          <p:cNvSpPr txBox="1"/>
          <p:nvPr/>
        </p:nvSpPr>
        <p:spPr>
          <a:xfrm>
            <a:off x="5677181" y="689128"/>
            <a:ext cx="1602137" cy="938719"/>
          </a:xfrm>
          <a:prstGeom prst="rect">
            <a:avLst/>
          </a:prstGeom>
          <a:solidFill>
            <a:schemeClr val="accent2">
              <a:lumMod val="20000"/>
              <a:lumOff val="80000"/>
            </a:schemeClr>
          </a:solidFill>
          <a:ln>
            <a:solidFill>
              <a:schemeClr val="accent2">
                <a:lumMod val="60000"/>
                <a:lumOff val="40000"/>
              </a:schemeClr>
            </a:solidFill>
          </a:ln>
        </p:spPr>
        <p:txBody>
          <a:bodyPr wrap="square" rtlCol="0">
            <a:spAutoFit/>
          </a:bodyPr>
          <a:lstStyle/>
          <a:p>
            <a:r>
              <a:rPr lang="en-GB" sz="1100" b="1" dirty="0" smtClean="0">
                <a:solidFill>
                  <a:prstClr val="black"/>
                </a:solidFill>
              </a:rPr>
              <a:t>NCL STP CYP network </a:t>
            </a:r>
            <a:r>
              <a:rPr lang="en-GB" sz="1100" dirty="0" smtClean="0">
                <a:solidFill>
                  <a:prstClr val="black"/>
                </a:solidFill>
              </a:rPr>
              <a:t>set up </a:t>
            </a:r>
            <a:r>
              <a:rPr lang="en-GB" sz="1100" dirty="0">
                <a:solidFill>
                  <a:prstClr val="black"/>
                </a:solidFill>
              </a:rPr>
              <a:t>asthma is a priority. </a:t>
            </a:r>
            <a:r>
              <a:rPr lang="en-GB" sz="1100" dirty="0" smtClean="0">
                <a:solidFill>
                  <a:prstClr val="black"/>
                </a:solidFill>
              </a:rPr>
              <a:t>Whole system Peer review- nurses on panel </a:t>
            </a:r>
            <a:endParaRPr lang="en-GB" sz="1100" dirty="0">
              <a:solidFill>
                <a:prstClr val="black"/>
              </a:solidFill>
            </a:endParaRPr>
          </a:p>
        </p:txBody>
      </p:sp>
      <p:sp>
        <p:nvSpPr>
          <p:cNvPr id="146" name="TextBox 145"/>
          <p:cNvSpPr txBox="1"/>
          <p:nvPr/>
        </p:nvSpPr>
        <p:spPr>
          <a:xfrm>
            <a:off x="7490999" y="794816"/>
            <a:ext cx="1431817" cy="1107996"/>
          </a:xfrm>
          <a:prstGeom prst="rect">
            <a:avLst/>
          </a:prstGeom>
          <a:noFill/>
          <a:ln>
            <a:solidFill>
              <a:schemeClr val="accent2">
                <a:lumMod val="60000"/>
                <a:lumOff val="40000"/>
              </a:schemeClr>
            </a:solidFill>
          </a:ln>
        </p:spPr>
        <p:txBody>
          <a:bodyPr wrap="square" rtlCol="0">
            <a:spAutoFit/>
          </a:bodyPr>
          <a:lstStyle/>
          <a:p>
            <a:r>
              <a:rPr lang="en-GB" sz="1100" b="1" dirty="0" smtClean="0">
                <a:solidFill>
                  <a:prstClr val="black"/>
                </a:solidFill>
              </a:rPr>
              <a:t>Islington</a:t>
            </a:r>
            <a:r>
              <a:rPr lang="en-GB" sz="1100" dirty="0" smtClean="0">
                <a:solidFill>
                  <a:prstClr val="black"/>
                </a:solidFill>
              </a:rPr>
              <a:t> Asthma Friendly Schools project. Child Integrated Network looking at asthma (CHINs)</a:t>
            </a:r>
            <a:endParaRPr lang="en-GB" sz="1100" dirty="0">
              <a:solidFill>
                <a:prstClr val="black"/>
              </a:solidFill>
            </a:endParaRPr>
          </a:p>
        </p:txBody>
      </p:sp>
      <p:sp>
        <p:nvSpPr>
          <p:cNvPr id="147" name="TextBox 146"/>
          <p:cNvSpPr txBox="1"/>
          <p:nvPr/>
        </p:nvSpPr>
        <p:spPr>
          <a:xfrm>
            <a:off x="7927852" y="2029865"/>
            <a:ext cx="1120945" cy="830997"/>
          </a:xfrm>
          <a:prstGeom prst="rect">
            <a:avLst/>
          </a:prstGeom>
          <a:solidFill>
            <a:schemeClr val="accent5">
              <a:lumMod val="20000"/>
              <a:lumOff val="80000"/>
            </a:schemeClr>
          </a:solidFill>
          <a:ln>
            <a:solidFill>
              <a:srgbClr val="00B0F0"/>
            </a:solidFill>
          </a:ln>
        </p:spPr>
        <p:txBody>
          <a:bodyPr wrap="square" rtlCol="0">
            <a:spAutoFit/>
          </a:bodyPr>
          <a:lstStyle/>
          <a:p>
            <a:r>
              <a:rPr lang="en-GB" sz="1200" b="1" dirty="0" smtClean="0">
                <a:solidFill>
                  <a:prstClr val="black"/>
                </a:solidFill>
              </a:rPr>
              <a:t>NEL MDT Paediatric Asthma working group</a:t>
            </a:r>
            <a:endParaRPr lang="en-GB" sz="1200" b="1" dirty="0">
              <a:solidFill>
                <a:prstClr val="black"/>
              </a:solidFill>
            </a:endParaRPr>
          </a:p>
        </p:txBody>
      </p:sp>
      <p:sp>
        <p:nvSpPr>
          <p:cNvPr id="148" name="TextBox 147"/>
          <p:cNvSpPr txBox="1"/>
          <p:nvPr/>
        </p:nvSpPr>
        <p:spPr>
          <a:xfrm>
            <a:off x="1428957" y="4808137"/>
            <a:ext cx="1415695" cy="553998"/>
          </a:xfrm>
          <a:prstGeom prst="rect">
            <a:avLst/>
          </a:prstGeom>
          <a:noFill/>
          <a:ln>
            <a:solidFill>
              <a:srgbClr val="92D050"/>
            </a:solidFill>
          </a:ln>
        </p:spPr>
        <p:txBody>
          <a:bodyPr wrap="square" rtlCol="0">
            <a:spAutoFit/>
          </a:bodyPr>
          <a:lstStyle/>
          <a:p>
            <a:r>
              <a:rPr lang="en-GB" sz="1000" b="1" dirty="0" smtClean="0">
                <a:solidFill>
                  <a:prstClr val="black"/>
                </a:solidFill>
              </a:rPr>
              <a:t>SWL </a:t>
            </a:r>
            <a:r>
              <a:rPr lang="en-GB" sz="1000" dirty="0" smtClean="0">
                <a:solidFill>
                  <a:prstClr val="black"/>
                </a:solidFill>
              </a:rPr>
              <a:t>CQUIN resulted in </a:t>
            </a:r>
            <a:r>
              <a:rPr lang="en-GB" sz="1000" b="1" dirty="0" smtClean="0">
                <a:solidFill>
                  <a:prstClr val="black"/>
                </a:solidFill>
              </a:rPr>
              <a:t>4 new CNS</a:t>
            </a:r>
            <a:r>
              <a:rPr lang="en-GB" sz="1000" dirty="0" smtClean="0">
                <a:solidFill>
                  <a:prstClr val="black"/>
                </a:solidFill>
              </a:rPr>
              <a:t>, additional Dr, </a:t>
            </a:r>
            <a:r>
              <a:rPr lang="en-GB" sz="1000" dirty="0" err="1" smtClean="0">
                <a:solidFill>
                  <a:prstClr val="black"/>
                </a:solidFill>
              </a:rPr>
              <a:t>physio</a:t>
            </a:r>
            <a:r>
              <a:rPr lang="en-GB" sz="1000" dirty="0" smtClean="0">
                <a:solidFill>
                  <a:prstClr val="black"/>
                </a:solidFill>
              </a:rPr>
              <a:t> across SWL</a:t>
            </a:r>
            <a:endParaRPr lang="en-GB" sz="1000" dirty="0">
              <a:solidFill>
                <a:prstClr val="black"/>
              </a:solidFill>
            </a:endParaRPr>
          </a:p>
        </p:txBody>
      </p:sp>
      <p:sp>
        <p:nvSpPr>
          <p:cNvPr id="149" name="TextBox 148"/>
          <p:cNvSpPr txBox="1"/>
          <p:nvPr/>
        </p:nvSpPr>
        <p:spPr>
          <a:xfrm>
            <a:off x="4167415" y="6264919"/>
            <a:ext cx="3323584" cy="430887"/>
          </a:xfrm>
          <a:prstGeom prst="rect">
            <a:avLst/>
          </a:prstGeom>
          <a:noFill/>
          <a:ln>
            <a:solidFill>
              <a:schemeClr val="accent6"/>
            </a:solidFill>
          </a:ln>
        </p:spPr>
        <p:txBody>
          <a:bodyPr wrap="square" rtlCol="0">
            <a:spAutoFit/>
          </a:bodyPr>
          <a:lstStyle/>
          <a:p>
            <a:r>
              <a:rPr lang="en-GB" sz="1100" dirty="0" smtClean="0">
                <a:solidFill>
                  <a:prstClr val="black"/>
                </a:solidFill>
              </a:rPr>
              <a:t>Interest from Boxing England, 2 football clubs and after schools clubs in SEL to </a:t>
            </a:r>
            <a:r>
              <a:rPr lang="en-GB" sz="1100" dirty="0">
                <a:solidFill>
                  <a:prstClr val="black"/>
                </a:solidFill>
              </a:rPr>
              <a:t>train up their coaches</a:t>
            </a:r>
          </a:p>
        </p:txBody>
      </p:sp>
      <p:sp>
        <p:nvSpPr>
          <p:cNvPr id="150" name="TextBox 149"/>
          <p:cNvSpPr txBox="1"/>
          <p:nvPr/>
        </p:nvSpPr>
        <p:spPr>
          <a:xfrm>
            <a:off x="6950939" y="5085136"/>
            <a:ext cx="1080120" cy="430887"/>
          </a:xfrm>
          <a:prstGeom prst="rect">
            <a:avLst/>
          </a:prstGeom>
          <a:noFill/>
          <a:ln>
            <a:solidFill>
              <a:srgbClr val="FF0000"/>
            </a:solidFill>
          </a:ln>
        </p:spPr>
        <p:txBody>
          <a:bodyPr wrap="square" rtlCol="0">
            <a:spAutoFit/>
          </a:bodyPr>
          <a:lstStyle/>
          <a:p>
            <a:r>
              <a:rPr lang="en-GB" sz="1100" dirty="0" smtClean="0">
                <a:solidFill>
                  <a:prstClr val="black"/>
                </a:solidFill>
              </a:rPr>
              <a:t>CHYP programme </a:t>
            </a:r>
            <a:endParaRPr lang="en-GB" sz="1100" dirty="0">
              <a:solidFill>
                <a:prstClr val="black"/>
              </a:solidFill>
            </a:endParaRPr>
          </a:p>
        </p:txBody>
      </p:sp>
      <p:sp>
        <p:nvSpPr>
          <p:cNvPr id="151" name="TextBox 150"/>
          <p:cNvSpPr txBox="1"/>
          <p:nvPr/>
        </p:nvSpPr>
        <p:spPr>
          <a:xfrm>
            <a:off x="6639581" y="5697875"/>
            <a:ext cx="1584176" cy="430887"/>
          </a:xfrm>
          <a:prstGeom prst="rect">
            <a:avLst/>
          </a:prstGeom>
          <a:noFill/>
          <a:ln>
            <a:solidFill>
              <a:srgbClr val="FF0000"/>
            </a:solidFill>
          </a:ln>
        </p:spPr>
        <p:txBody>
          <a:bodyPr wrap="square" rtlCol="0">
            <a:spAutoFit/>
          </a:bodyPr>
          <a:lstStyle/>
          <a:p>
            <a:r>
              <a:rPr lang="en-GB" sz="1100" dirty="0" smtClean="0">
                <a:solidFill>
                  <a:prstClr val="black"/>
                </a:solidFill>
              </a:rPr>
              <a:t>CQUIN, GP training, CNS</a:t>
            </a:r>
            <a:endParaRPr lang="en-GB" sz="1100" dirty="0">
              <a:solidFill>
                <a:prstClr val="black"/>
              </a:solidFill>
            </a:endParaRPr>
          </a:p>
        </p:txBody>
      </p:sp>
      <p:sp>
        <p:nvSpPr>
          <p:cNvPr id="152" name="TextBox 151"/>
          <p:cNvSpPr txBox="1"/>
          <p:nvPr/>
        </p:nvSpPr>
        <p:spPr>
          <a:xfrm>
            <a:off x="7063756" y="4434146"/>
            <a:ext cx="1728192" cy="646331"/>
          </a:xfrm>
          <a:prstGeom prst="rect">
            <a:avLst/>
          </a:prstGeom>
          <a:noFill/>
          <a:ln>
            <a:solidFill>
              <a:srgbClr val="FF0000"/>
            </a:solidFill>
          </a:ln>
        </p:spPr>
        <p:txBody>
          <a:bodyPr wrap="square" rtlCol="0">
            <a:spAutoFit/>
          </a:bodyPr>
          <a:lstStyle/>
          <a:p>
            <a:r>
              <a:rPr lang="en-GB" sz="900" b="1" dirty="0" smtClean="0">
                <a:solidFill>
                  <a:prstClr val="black"/>
                </a:solidFill>
              </a:rPr>
              <a:t>Bexley </a:t>
            </a:r>
            <a:r>
              <a:rPr lang="en-GB" sz="900" dirty="0" smtClean="0">
                <a:solidFill>
                  <a:prstClr val="black"/>
                </a:solidFill>
              </a:rPr>
              <a:t>Pharmacy project with 3 GP practices and 9 pharmacies. Group consultations</a:t>
            </a:r>
            <a:endParaRPr lang="en-GB" sz="900" dirty="0">
              <a:solidFill>
                <a:prstClr val="black"/>
              </a:solidFill>
            </a:endParaRPr>
          </a:p>
        </p:txBody>
      </p:sp>
      <p:sp>
        <p:nvSpPr>
          <p:cNvPr id="153" name="TextBox 152"/>
          <p:cNvSpPr txBox="1"/>
          <p:nvPr/>
        </p:nvSpPr>
        <p:spPr>
          <a:xfrm>
            <a:off x="7579486" y="3780974"/>
            <a:ext cx="1468275" cy="400110"/>
          </a:xfrm>
          <a:prstGeom prst="rect">
            <a:avLst/>
          </a:prstGeom>
          <a:noFill/>
          <a:ln>
            <a:solidFill>
              <a:srgbClr val="FF0000"/>
            </a:solidFill>
          </a:ln>
        </p:spPr>
        <p:txBody>
          <a:bodyPr wrap="square" rtlCol="0">
            <a:spAutoFit/>
          </a:bodyPr>
          <a:lstStyle/>
          <a:p>
            <a:r>
              <a:rPr lang="en-GB" sz="1000" b="1" dirty="0" smtClean="0">
                <a:solidFill>
                  <a:prstClr val="black"/>
                </a:solidFill>
              </a:rPr>
              <a:t>Greenwich</a:t>
            </a:r>
            <a:r>
              <a:rPr lang="en-GB" sz="1000" dirty="0" smtClean="0">
                <a:solidFill>
                  <a:prstClr val="black"/>
                </a:solidFill>
              </a:rPr>
              <a:t> Right care project </a:t>
            </a:r>
            <a:endParaRPr lang="en-GB" sz="1000" dirty="0">
              <a:solidFill>
                <a:prstClr val="black"/>
              </a:solidFill>
            </a:endParaRPr>
          </a:p>
        </p:txBody>
      </p:sp>
      <p:sp>
        <p:nvSpPr>
          <p:cNvPr id="154" name="TextBox 153"/>
          <p:cNvSpPr txBox="1"/>
          <p:nvPr/>
        </p:nvSpPr>
        <p:spPr>
          <a:xfrm>
            <a:off x="2911776" y="702271"/>
            <a:ext cx="1949710" cy="400110"/>
          </a:xfrm>
          <a:prstGeom prst="rect">
            <a:avLst/>
          </a:prstGeom>
          <a:noFill/>
          <a:ln>
            <a:solidFill>
              <a:schemeClr val="accent2">
                <a:lumMod val="60000"/>
                <a:lumOff val="40000"/>
              </a:schemeClr>
            </a:solidFill>
          </a:ln>
        </p:spPr>
        <p:txBody>
          <a:bodyPr wrap="square" rtlCol="0">
            <a:spAutoFit/>
          </a:bodyPr>
          <a:lstStyle/>
          <a:p>
            <a:r>
              <a:rPr lang="en-GB" sz="1000" b="1" dirty="0" smtClean="0">
                <a:solidFill>
                  <a:prstClr val="black"/>
                </a:solidFill>
              </a:rPr>
              <a:t>Barnet</a:t>
            </a:r>
            <a:r>
              <a:rPr lang="en-GB" sz="1000" dirty="0" smtClean="0">
                <a:solidFill>
                  <a:prstClr val="black"/>
                </a:solidFill>
              </a:rPr>
              <a:t> 9 teaching sessions for HCP</a:t>
            </a:r>
            <a:endParaRPr lang="en-GB" sz="1000" dirty="0">
              <a:solidFill>
                <a:prstClr val="black"/>
              </a:solidFill>
            </a:endParaRPr>
          </a:p>
        </p:txBody>
      </p:sp>
      <p:sp>
        <p:nvSpPr>
          <p:cNvPr id="155" name="TextBox 154"/>
          <p:cNvSpPr txBox="1"/>
          <p:nvPr/>
        </p:nvSpPr>
        <p:spPr>
          <a:xfrm>
            <a:off x="2844653" y="5880198"/>
            <a:ext cx="1236142" cy="769441"/>
          </a:xfrm>
          <a:prstGeom prst="rect">
            <a:avLst/>
          </a:prstGeom>
          <a:noFill/>
          <a:ln>
            <a:solidFill>
              <a:srgbClr val="92D050"/>
            </a:solidFill>
          </a:ln>
        </p:spPr>
        <p:txBody>
          <a:bodyPr wrap="square" rtlCol="0">
            <a:spAutoFit/>
          </a:bodyPr>
          <a:lstStyle/>
          <a:p>
            <a:r>
              <a:rPr lang="en-GB" sz="1100" dirty="0" smtClean="0">
                <a:solidFill>
                  <a:prstClr val="black"/>
                </a:solidFill>
              </a:rPr>
              <a:t>CHAH- Croydon community hospital at home team</a:t>
            </a:r>
            <a:endParaRPr lang="en-GB" sz="1100" dirty="0">
              <a:solidFill>
                <a:prstClr val="black"/>
              </a:solidFill>
            </a:endParaRPr>
          </a:p>
        </p:txBody>
      </p:sp>
      <p:cxnSp>
        <p:nvCxnSpPr>
          <p:cNvPr id="170" name="Straight Arrow Connector 169"/>
          <p:cNvCxnSpPr>
            <a:stCxn id="142" idx="3"/>
          </p:cNvCxnSpPr>
          <p:nvPr/>
        </p:nvCxnSpPr>
        <p:spPr>
          <a:xfrm>
            <a:off x="1109299" y="1842587"/>
            <a:ext cx="1369122" cy="4433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2089596" y="1037873"/>
            <a:ext cx="1092787" cy="675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8" name="Straight Arrow Connector 397"/>
          <p:cNvCxnSpPr/>
          <p:nvPr/>
        </p:nvCxnSpPr>
        <p:spPr>
          <a:xfrm>
            <a:off x="3667451" y="1113253"/>
            <a:ext cx="51085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9" name="Straight Arrow Connector 398"/>
          <p:cNvCxnSpPr/>
          <p:nvPr/>
        </p:nvCxnSpPr>
        <p:spPr>
          <a:xfrm flipV="1">
            <a:off x="1625145" y="3286286"/>
            <a:ext cx="2019655" cy="783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0" name="Straight Arrow Connector 399"/>
          <p:cNvCxnSpPr>
            <a:stCxn id="155" idx="0"/>
          </p:cNvCxnSpPr>
          <p:nvPr/>
        </p:nvCxnSpPr>
        <p:spPr>
          <a:xfrm flipV="1">
            <a:off x="3462724" y="5011696"/>
            <a:ext cx="1423205" cy="868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1" name="Straight Arrow Connector 400"/>
          <p:cNvCxnSpPr>
            <a:stCxn id="151" idx="1"/>
          </p:cNvCxnSpPr>
          <p:nvPr/>
        </p:nvCxnSpPr>
        <p:spPr>
          <a:xfrm flipH="1" flipV="1">
            <a:off x="5330434" y="4390917"/>
            <a:ext cx="1309147" cy="1522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2" name="Straight Arrow Connector 401"/>
          <p:cNvCxnSpPr>
            <a:stCxn id="146" idx="1"/>
            <a:endCxn id="343" idx="0"/>
          </p:cNvCxnSpPr>
          <p:nvPr/>
        </p:nvCxnSpPr>
        <p:spPr>
          <a:xfrm flipH="1">
            <a:off x="4801672" y="1348814"/>
            <a:ext cx="2689327" cy="1288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3" name="TextBox 402"/>
          <p:cNvSpPr txBox="1"/>
          <p:nvPr/>
        </p:nvSpPr>
        <p:spPr>
          <a:xfrm>
            <a:off x="288691" y="5592240"/>
            <a:ext cx="1534772" cy="938719"/>
          </a:xfrm>
          <a:prstGeom prst="rect">
            <a:avLst/>
          </a:prstGeom>
          <a:noFill/>
          <a:ln>
            <a:solidFill>
              <a:srgbClr val="92D050"/>
            </a:solidFill>
          </a:ln>
        </p:spPr>
        <p:txBody>
          <a:bodyPr wrap="square" rtlCol="0">
            <a:spAutoFit/>
          </a:bodyPr>
          <a:lstStyle/>
          <a:p>
            <a:r>
              <a:rPr lang="en-GB" sz="1100" b="1" dirty="0" smtClean="0">
                <a:solidFill>
                  <a:prstClr val="black"/>
                </a:solidFill>
              </a:rPr>
              <a:t>GP pilots </a:t>
            </a:r>
          </a:p>
          <a:p>
            <a:r>
              <a:rPr lang="en-GB" sz="1100" dirty="0" smtClean="0">
                <a:solidFill>
                  <a:prstClr val="black"/>
                </a:solidFill>
              </a:rPr>
              <a:t>Hammersmith &amp;  Fulham CCG</a:t>
            </a:r>
          </a:p>
          <a:p>
            <a:r>
              <a:rPr lang="en-GB" sz="1100" dirty="0" smtClean="0">
                <a:solidFill>
                  <a:prstClr val="black"/>
                </a:solidFill>
              </a:rPr>
              <a:t>Bexley CCG</a:t>
            </a:r>
          </a:p>
          <a:p>
            <a:r>
              <a:rPr lang="en-GB" sz="1100" dirty="0" smtClean="0">
                <a:solidFill>
                  <a:prstClr val="black"/>
                </a:solidFill>
              </a:rPr>
              <a:t>Islington CCG</a:t>
            </a:r>
            <a:endParaRPr lang="en-GB" sz="1100" dirty="0">
              <a:solidFill>
                <a:prstClr val="black"/>
              </a:solidFill>
            </a:endParaRPr>
          </a:p>
        </p:txBody>
      </p:sp>
      <p:cxnSp>
        <p:nvCxnSpPr>
          <p:cNvPr id="405" name="Straight Arrow Connector 404"/>
          <p:cNvCxnSpPr>
            <a:stCxn id="153" idx="1"/>
          </p:cNvCxnSpPr>
          <p:nvPr/>
        </p:nvCxnSpPr>
        <p:spPr>
          <a:xfrm flipH="1">
            <a:off x="5823233" y="3981029"/>
            <a:ext cx="1756253" cy="48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6" name="Straight Arrow Connector 405"/>
          <p:cNvCxnSpPr/>
          <p:nvPr/>
        </p:nvCxnSpPr>
        <p:spPr>
          <a:xfrm flipH="1" flipV="1">
            <a:off x="6344221" y="4279559"/>
            <a:ext cx="727408" cy="274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7" name="Straight Arrow Connector 406"/>
          <p:cNvCxnSpPr/>
          <p:nvPr/>
        </p:nvCxnSpPr>
        <p:spPr>
          <a:xfrm flipH="1" flipV="1">
            <a:off x="4542196" y="3869691"/>
            <a:ext cx="2353939" cy="1452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a:stCxn id="150" idx="1"/>
          </p:cNvCxnSpPr>
          <p:nvPr/>
        </p:nvCxnSpPr>
        <p:spPr>
          <a:xfrm flipH="1" flipV="1">
            <a:off x="4868717" y="3882421"/>
            <a:ext cx="2082222" cy="14181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38406" y="4279559"/>
            <a:ext cx="2339012" cy="430887"/>
          </a:xfrm>
          <a:prstGeom prst="rect">
            <a:avLst/>
          </a:prstGeom>
          <a:ln>
            <a:solidFill>
              <a:schemeClr val="accent6"/>
            </a:solidFill>
          </a:ln>
        </p:spPr>
        <p:txBody>
          <a:bodyPr wrap="square">
            <a:spAutoFit/>
          </a:bodyPr>
          <a:lstStyle/>
          <a:p>
            <a:r>
              <a:rPr lang="en-GB" sz="1100" dirty="0">
                <a:solidFill>
                  <a:prstClr val="black"/>
                </a:solidFill>
              </a:rPr>
              <a:t>Video on GP practice </a:t>
            </a:r>
            <a:r>
              <a:rPr lang="en-GB" sz="1100" dirty="0" smtClean="0">
                <a:solidFill>
                  <a:prstClr val="black"/>
                </a:solidFill>
              </a:rPr>
              <a:t>screens in </a:t>
            </a:r>
            <a:r>
              <a:rPr lang="en-GB" sz="1100" dirty="0">
                <a:solidFill>
                  <a:prstClr val="black"/>
                </a:solidFill>
              </a:rPr>
              <a:t>N</a:t>
            </a:r>
            <a:r>
              <a:rPr lang="en-GB" sz="1100" dirty="0" smtClean="0">
                <a:solidFill>
                  <a:prstClr val="black"/>
                </a:solidFill>
              </a:rPr>
              <a:t>WL</a:t>
            </a:r>
            <a:endParaRPr lang="en-GB" sz="1100" dirty="0">
              <a:solidFill>
                <a:prstClr val="black"/>
              </a:solidFill>
            </a:endParaRPr>
          </a:p>
        </p:txBody>
      </p:sp>
      <p:sp>
        <p:nvSpPr>
          <p:cNvPr id="28" name="TextBox 27"/>
          <p:cNvSpPr txBox="1"/>
          <p:nvPr/>
        </p:nvSpPr>
        <p:spPr>
          <a:xfrm>
            <a:off x="238406" y="3765008"/>
            <a:ext cx="1669298" cy="430887"/>
          </a:xfrm>
          <a:prstGeom prst="rect">
            <a:avLst/>
          </a:prstGeom>
          <a:noFill/>
          <a:ln>
            <a:solidFill>
              <a:schemeClr val="accent6"/>
            </a:solidFill>
          </a:ln>
        </p:spPr>
        <p:txBody>
          <a:bodyPr wrap="square" rtlCol="0">
            <a:spAutoFit/>
          </a:bodyPr>
          <a:lstStyle/>
          <a:p>
            <a:r>
              <a:rPr lang="en-GB" sz="1100" dirty="0" smtClean="0">
                <a:solidFill>
                  <a:prstClr val="black"/>
                </a:solidFill>
              </a:rPr>
              <a:t>H &amp; F Event for parents carers &amp; clinicians</a:t>
            </a:r>
            <a:endParaRPr lang="en-GB" sz="1100" dirty="0">
              <a:solidFill>
                <a:prstClr val="black"/>
              </a:solidFill>
            </a:endParaRPr>
          </a:p>
        </p:txBody>
      </p:sp>
      <p:sp>
        <p:nvSpPr>
          <p:cNvPr id="29" name="TextBox 28"/>
          <p:cNvSpPr txBox="1"/>
          <p:nvPr/>
        </p:nvSpPr>
        <p:spPr>
          <a:xfrm>
            <a:off x="244472" y="4690406"/>
            <a:ext cx="1166692" cy="600164"/>
          </a:xfrm>
          <a:prstGeom prst="rect">
            <a:avLst/>
          </a:prstGeom>
          <a:noFill/>
          <a:ln>
            <a:solidFill>
              <a:schemeClr val="accent6"/>
            </a:solidFill>
          </a:ln>
        </p:spPr>
        <p:txBody>
          <a:bodyPr wrap="square" rtlCol="0">
            <a:spAutoFit/>
          </a:bodyPr>
          <a:lstStyle/>
          <a:p>
            <a:r>
              <a:rPr lang="en-GB" sz="1100" dirty="0" smtClean="0">
                <a:solidFill>
                  <a:prstClr val="black"/>
                </a:solidFill>
              </a:rPr>
              <a:t>Testing Asthma dashboard and templates</a:t>
            </a:r>
            <a:endParaRPr lang="en-GB" sz="1100" dirty="0">
              <a:solidFill>
                <a:prstClr val="black"/>
              </a:solidFill>
            </a:endParaRPr>
          </a:p>
        </p:txBody>
      </p:sp>
      <p:sp>
        <p:nvSpPr>
          <p:cNvPr id="31" name="TextBox 30"/>
          <p:cNvSpPr txBox="1"/>
          <p:nvPr/>
        </p:nvSpPr>
        <p:spPr>
          <a:xfrm>
            <a:off x="7579486" y="3174457"/>
            <a:ext cx="1469311" cy="430887"/>
          </a:xfrm>
          <a:prstGeom prst="rect">
            <a:avLst/>
          </a:prstGeom>
          <a:noFill/>
          <a:ln>
            <a:solidFill>
              <a:schemeClr val="accent5"/>
            </a:solidFill>
          </a:ln>
        </p:spPr>
        <p:txBody>
          <a:bodyPr wrap="square" rtlCol="0">
            <a:spAutoFit/>
          </a:bodyPr>
          <a:lstStyle/>
          <a:p>
            <a:r>
              <a:rPr lang="en-GB" sz="1100" dirty="0" smtClean="0">
                <a:solidFill>
                  <a:prstClr val="black"/>
                </a:solidFill>
              </a:rPr>
              <a:t>Work with AUKUR on health passport</a:t>
            </a:r>
            <a:endParaRPr lang="en-GB" sz="1100" dirty="0">
              <a:solidFill>
                <a:prstClr val="black"/>
              </a:solidFill>
            </a:endParaRPr>
          </a:p>
        </p:txBody>
      </p:sp>
    </p:spTree>
    <p:extLst>
      <p:ext uri="{BB962C8B-B14F-4D97-AF65-F5344CB8AC3E}">
        <p14:creationId xmlns:p14="http://schemas.microsoft.com/office/powerpoint/2010/main" val="422894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Primary Care</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27</a:t>
            </a:fld>
            <a:endParaRPr lang="en-GB" dirty="0"/>
          </a:p>
        </p:txBody>
      </p:sp>
      <p:sp>
        <p:nvSpPr>
          <p:cNvPr id="5" name="Content Placeholder 4"/>
          <p:cNvSpPr>
            <a:spLocks noGrp="1"/>
          </p:cNvSpPr>
          <p:nvPr>
            <p:ph sz="quarter" idx="15"/>
          </p:nvPr>
        </p:nvSpPr>
        <p:spPr>
          <a:xfrm>
            <a:off x="251520" y="836712"/>
            <a:ext cx="8642350" cy="5183311"/>
          </a:xfrm>
        </p:spPr>
        <p:txBody>
          <a:bodyPr>
            <a:normAutofit fontScale="70000" lnSpcReduction="20000"/>
          </a:bodyPr>
          <a:lstStyle/>
          <a:p>
            <a:pPr marL="285750" indent="-285750">
              <a:buFont typeface="Arial" pitchFamily="34" charset="0"/>
              <a:buChar char="•"/>
            </a:pPr>
            <a:r>
              <a:rPr lang="en-GB" dirty="0" smtClean="0"/>
              <a:t>Mapping what a primary care hub service for CYP would look like – workshop February</a:t>
            </a:r>
          </a:p>
          <a:p>
            <a:pPr marL="285750" indent="-285750">
              <a:buFont typeface="Arial" pitchFamily="34" charset="0"/>
              <a:buChar char="•"/>
            </a:pPr>
            <a:r>
              <a:rPr lang="en-GB" b="1" dirty="0" smtClean="0"/>
              <a:t>Bexley pharmacy pilot </a:t>
            </a:r>
            <a:r>
              <a:rPr lang="en-GB" dirty="0" smtClean="0"/>
              <a:t>– inhaler technique reviews Interest in rolling out in Greenwich and Islington Filmed asthma </a:t>
            </a:r>
            <a:r>
              <a:rPr lang="en-GB" dirty="0"/>
              <a:t>review </a:t>
            </a:r>
            <a:r>
              <a:rPr lang="en-GB" dirty="0" smtClean="0"/>
              <a:t>In </a:t>
            </a:r>
            <a:r>
              <a:rPr lang="en-GB" dirty="0"/>
              <a:t>pharmacy </a:t>
            </a:r>
            <a:r>
              <a:rPr lang="en-GB" dirty="0" smtClean="0"/>
              <a:t>use </a:t>
            </a:r>
            <a:r>
              <a:rPr lang="en-GB" dirty="0"/>
              <a:t>on website</a:t>
            </a:r>
          </a:p>
          <a:p>
            <a:pPr marL="285750" indent="-285750">
              <a:buFont typeface="Arial" pitchFamily="34" charset="0"/>
              <a:buChar char="•"/>
            </a:pPr>
            <a:r>
              <a:rPr lang="en-GB" dirty="0" smtClean="0"/>
              <a:t>Bexley practice testing use of Vision template for asthma prevalence and reviews</a:t>
            </a:r>
          </a:p>
          <a:p>
            <a:pPr marL="285750" indent="-285750">
              <a:buFont typeface="Arial" pitchFamily="34" charset="0"/>
              <a:buChar char="•"/>
            </a:pPr>
            <a:r>
              <a:rPr lang="en-GB" dirty="0" smtClean="0"/>
              <a:t>Group consultations for CYP with asthma and cystic fibrosis being piloted. Interest in implementing in Lewisham and Croydon</a:t>
            </a:r>
          </a:p>
          <a:p>
            <a:pPr marL="285750" indent="-285750">
              <a:buFont typeface="Arial" pitchFamily="34" charset="0"/>
              <a:buChar char="•"/>
            </a:pPr>
            <a:r>
              <a:rPr lang="en-GB" b="1" dirty="0" smtClean="0"/>
              <a:t>Hammersmith and Fulham </a:t>
            </a:r>
            <a:r>
              <a:rPr lang="en-GB" dirty="0" smtClean="0"/>
              <a:t>– training </a:t>
            </a:r>
            <a:r>
              <a:rPr lang="en-GB" dirty="0"/>
              <a:t>event for </a:t>
            </a:r>
            <a:r>
              <a:rPr lang="en-GB" dirty="0" smtClean="0"/>
              <a:t>100 GPs </a:t>
            </a:r>
            <a:r>
              <a:rPr lang="en-GB" dirty="0"/>
              <a:t>and primary care professionals on asthma </a:t>
            </a:r>
            <a:r>
              <a:rPr lang="en-GB" dirty="0" smtClean="0"/>
              <a:t>in </a:t>
            </a:r>
            <a:r>
              <a:rPr lang="en-GB" dirty="0"/>
              <a:t>CYP. Followed this with a fun family event for patients and families with </a:t>
            </a:r>
            <a:r>
              <a:rPr lang="en-GB" dirty="0" smtClean="0"/>
              <a:t>asthma</a:t>
            </a:r>
          </a:p>
          <a:p>
            <a:pPr marL="285750" indent="-285750">
              <a:buFont typeface="Arial" pitchFamily="34" charset="0"/>
              <a:buChar char="•"/>
            </a:pPr>
            <a:r>
              <a:rPr lang="en-GB" dirty="0" smtClean="0"/>
              <a:t>Asthma radar (Dashboard) developed and in pilot phase. Opportunity to expand to wider NWL CYP dashboard</a:t>
            </a:r>
          </a:p>
          <a:p>
            <a:pPr marL="285750" indent="-285750">
              <a:buFont typeface="Arial" pitchFamily="34" charset="0"/>
              <a:buChar char="•"/>
            </a:pPr>
            <a:r>
              <a:rPr lang="en-GB" dirty="0" smtClean="0"/>
              <a:t>Piloting </a:t>
            </a:r>
            <a:r>
              <a:rPr lang="en-GB" dirty="0" err="1" smtClean="0"/>
              <a:t>SystmOne</a:t>
            </a:r>
            <a:r>
              <a:rPr lang="en-GB" dirty="0" smtClean="0"/>
              <a:t> asthma templates and prevalence finder</a:t>
            </a:r>
            <a:endParaRPr lang="en-GB" dirty="0"/>
          </a:p>
          <a:p>
            <a:pPr marL="285750" indent="-285750">
              <a:buFont typeface="Arial" pitchFamily="34" charset="0"/>
              <a:buChar char="•"/>
            </a:pPr>
            <a:endParaRPr lang="en-GB" dirty="0"/>
          </a:p>
        </p:txBody>
      </p:sp>
      <p:pic>
        <p:nvPicPr>
          <p:cNvPr id="6" name="Content Placeholder 3"/>
          <p:cNvPicPr>
            <a:picLocks noChangeAspect="1"/>
          </p:cNvPicPr>
          <p:nvPr/>
        </p:nvPicPr>
        <p:blipFill>
          <a:blip r:embed="rId2"/>
          <a:stretch>
            <a:fillRect/>
          </a:stretch>
        </p:blipFill>
        <p:spPr>
          <a:xfrm>
            <a:off x="3059832" y="5380806"/>
            <a:ext cx="2457014" cy="1228507"/>
          </a:xfrm>
          <a:prstGeom prst="rect">
            <a:avLst/>
          </a:prstGeom>
        </p:spPr>
      </p:pic>
    </p:spTree>
    <p:extLst>
      <p:ext uri="{BB962C8B-B14F-4D97-AF65-F5344CB8AC3E}">
        <p14:creationId xmlns:p14="http://schemas.microsoft.com/office/powerpoint/2010/main" val="1235189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UEC, OOH and acute care</a:t>
            </a:r>
            <a:endParaRPr lang="en-GB" dirty="0"/>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28</a:t>
            </a:fld>
            <a:endParaRPr lang="en-GB" dirty="0"/>
          </a:p>
        </p:txBody>
      </p:sp>
      <p:sp>
        <p:nvSpPr>
          <p:cNvPr id="5" name="Content Placeholder 4"/>
          <p:cNvSpPr>
            <a:spLocks noGrp="1"/>
          </p:cNvSpPr>
          <p:nvPr>
            <p:ph sz="quarter" idx="15"/>
          </p:nvPr>
        </p:nvSpPr>
        <p:spPr>
          <a:xfrm>
            <a:off x="322833" y="1448248"/>
            <a:ext cx="8642350" cy="4967287"/>
          </a:xfrm>
        </p:spPr>
        <p:txBody>
          <a:bodyPr>
            <a:normAutofit fontScale="92500" lnSpcReduction="20000"/>
          </a:bodyPr>
          <a:lstStyle/>
          <a:p>
            <a:pPr marL="285750" indent="-285750">
              <a:buFont typeface="Arial" pitchFamily="34" charset="0"/>
              <a:buChar char="•"/>
            </a:pPr>
            <a:r>
              <a:rPr lang="en-GB" dirty="0" smtClean="0"/>
              <a:t>Alignment with Urgent and Emergency Care (UEC) work</a:t>
            </a:r>
          </a:p>
          <a:p>
            <a:pPr marL="285750" indent="-285750">
              <a:buFont typeface="Arial" pitchFamily="34" charset="0"/>
              <a:buChar char="•"/>
            </a:pPr>
            <a:r>
              <a:rPr lang="en-GB" dirty="0" smtClean="0"/>
              <a:t>Level 1 and 2 paediatric critical standards </a:t>
            </a:r>
          </a:p>
          <a:p>
            <a:pPr marL="285750" indent="-285750">
              <a:buFont typeface="Arial" pitchFamily="34" charset="0"/>
              <a:buChar char="•"/>
            </a:pPr>
            <a:r>
              <a:rPr lang="en-GB" dirty="0" smtClean="0"/>
              <a:t>On line learning </a:t>
            </a:r>
          </a:p>
          <a:p>
            <a:pPr marL="285750" indent="-285750">
              <a:buFont typeface="Arial" pitchFamily="34" charset="0"/>
              <a:buChar char="•"/>
            </a:pPr>
            <a:endParaRPr lang="en-GB" dirty="0" smtClean="0"/>
          </a:p>
          <a:p>
            <a:pPr marL="285750" indent="-285750">
              <a:buFont typeface="Arial" pitchFamily="34" charset="0"/>
              <a:buChar char="•"/>
            </a:pPr>
            <a:r>
              <a:rPr lang="en-GB" dirty="0" smtClean="0"/>
              <a:t>Peer reviews in a number of areas</a:t>
            </a:r>
          </a:p>
          <a:p>
            <a:pPr marL="285750" indent="-285750">
              <a:buFont typeface="Arial" pitchFamily="34" charset="0"/>
              <a:buChar char="•"/>
            </a:pPr>
            <a:r>
              <a:rPr lang="en-GB" dirty="0" smtClean="0"/>
              <a:t>Surgery networks (NCL)</a:t>
            </a:r>
          </a:p>
          <a:p>
            <a:endParaRPr lang="en-GB" dirty="0" smtClean="0"/>
          </a:p>
          <a:p>
            <a:r>
              <a:rPr lang="en-GB" dirty="0" smtClean="0"/>
              <a:t>			Implementation </a:t>
            </a:r>
            <a:r>
              <a:rPr lang="en-GB" dirty="0"/>
              <a:t>of Out of Hospital (OOH) </a:t>
            </a:r>
            <a:r>
              <a:rPr lang="en-GB" dirty="0" smtClean="0"/>
              <a:t>standards</a:t>
            </a:r>
          </a:p>
          <a:p>
            <a:r>
              <a:rPr lang="en-GB" dirty="0" smtClean="0"/>
              <a:t>			Compendium: New Models  </a:t>
            </a:r>
            <a:endParaRPr lang="en-GB" dirty="0"/>
          </a:p>
          <a:p>
            <a:endParaRPr lang="en-GB"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168860"/>
            <a:ext cx="244827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144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29</a:t>
            </a:fld>
            <a:endParaRPr lang="en-GB" dirty="0"/>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1452897898"/>
              </p:ext>
            </p:extLst>
          </p:nvPr>
        </p:nvGraphicFramePr>
        <p:xfrm>
          <a:off x="250825" y="1341438"/>
          <a:ext cx="8642350" cy="496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a:xfrm>
            <a:off x="250827" y="188916"/>
            <a:ext cx="8642350" cy="1007836"/>
          </a:xfrm>
        </p:spPr>
        <p:txBody>
          <a:bodyPr>
            <a:normAutofit fontScale="90000"/>
          </a:bodyPr>
          <a:lstStyle/>
          <a:p>
            <a:r>
              <a:rPr lang="en-GB" dirty="0" smtClean="0"/>
              <a:t>Percentage of Children who can be managed in alternative models instead of ED </a:t>
            </a:r>
            <a:endParaRPr lang="en-GB" dirty="0"/>
          </a:p>
        </p:txBody>
      </p:sp>
    </p:spTree>
    <p:extLst>
      <p:ext uri="{BB962C8B-B14F-4D97-AF65-F5344CB8AC3E}">
        <p14:creationId xmlns:p14="http://schemas.microsoft.com/office/powerpoint/2010/main" val="1229851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a:t>
            </a:r>
            <a:endParaRPr lang="en-GB" dirty="0"/>
          </a:p>
        </p:txBody>
      </p:sp>
      <p:sp>
        <p:nvSpPr>
          <p:cNvPr id="3" name="Text Placeholder 2"/>
          <p:cNvSpPr>
            <a:spLocks noGrp="1"/>
          </p:cNvSpPr>
          <p:nvPr>
            <p:ph type="body" sz="quarter" idx="12"/>
          </p:nvPr>
        </p:nvSpPr>
        <p:spPr/>
        <p:txBody>
          <a:bodyPr/>
          <a:lstStyle/>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3</a:t>
            </a:fld>
            <a:endParaRPr lang="en-GB" dirty="0"/>
          </a:p>
        </p:txBody>
      </p:sp>
      <p:sp>
        <p:nvSpPr>
          <p:cNvPr id="5" name="Content Placeholder 4"/>
          <p:cNvSpPr>
            <a:spLocks noGrp="1"/>
          </p:cNvSpPr>
          <p:nvPr>
            <p:ph sz="quarter" idx="15"/>
          </p:nvPr>
        </p:nvSpPr>
        <p:spPr/>
        <p:txBody>
          <a:bodyPr/>
          <a:lstStyle/>
          <a:p>
            <a:pPr marL="285750" indent="-285750">
              <a:buFontTx/>
              <a:buChar char="-"/>
            </a:pPr>
            <a:r>
              <a:rPr lang="en-GB" dirty="0" smtClean="0"/>
              <a:t>Me- GP trainer, Programme Director, Appraiser, CEPN lead, Out of hours, HLP GP lead. </a:t>
            </a:r>
          </a:p>
          <a:p>
            <a:endParaRPr lang="en-GB" dirty="0" smtClean="0"/>
          </a:p>
          <a:p>
            <a:pPr marL="285750" indent="-285750">
              <a:buFontTx/>
              <a:buChar char="-"/>
            </a:pPr>
            <a:r>
              <a:rPr lang="en-GB" dirty="0" smtClean="0"/>
              <a:t>Who you are? </a:t>
            </a:r>
          </a:p>
          <a:p>
            <a:pPr marL="285750" indent="-285750">
              <a:buFontTx/>
              <a:buChar char="-"/>
            </a:pPr>
            <a:r>
              <a:rPr lang="en-GB" dirty="0" smtClean="0"/>
              <a:t>What do you think health needs of CYP in London is? </a:t>
            </a:r>
          </a:p>
          <a:p>
            <a:pPr marL="285750" indent="-285750">
              <a:buFontTx/>
              <a:buChar char="-"/>
            </a:pPr>
            <a:r>
              <a:rPr lang="en-GB" dirty="0" smtClean="0"/>
              <a:t>What can you (and your part of the system) do to help? </a:t>
            </a:r>
            <a:endParaRPr lang="en-GB" dirty="0"/>
          </a:p>
        </p:txBody>
      </p:sp>
    </p:spTree>
    <p:extLst>
      <p:ext uri="{BB962C8B-B14F-4D97-AF65-F5344CB8AC3E}">
        <p14:creationId xmlns:p14="http://schemas.microsoft.com/office/powerpoint/2010/main" val="1522074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CAMHS</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30</a:t>
            </a:fld>
            <a:endParaRPr lang="en-GB" dirty="0"/>
          </a:p>
        </p:txBody>
      </p:sp>
      <p:sp>
        <p:nvSpPr>
          <p:cNvPr id="5" name="Content Placeholder 4"/>
          <p:cNvSpPr>
            <a:spLocks noGrp="1"/>
          </p:cNvSpPr>
          <p:nvPr>
            <p:ph sz="quarter" idx="15"/>
          </p:nvPr>
        </p:nvSpPr>
        <p:spPr>
          <a:xfrm>
            <a:off x="250825" y="980728"/>
            <a:ext cx="5545311" cy="4967287"/>
          </a:xfrm>
        </p:spPr>
        <p:txBody>
          <a:bodyPr>
            <a:normAutofit fontScale="62500" lnSpcReduction="20000"/>
          </a:bodyPr>
          <a:lstStyle/>
          <a:p>
            <a:r>
              <a:rPr lang="en-GB" dirty="0" smtClean="0"/>
              <a:t>Green Paper published Dec 2017</a:t>
            </a:r>
          </a:p>
          <a:p>
            <a:pPr lvl="0"/>
            <a:r>
              <a:rPr lang="en-GB" dirty="0"/>
              <a:t>I</a:t>
            </a:r>
            <a:r>
              <a:rPr lang="en-GB" dirty="0" smtClean="0"/>
              <a:t>ncentivising </a:t>
            </a:r>
            <a:r>
              <a:rPr lang="en-GB" dirty="0"/>
              <a:t>every school and college to identify and train a Designated Senior Lead for Mental Health to oversee the approach to mental health and </a:t>
            </a:r>
            <a:r>
              <a:rPr lang="en-GB" dirty="0" smtClean="0"/>
              <a:t>wellbeing</a:t>
            </a:r>
            <a:endParaRPr lang="en-GB" dirty="0"/>
          </a:p>
          <a:p>
            <a:pPr lvl="0"/>
            <a:r>
              <a:rPr lang="en-GB" dirty="0"/>
              <a:t>F</a:t>
            </a:r>
            <a:r>
              <a:rPr lang="en-GB" dirty="0" smtClean="0"/>
              <a:t>unding (?how) new </a:t>
            </a:r>
            <a:r>
              <a:rPr lang="en-GB" dirty="0"/>
              <a:t>Mental Health Support Teams, supervised by NHS children and young people’s mental health staff, to provide specific extra capacity for early intervention and ongoing help. Their work will be managed jointly by schools, colleges and the NHS</a:t>
            </a:r>
            <a:r>
              <a:rPr lang="en-GB" dirty="0" smtClean="0"/>
              <a:t>. (there will be a call for Trailblazer sites)</a:t>
            </a:r>
            <a:endParaRPr lang="en-GB" dirty="0"/>
          </a:p>
          <a:p>
            <a:pPr lvl="0"/>
            <a:r>
              <a:rPr lang="en-GB" dirty="0"/>
              <a:t>T</a:t>
            </a:r>
            <a:r>
              <a:rPr lang="en-GB" dirty="0" smtClean="0"/>
              <a:t>rialling </a:t>
            </a:r>
            <a:r>
              <a:rPr lang="en-GB" dirty="0"/>
              <a:t>a four week waiting time for access to specialist NHS children and young people’s mental health </a:t>
            </a:r>
            <a:r>
              <a:rPr lang="en-GB" dirty="0" smtClean="0"/>
              <a:t>services</a:t>
            </a:r>
          </a:p>
          <a:p>
            <a:pPr lvl="0"/>
            <a:r>
              <a:rPr lang="en-GB" dirty="0" smtClean="0"/>
              <a:t>Consultation ends March 2</a:t>
            </a:r>
            <a:r>
              <a:rPr lang="en-GB" baseline="30000" dirty="0" smtClean="0"/>
              <a:t>nd</a:t>
            </a:r>
            <a:r>
              <a:rPr lang="en-GB" dirty="0" smtClean="0"/>
              <a:t> – HLP to formulate response</a:t>
            </a:r>
            <a:endParaRPr lang="en-GB" dirty="0"/>
          </a:p>
          <a:p>
            <a:endParaRPr lang="en-GB" dirty="0" smtClean="0"/>
          </a:p>
          <a:p>
            <a:endParaRPr lang="en-GB" dirty="0" smtClean="0"/>
          </a:p>
          <a:p>
            <a:endParaRPr lang="en-GB" dirty="0" smtClean="0"/>
          </a:p>
          <a:p>
            <a:endParaRPr lang="en-GB"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50" t="17083" r="38985" b="19861"/>
          <a:stretch/>
        </p:blipFill>
        <p:spPr bwMode="auto">
          <a:xfrm>
            <a:off x="5796136" y="980728"/>
            <a:ext cx="3019425" cy="43243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368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CAMHS</a:t>
            </a:r>
            <a:endParaRPr lang="en-GB" dirty="0"/>
          </a:p>
        </p:txBody>
      </p:sp>
      <p:sp>
        <p:nvSpPr>
          <p:cNvPr id="3" name="Text Placeholder 2"/>
          <p:cNvSpPr>
            <a:spLocks noGrp="1"/>
          </p:cNvSpPr>
          <p:nvPr>
            <p:ph type="body" sz="quarter" idx="12"/>
          </p:nvPr>
        </p:nvSpPr>
        <p:spPr>
          <a:xfrm>
            <a:off x="107504" y="692696"/>
            <a:ext cx="8642350" cy="432047"/>
          </a:xfrm>
        </p:spPr>
        <p:txBody>
          <a:bodyPr>
            <a:normAutofit/>
          </a:bodyPr>
          <a:lstStyle/>
          <a:p>
            <a:r>
              <a:rPr lang="en-GB" sz="1800" b="1" dirty="0" smtClean="0"/>
              <a:t>CAMHS and MH and WB in Schools</a:t>
            </a:r>
            <a:endParaRPr lang="en-GB" sz="1800" b="1"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31</a:t>
            </a:fld>
            <a:endParaRPr lang="en-GB" dirty="0"/>
          </a:p>
        </p:txBody>
      </p:sp>
      <p:sp>
        <p:nvSpPr>
          <p:cNvPr id="5" name="Content Placeholder 4"/>
          <p:cNvSpPr>
            <a:spLocks noGrp="1"/>
          </p:cNvSpPr>
          <p:nvPr>
            <p:ph sz="quarter" idx="15"/>
          </p:nvPr>
        </p:nvSpPr>
        <p:spPr>
          <a:xfrm>
            <a:off x="250825" y="1052736"/>
            <a:ext cx="8642350" cy="5472608"/>
          </a:xfrm>
        </p:spPr>
        <p:txBody>
          <a:bodyPr>
            <a:normAutofit fontScale="62500" lnSpcReduction="20000"/>
          </a:bodyPr>
          <a:lstStyle/>
          <a:p>
            <a:pPr marL="285750" indent="-285750">
              <a:buFont typeface="Arial" pitchFamily="34" charset="0"/>
              <a:buChar char="•"/>
            </a:pPr>
            <a:r>
              <a:rPr lang="en-GB" dirty="0" smtClean="0"/>
              <a:t>Meeting with Mayor to discuss approaches to support mental health in schools</a:t>
            </a:r>
          </a:p>
          <a:p>
            <a:pPr marL="285750" indent="-285750">
              <a:buFont typeface="Arial" pitchFamily="34" charset="0"/>
              <a:buChar char="•"/>
            </a:pPr>
            <a:r>
              <a:rPr lang="en-GB" dirty="0" smtClean="0"/>
              <a:t>Very supportive and will work collaboratively with HLP and schools</a:t>
            </a:r>
          </a:p>
          <a:p>
            <a:pPr marL="285750" indent="-285750">
              <a:buFont typeface="Arial" pitchFamily="34" charset="0"/>
              <a:buChar char="•"/>
            </a:pPr>
            <a:r>
              <a:rPr lang="en-GB" dirty="0" smtClean="0"/>
              <a:t>Additional funding  obtained for project manager to lead this work</a:t>
            </a:r>
          </a:p>
          <a:p>
            <a:r>
              <a:rPr lang="en-GB" b="1" dirty="0" smtClean="0"/>
              <a:t>Peer review of mental health crisis services for CYP</a:t>
            </a:r>
          </a:p>
          <a:p>
            <a:pPr marL="285750" indent="-285750">
              <a:buFont typeface="Arial" pitchFamily="34" charset="0"/>
              <a:buChar char="•"/>
            </a:pPr>
            <a:r>
              <a:rPr lang="en-GB" dirty="0" smtClean="0"/>
              <a:t>Site vi</a:t>
            </a:r>
            <a:r>
              <a:rPr lang="en-GB" dirty="0"/>
              <a:t>sits completed in two areas – nine in total to be </a:t>
            </a:r>
            <a:r>
              <a:rPr lang="en-GB" dirty="0" smtClean="0"/>
              <a:t>undertaken</a:t>
            </a:r>
          </a:p>
          <a:p>
            <a:pPr marL="285750" indent="-285750">
              <a:buFont typeface="Arial" pitchFamily="34" charset="0"/>
              <a:buChar char="•"/>
            </a:pPr>
            <a:r>
              <a:rPr lang="en-GB" dirty="0" smtClean="0"/>
              <a:t>Whole system approach taken to peer reviews</a:t>
            </a:r>
          </a:p>
          <a:p>
            <a:r>
              <a:rPr lang="en-GB" b="1" dirty="0" smtClean="0"/>
              <a:t>Other</a:t>
            </a:r>
          </a:p>
          <a:p>
            <a:pPr lvl="0"/>
            <a:r>
              <a:rPr lang="en-GB" dirty="0"/>
              <a:t>Data survey completed by CCGs and results analysed and reported. Findings include that 85% of non-NHS providers in London flow CYP MH data to CCGs but 83% do not flow data to the NHS Digital Mental Health Services Dataset.</a:t>
            </a:r>
          </a:p>
          <a:p>
            <a:r>
              <a:rPr lang="en-GB" dirty="0"/>
              <a:t> </a:t>
            </a:r>
            <a:r>
              <a:rPr lang="en-GB" dirty="0" smtClean="0"/>
              <a:t>Circulated </a:t>
            </a:r>
            <a:r>
              <a:rPr lang="en-GB" dirty="0"/>
              <a:t>draft Primary Care Professional Eating Disorders summary guidance for engagement with GP CLG, MH </a:t>
            </a:r>
            <a:r>
              <a:rPr lang="en-GB" dirty="0" smtClean="0"/>
              <a:t>providers</a:t>
            </a:r>
          </a:p>
          <a:p>
            <a:r>
              <a:rPr lang="en-GB" dirty="0"/>
              <a:t>Circulated revised CYP MH training resource compendium for final engagement with mental health trusts before design/format final version agreed for </a:t>
            </a:r>
            <a:r>
              <a:rPr lang="en-GB" dirty="0" smtClean="0"/>
              <a:t>publication</a:t>
            </a:r>
          </a:p>
          <a:p>
            <a:r>
              <a:rPr lang="en-GB" dirty="0" smtClean="0"/>
              <a:t>Started profiling CAMHS services in </a:t>
            </a:r>
            <a:r>
              <a:rPr lang="en-GB" dirty="0" err="1" smtClean="0"/>
              <a:t>MiDoS</a:t>
            </a:r>
            <a:endParaRPr lang="en-GB" dirty="0" smtClean="0"/>
          </a:p>
          <a:p>
            <a:r>
              <a:rPr lang="en-GB" dirty="0" smtClean="0"/>
              <a:t>Undertaking review of evidence and frequency of Out of Area placements</a:t>
            </a:r>
            <a:endParaRPr lang="en-GB" dirty="0"/>
          </a:p>
        </p:txBody>
      </p:sp>
    </p:spTree>
    <p:extLst>
      <p:ext uri="{BB962C8B-B14F-4D97-AF65-F5344CB8AC3E}">
        <p14:creationId xmlns:p14="http://schemas.microsoft.com/office/powerpoint/2010/main" val="2396059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CDOP</a:t>
            </a:r>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32</a:t>
            </a:fld>
            <a:endParaRPr lang="en-GB" dirty="0"/>
          </a:p>
        </p:txBody>
      </p:sp>
      <p:sp>
        <p:nvSpPr>
          <p:cNvPr id="5" name="Content Placeholder 4"/>
          <p:cNvSpPr>
            <a:spLocks noGrp="1"/>
          </p:cNvSpPr>
          <p:nvPr>
            <p:ph sz="quarter" idx="15"/>
          </p:nvPr>
        </p:nvSpPr>
        <p:spPr>
          <a:xfrm>
            <a:off x="179512" y="980728"/>
            <a:ext cx="8642350" cy="4967287"/>
          </a:xfrm>
        </p:spPr>
        <p:txBody>
          <a:bodyPr>
            <a:normAutofit fontScale="77500" lnSpcReduction="20000"/>
          </a:bodyPr>
          <a:lstStyle/>
          <a:p>
            <a:r>
              <a:rPr lang="en-GB" dirty="0" smtClean="0"/>
              <a:t>Submitted response to “</a:t>
            </a:r>
            <a:r>
              <a:rPr lang="en-GB" i="1" dirty="0" smtClean="0"/>
              <a:t>Working together to safeguard children</a:t>
            </a:r>
            <a:r>
              <a:rPr lang="en-GB" dirty="0" smtClean="0"/>
              <a:t>” consultation (moving CDOP responsibility to joint CCG/LA and working at larger scale)</a:t>
            </a:r>
            <a:endParaRPr lang="en-GB" dirty="0"/>
          </a:p>
          <a:p>
            <a:r>
              <a:rPr lang="en-GB" dirty="0" smtClean="0"/>
              <a:t>CDOP workshops </a:t>
            </a:r>
            <a:r>
              <a:rPr lang="en-GB" dirty="0"/>
              <a:t>scheduled for </a:t>
            </a:r>
            <a:r>
              <a:rPr lang="en-GB" dirty="0" smtClean="0"/>
              <a:t>2018</a:t>
            </a:r>
            <a:endParaRPr lang="en-GB" dirty="0"/>
          </a:p>
          <a:p>
            <a:pPr marL="285750" indent="-285750">
              <a:buFont typeface="Arial" pitchFamily="34" charset="0"/>
              <a:buChar char="•"/>
            </a:pPr>
            <a:r>
              <a:rPr lang="en-GB" i="1" dirty="0" smtClean="0"/>
              <a:t>Understanding </a:t>
            </a:r>
            <a:r>
              <a:rPr lang="en-GB" i="1" dirty="0"/>
              <a:t>Youth </a:t>
            </a:r>
            <a:r>
              <a:rPr lang="en-GB" i="1" dirty="0" smtClean="0"/>
              <a:t>Violence</a:t>
            </a:r>
            <a:endParaRPr lang="en-GB" i="1" dirty="0"/>
          </a:p>
          <a:p>
            <a:pPr marL="285750" indent="-285750">
              <a:buFont typeface="Arial" pitchFamily="34" charset="0"/>
              <a:buChar char="•"/>
            </a:pPr>
            <a:r>
              <a:rPr lang="en-GB" i="1" dirty="0" smtClean="0"/>
              <a:t>Transformation </a:t>
            </a:r>
            <a:r>
              <a:rPr lang="en-GB" i="1" dirty="0"/>
              <a:t>Support Event  </a:t>
            </a:r>
            <a:endParaRPr lang="en-GB" i="1" dirty="0" smtClean="0"/>
          </a:p>
          <a:p>
            <a:pPr marL="285750" indent="-285750">
              <a:buFont typeface="Arial" pitchFamily="34" charset="0"/>
              <a:buChar char="•"/>
            </a:pPr>
            <a:r>
              <a:rPr lang="en-GB" i="1" dirty="0" smtClean="0"/>
              <a:t>Mass </a:t>
            </a:r>
            <a:r>
              <a:rPr lang="en-GB" i="1" dirty="0"/>
              <a:t>Mortality/Major Incidents </a:t>
            </a:r>
            <a:r>
              <a:rPr lang="en-GB" i="1" dirty="0" smtClean="0"/>
              <a:t>Transformation </a:t>
            </a:r>
            <a:r>
              <a:rPr lang="en-GB" i="1" dirty="0"/>
              <a:t>Support </a:t>
            </a:r>
            <a:r>
              <a:rPr lang="en-GB" i="1" dirty="0" smtClean="0"/>
              <a:t>Event</a:t>
            </a:r>
          </a:p>
          <a:p>
            <a:pPr marL="285750" indent="-285750">
              <a:buFont typeface="Arial" pitchFamily="34" charset="0"/>
              <a:buChar char="•"/>
            </a:pPr>
            <a:r>
              <a:rPr lang="en-GB" i="1" dirty="0" smtClean="0"/>
              <a:t>Programme </a:t>
            </a:r>
            <a:r>
              <a:rPr lang="en-GB" i="1" dirty="0"/>
              <a:t>Close </a:t>
            </a:r>
            <a:endParaRPr lang="en-GB" i="1" dirty="0" smtClean="0"/>
          </a:p>
          <a:p>
            <a:r>
              <a:rPr lang="en-GB" dirty="0" smtClean="0"/>
              <a:t>CYP </a:t>
            </a:r>
            <a:r>
              <a:rPr lang="en-GB" dirty="0"/>
              <a:t>Bereavement Experience </a:t>
            </a:r>
            <a:r>
              <a:rPr lang="en-GB" dirty="0" smtClean="0"/>
              <a:t>Measure (BEM) drafted </a:t>
            </a:r>
            <a:r>
              <a:rPr lang="en-GB" dirty="0"/>
              <a:t>to augment existing Maternity </a:t>
            </a:r>
            <a:r>
              <a:rPr lang="en-GB" dirty="0" smtClean="0"/>
              <a:t>BEM </a:t>
            </a:r>
            <a:r>
              <a:rPr lang="en-GB" dirty="0"/>
              <a:t>working with national team and SANDS </a:t>
            </a:r>
          </a:p>
          <a:p>
            <a:r>
              <a:rPr lang="en-GB" dirty="0"/>
              <a:t>HLP CDOP Asthma and Allergy Deaths </a:t>
            </a:r>
            <a:r>
              <a:rPr lang="en-GB" dirty="0" smtClean="0"/>
              <a:t>checklist in final draft</a:t>
            </a:r>
          </a:p>
          <a:p>
            <a:r>
              <a:rPr lang="en-GB" dirty="0" smtClean="0"/>
              <a:t>Suicide prevention resource in final draft</a:t>
            </a:r>
          </a:p>
          <a:p>
            <a:endParaRPr lang="en-GB" dirty="0"/>
          </a:p>
          <a:p>
            <a:endParaRPr lang="en-GB" dirty="0"/>
          </a:p>
        </p:txBody>
      </p:sp>
    </p:spTree>
    <p:extLst>
      <p:ext uri="{BB962C8B-B14F-4D97-AF65-F5344CB8AC3E}">
        <p14:creationId xmlns:p14="http://schemas.microsoft.com/office/powerpoint/2010/main" val="3131966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3"/>
            <a:ext cx="8642350" cy="503783"/>
          </a:xfrm>
        </p:spPr>
        <p:txBody>
          <a:bodyPr>
            <a:normAutofit fontScale="90000"/>
          </a:bodyPr>
          <a:lstStyle/>
          <a:p>
            <a:r>
              <a:rPr lang="en-GB" dirty="0"/>
              <a:t>Linkages – Child Sexual Assault transformation</a:t>
            </a:r>
            <a:br>
              <a:rPr lang="en-GB"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33</a:t>
            </a:fld>
            <a:endParaRPr lang="en-GB" dirty="0">
              <a:solidFill>
                <a:srgbClr val="3F3F3F">
                  <a:lumMod val="50000"/>
                </a:srgbClr>
              </a:solidFill>
            </a:endParaRPr>
          </a:p>
        </p:txBody>
      </p:sp>
      <p:sp>
        <p:nvSpPr>
          <p:cNvPr id="3" name="Content Placeholder 2"/>
          <p:cNvSpPr>
            <a:spLocks noGrp="1"/>
          </p:cNvSpPr>
          <p:nvPr>
            <p:ph sz="quarter" idx="15"/>
          </p:nvPr>
        </p:nvSpPr>
        <p:spPr>
          <a:xfrm>
            <a:off x="107505" y="764704"/>
            <a:ext cx="8642350" cy="5472013"/>
          </a:xfrm>
          <a:solidFill>
            <a:schemeClr val="bg1"/>
          </a:solidFill>
        </p:spPr>
        <p:txBody>
          <a:bodyPr>
            <a:normAutofit/>
          </a:bodyPr>
          <a:lstStyle/>
          <a:p>
            <a:r>
              <a:rPr lang="en-GB" sz="1600" b="1" dirty="0"/>
              <a:t>“CSA Transformation programme – a 12 month programme to  enable the delivery of Child Sexual Abuse (CSA) hubs in five STP areas of London”</a:t>
            </a:r>
          </a:p>
          <a:p>
            <a:pPr marL="180975" indent="-180975">
              <a:buClr>
                <a:srgbClr val="800000"/>
              </a:buClr>
              <a:buFont typeface="Arial" panose="020B0604020202020204" pitchFamily="34" charset="0"/>
              <a:buChar char="•"/>
            </a:pPr>
            <a:r>
              <a:rPr lang="en-GB" sz="1600" b="1" dirty="0">
                <a:solidFill>
                  <a:srgbClr val="0070C0"/>
                </a:solidFill>
                <a:cs typeface="Arial" pitchFamily="34" charset="0"/>
              </a:rPr>
              <a:t>London CSA review findings (2015) </a:t>
            </a:r>
            <a:r>
              <a:rPr lang="en-GB" sz="1600" dirty="0">
                <a:solidFill>
                  <a:srgbClr val="0070C0"/>
                </a:solidFill>
                <a:cs typeface="Arial" pitchFamily="34" charset="0"/>
              </a:rPr>
              <a:t>– Low levels of CYP identified/supported, lack of long term support and CYP/families, no clear pathway, only 25% CYP offered medical support and high thresholds and long waits for therapy from CAMHS.</a:t>
            </a:r>
          </a:p>
          <a:p>
            <a:pPr marL="180975" indent="-180975">
              <a:buClr>
                <a:srgbClr val="800000"/>
              </a:buClr>
              <a:buFont typeface="Arial" panose="020B0604020202020204" pitchFamily="34" charset="0"/>
              <a:buChar char="•"/>
            </a:pPr>
            <a:r>
              <a:rPr lang="en-GB" sz="1600" b="1" dirty="0">
                <a:solidFill>
                  <a:srgbClr val="0070C0"/>
                </a:solidFill>
                <a:cs typeface="Arial" pitchFamily="34" charset="0"/>
              </a:rPr>
              <a:t>CSA Transformation Programme (2015-17) </a:t>
            </a:r>
            <a:r>
              <a:rPr lang="en-GB" sz="1600" dirty="0">
                <a:solidFill>
                  <a:srgbClr val="0070C0"/>
                </a:solidFill>
                <a:cs typeface="Arial" pitchFamily="34" charset="0"/>
              </a:rPr>
              <a:t>– 2 CSA hubs created in London in NCL and SWL. Business case development for 3 further CSA hubs in each STP.</a:t>
            </a:r>
          </a:p>
          <a:p>
            <a:pPr marL="180975" indent="-180975">
              <a:buClr>
                <a:srgbClr val="800000"/>
              </a:buClr>
              <a:buFont typeface="Arial" panose="020B0604020202020204" pitchFamily="34" charset="0"/>
              <a:buChar char="•"/>
            </a:pPr>
            <a:r>
              <a:rPr lang="en-GB" sz="1600" b="1" dirty="0">
                <a:solidFill>
                  <a:srgbClr val="0070C0"/>
                </a:solidFill>
                <a:cs typeface="Arial" pitchFamily="34" charset="0"/>
              </a:rPr>
              <a:t>NCL CSA hub evaluation </a:t>
            </a:r>
            <a:r>
              <a:rPr lang="en-GB" sz="1600" dirty="0">
                <a:solidFill>
                  <a:srgbClr val="0070C0"/>
                </a:solidFill>
                <a:cs typeface="Arial" pitchFamily="34" charset="0"/>
              </a:rPr>
              <a:t>– 144 CYP supported with families in first 6 months, four fold increase in referrals, enabled professional development, removal of barriers to accessing advocacy and CAMHS support, improved communication with children’s services and PROMs developed/piloted.</a:t>
            </a:r>
          </a:p>
          <a:p>
            <a:pPr marL="180975" indent="-180975">
              <a:buClr>
                <a:srgbClr val="800000"/>
              </a:buClr>
              <a:buFont typeface="Arial" panose="020B0604020202020204" pitchFamily="34" charset="0"/>
              <a:buChar char="•"/>
            </a:pPr>
            <a:r>
              <a:rPr lang="en-GB" sz="1600" b="1" dirty="0">
                <a:solidFill>
                  <a:srgbClr val="0070C0"/>
                </a:solidFill>
                <a:cs typeface="Arial" pitchFamily="34" charset="0"/>
              </a:rPr>
              <a:t>CSA Transformation programme (2017/18) </a:t>
            </a:r>
            <a:r>
              <a:rPr lang="en-GB" sz="1600" dirty="0">
                <a:solidFill>
                  <a:srgbClr val="0070C0"/>
                </a:solidFill>
                <a:cs typeface="Arial" pitchFamily="34" charset="0"/>
              </a:rPr>
              <a:t>– roll out CSA in each STP.</a:t>
            </a:r>
          </a:p>
          <a:p>
            <a:pPr marL="180975" indent="-180975">
              <a:spcBef>
                <a:spcPts val="0"/>
              </a:spcBef>
              <a:spcAft>
                <a:spcPts val="0"/>
              </a:spcAft>
              <a:buClr>
                <a:srgbClr val="800000"/>
              </a:buClr>
              <a:buFont typeface="Arial" panose="020B0604020202020204" pitchFamily="34" charset="0"/>
              <a:buChar char="•"/>
            </a:pPr>
            <a:r>
              <a:rPr lang="en-GB" sz="1600" b="1" dirty="0">
                <a:solidFill>
                  <a:srgbClr val="0070C0"/>
                </a:solidFill>
                <a:cs typeface="Arial" pitchFamily="34" charset="0"/>
              </a:rPr>
              <a:t>Links to Child House Programme </a:t>
            </a:r>
            <a:r>
              <a:rPr lang="en-GB" sz="1600" dirty="0">
                <a:solidFill>
                  <a:srgbClr val="0070C0"/>
                </a:solidFill>
                <a:cs typeface="Arial" pitchFamily="34" charset="0"/>
              </a:rPr>
              <a:t>– NCL/SWL CSA will develop into </a:t>
            </a:r>
          </a:p>
          <a:p>
            <a:pPr marL="180975">
              <a:spcBef>
                <a:spcPts val="0"/>
              </a:spcBef>
              <a:spcAft>
                <a:spcPts val="0"/>
              </a:spcAft>
              <a:buClr>
                <a:srgbClr val="800000"/>
              </a:buClr>
            </a:pPr>
            <a:r>
              <a:rPr lang="en-GB" sz="1600" dirty="0">
                <a:solidFill>
                  <a:srgbClr val="0070C0"/>
                </a:solidFill>
                <a:cs typeface="Arial" pitchFamily="34" charset="0"/>
              </a:rPr>
              <a:t>Child House funded by Home Office. Seek funding for other Child Houses</a:t>
            </a:r>
          </a:p>
          <a:p>
            <a:pPr marL="180975" indent="-180975">
              <a:buFont typeface="Arial" pitchFamily="34" charset="0"/>
              <a:buChar char="•"/>
            </a:pPr>
            <a:r>
              <a:rPr lang="en-GB" sz="1600" dirty="0">
                <a:solidFill>
                  <a:srgbClr val="0070C0"/>
                </a:solidFill>
                <a:cs typeface="Arial" pitchFamily="34" charset="0"/>
                <a:hlinkClick r:id="rId3"/>
              </a:rPr>
              <a:t>CSA Toolkit </a:t>
            </a:r>
            <a:r>
              <a:rPr lang="en-GB" sz="1600" dirty="0">
                <a:solidFill>
                  <a:srgbClr val="0070C0"/>
                </a:solidFill>
                <a:cs typeface="Arial" pitchFamily="34" charset="0"/>
              </a:rPr>
              <a:t>developed.</a:t>
            </a:r>
          </a:p>
          <a:p>
            <a:endParaRPr lang="en-GB" sz="1600" dirty="0"/>
          </a:p>
          <a:p>
            <a:pPr marL="285750" indent="-285750">
              <a:buFont typeface="Arial" pitchFamily="34" charset="0"/>
              <a:buChar char="•"/>
            </a:pPr>
            <a:endParaRPr lang="en-GB" sz="1600" dirty="0"/>
          </a:p>
        </p:txBody>
      </p:sp>
    </p:spTree>
    <p:extLst>
      <p:ext uri="{BB962C8B-B14F-4D97-AF65-F5344CB8AC3E}">
        <p14:creationId xmlns:p14="http://schemas.microsoft.com/office/powerpoint/2010/main" val="1752171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fontScale="90000"/>
          </a:bodyPr>
          <a:lstStyle/>
          <a:p>
            <a:r>
              <a:rPr lang="en-GB" dirty="0"/>
              <a:t>Digital Health Passport</a:t>
            </a:r>
          </a:p>
        </p:txBody>
      </p:sp>
      <p:sp>
        <p:nvSpPr>
          <p:cNvPr id="3" name="Text Placeholder 2"/>
          <p:cNvSpPr>
            <a:spLocks noGrp="1"/>
          </p:cNvSpPr>
          <p:nvPr>
            <p:ph type="body" sz="quarter" idx="12"/>
          </p:nvPr>
        </p:nvSpPr>
        <p:spPr/>
        <p:txBody>
          <a:bodyPr/>
          <a:lstStyle/>
          <a:p>
            <a:endParaRPr lang="en-GB"/>
          </a:p>
        </p:txBody>
      </p:sp>
      <p:sp>
        <p:nvSpPr>
          <p:cNvPr id="4" name="Rectangle 3"/>
          <p:cNvSpPr/>
          <p:nvPr/>
        </p:nvSpPr>
        <p:spPr>
          <a:xfrm>
            <a:off x="4499992" y="4221088"/>
            <a:ext cx="4086200" cy="2092881"/>
          </a:xfrm>
          <a:prstGeom prst="rect">
            <a:avLst/>
          </a:prstGeom>
        </p:spPr>
        <p:txBody>
          <a:bodyPr wrap="square">
            <a:spAutoFit/>
          </a:bodyPr>
          <a:lstStyle/>
          <a:p>
            <a:pPr fontAlgn="base"/>
            <a:r>
              <a:rPr lang="en-GB" b="1" u="sng" dirty="0">
                <a:latin typeface="Arial" pitchFamily="34" charset="0"/>
                <a:cs typeface="Arial" pitchFamily="34" charset="0"/>
              </a:rPr>
              <a:t>Policy</a:t>
            </a:r>
          </a:p>
          <a:p>
            <a:pPr fontAlgn="base"/>
            <a:r>
              <a:rPr lang="en-GB" sz="1400" u="sng" dirty="0">
                <a:solidFill>
                  <a:srgbClr val="005EB8"/>
                </a:solidFill>
                <a:latin typeface="inherit"/>
                <a:hlinkClick r:id="rId3"/>
              </a:rPr>
              <a:t>Five Year Forward View</a:t>
            </a:r>
            <a:endParaRPr lang="en-GB" sz="1400" b="1" dirty="0">
              <a:latin typeface="Frutiger LT W01_65 Bold1475746"/>
            </a:endParaRPr>
          </a:p>
          <a:p>
            <a:pPr fontAlgn="base"/>
            <a:r>
              <a:rPr lang="en-GB" sz="1400" u="sng" dirty="0">
                <a:solidFill>
                  <a:srgbClr val="005EB8"/>
                </a:solidFill>
                <a:latin typeface="inherit"/>
                <a:hlinkClick r:id="rId4"/>
              </a:rPr>
              <a:t>Personalised Health and Care 2020</a:t>
            </a:r>
            <a:endParaRPr lang="en-GB" sz="1400" b="1" dirty="0">
              <a:latin typeface="Frutiger LT W01_65 Bold1475746"/>
            </a:endParaRPr>
          </a:p>
          <a:p>
            <a:pPr fontAlgn="base"/>
            <a:r>
              <a:rPr lang="en-GB" sz="1400" dirty="0">
                <a:latin typeface="Frutiger LT W01_65 Bold1475746"/>
              </a:rPr>
              <a:t>Local Digital Roadmaps Sept 15</a:t>
            </a:r>
          </a:p>
          <a:p>
            <a:pPr fontAlgn="base"/>
            <a:r>
              <a:rPr lang="en-GB" sz="1400" u="sng" dirty="0">
                <a:solidFill>
                  <a:srgbClr val="005EB8"/>
                </a:solidFill>
                <a:latin typeface="inherit"/>
                <a:hlinkClick r:id="rId5"/>
              </a:rPr>
              <a:t>Local Digital Roadmap Guidance</a:t>
            </a:r>
            <a:r>
              <a:rPr lang="en-GB" sz="1400" u="sng" dirty="0">
                <a:solidFill>
                  <a:srgbClr val="005EB8"/>
                </a:solidFill>
                <a:latin typeface="inherit"/>
              </a:rPr>
              <a:t> </a:t>
            </a:r>
            <a:r>
              <a:rPr lang="en-GB" sz="1400" dirty="0">
                <a:latin typeface="inherit"/>
              </a:rPr>
              <a:t>April 16</a:t>
            </a:r>
            <a:endParaRPr lang="en-GB" sz="1400" b="1" dirty="0">
              <a:latin typeface="Frutiger LT W01_65 Bold1475746"/>
            </a:endParaRPr>
          </a:p>
          <a:p>
            <a:pPr fontAlgn="base"/>
            <a:r>
              <a:rPr lang="en-GB" sz="1400" dirty="0">
                <a:latin typeface="inherit"/>
              </a:rPr>
              <a:t>Local health and care systems to produce Roadmaps, setting out how they will achieve these commitments.</a:t>
            </a:r>
          </a:p>
          <a:p>
            <a:pPr fontAlgn="base"/>
            <a:r>
              <a:rPr lang="en-GB" sz="1400" dirty="0">
                <a:latin typeface="inherit"/>
              </a:rPr>
              <a:t>London Digital Plans</a:t>
            </a:r>
          </a:p>
        </p:txBody>
      </p:sp>
    </p:spTree>
    <p:extLst>
      <p:ext uri="{BB962C8B-B14F-4D97-AF65-F5344CB8AC3E}">
        <p14:creationId xmlns:p14="http://schemas.microsoft.com/office/powerpoint/2010/main" val="1616989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normAutofit fontScale="90000"/>
          </a:bodyPr>
          <a:lstStyle/>
          <a:p>
            <a:r>
              <a:rPr lang="en-GB" dirty="0" err="1" smtClean="0"/>
              <a:t>NHSGo</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35</a:t>
            </a:fld>
            <a:endParaRPr lang="en-GB" dirty="0">
              <a:solidFill>
                <a:srgbClr val="3F3F3F">
                  <a:lumMod val="50000"/>
                </a:srgbClr>
              </a:solidFill>
            </a:endParaRPr>
          </a:p>
        </p:txBody>
      </p:sp>
      <p:sp>
        <p:nvSpPr>
          <p:cNvPr id="5" name="Content Placeholder 4"/>
          <p:cNvSpPr>
            <a:spLocks noGrp="1"/>
          </p:cNvSpPr>
          <p:nvPr>
            <p:ph sz="quarter" idx="15"/>
          </p:nvPr>
        </p:nvSpPr>
        <p:spPr>
          <a:xfrm>
            <a:off x="250825" y="764704"/>
            <a:ext cx="8642350" cy="5904656"/>
          </a:xfrm>
        </p:spPr>
        <p:txBody>
          <a:bodyPr>
            <a:noAutofit/>
          </a:bodyPr>
          <a:lstStyle/>
          <a:p>
            <a:r>
              <a:rPr lang="en-GB" b="1" dirty="0" err="1" smtClean="0">
                <a:solidFill>
                  <a:schemeClr val="tx1"/>
                </a:solidFill>
              </a:rPr>
              <a:t>NHSGo</a:t>
            </a:r>
            <a:r>
              <a:rPr lang="en-GB" b="1" dirty="0" smtClean="0">
                <a:solidFill>
                  <a:schemeClr val="tx1"/>
                </a:solidFill>
              </a:rPr>
              <a:t> </a:t>
            </a:r>
            <a:r>
              <a:rPr lang="en-GB" b="1" dirty="0">
                <a:solidFill>
                  <a:schemeClr val="tx1"/>
                </a:solidFill>
              </a:rPr>
              <a:t>designed for young people by young </a:t>
            </a:r>
            <a:r>
              <a:rPr lang="en-GB" b="1" dirty="0" smtClean="0">
                <a:solidFill>
                  <a:schemeClr val="tx1"/>
                </a:solidFill>
              </a:rPr>
              <a:t>people</a:t>
            </a:r>
          </a:p>
          <a:p>
            <a:endParaRPr lang="en-GB" b="1" dirty="0">
              <a:solidFill>
                <a:schemeClr val="tx1"/>
              </a:solidFill>
            </a:endParaRPr>
          </a:p>
          <a:p>
            <a:endParaRPr lang="en-GB" b="1" dirty="0" smtClean="0">
              <a:solidFill>
                <a:schemeClr val="tx1"/>
              </a:solidFill>
            </a:endParaRPr>
          </a:p>
          <a:p>
            <a:endParaRPr lang="en-GB" b="1" dirty="0">
              <a:solidFill>
                <a:schemeClr val="tx1"/>
              </a:solidFill>
            </a:endParaRPr>
          </a:p>
          <a:p>
            <a:endParaRPr lang="en-GB" b="1" dirty="0" smtClean="0">
              <a:solidFill>
                <a:schemeClr val="tx1"/>
              </a:solidFill>
            </a:endParaRPr>
          </a:p>
          <a:p>
            <a:endParaRPr lang="en-GB" b="1" dirty="0">
              <a:solidFill>
                <a:schemeClr val="tx1"/>
              </a:solidFill>
            </a:endParaRPr>
          </a:p>
          <a:p>
            <a:endParaRPr lang="en-GB" b="1" dirty="0" smtClean="0">
              <a:solidFill>
                <a:schemeClr val="tx1"/>
              </a:solidFill>
            </a:endParaRPr>
          </a:p>
          <a:p>
            <a:r>
              <a:rPr lang="en-GB" b="1" dirty="0" smtClean="0">
                <a:solidFill>
                  <a:schemeClr val="tx1"/>
                </a:solidFill>
              </a:rPr>
              <a:t>Key Statistics</a:t>
            </a:r>
          </a:p>
          <a:p>
            <a:pPr marL="268288" indent="-268288" defTabSz="447675">
              <a:spcBef>
                <a:spcPts val="300"/>
              </a:spcBef>
              <a:spcAft>
                <a:spcPts val="0"/>
              </a:spcAft>
              <a:buFont typeface="Wingdings" pitchFamily="2" charset="2"/>
              <a:buChar char="Ø"/>
            </a:pPr>
            <a:r>
              <a:rPr lang="en-GB" dirty="0" smtClean="0">
                <a:solidFill>
                  <a:schemeClr val="tx1"/>
                </a:solidFill>
              </a:rPr>
              <a:t>Launched </a:t>
            </a:r>
            <a:r>
              <a:rPr lang="en-GB" dirty="0">
                <a:solidFill>
                  <a:schemeClr val="tx1"/>
                </a:solidFill>
              </a:rPr>
              <a:t>July 2016</a:t>
            </a:r>
          </a:p>
          <a:p>
            <a:pPr marL="268288" indent="-268288" defTabSz="447675">
              <a:spcBef>
                <a:spcPts val="300"/>
              </a:spcBef>
              <a:spcAft>
                <a:spcPts val="0"/>
              </a:spcAft>
              <a:buFont typeface="Wingdings" pitchFamily="2" charset="2"/>
              <a:buChar char="Ø"/>
            </a:pPr>
            <a:r>
              <a:rPr lang="en-GB" dirty="0" smtClean="0">
                <a:solidFill>
                  <a:schemeClr val="tx1"/>
                </a:solidFill>
              </a:rPr>
              <a:t>53,000 </a:t>
            </a:r>
            <a:r>
              <a:rPr lang="en-GB" dirty="0">
                <a:solidFill>
                  <a:schemeClr val="tx1"/>
                </a:solidFill>
              </a:rPr>
              <a:t>downloads </a:t>
            </a:r>
          </a:p>
          <a:p>
            <a:pPr marL="268288" indent="-268288" defTabSz="447675">
              <a:spcBef>
                <a:spcPts val="300"/>
              </a:spcBef>
              <a:spcAft>
                <a:spcPts val="0"/>
              </a:spcAft>
              <a:buFont typeface="Wingdings" pitchFamily="2" charset="2"/>
              <a:buChar char="Ø"/>
            </a:pPr>
            <a:r>
              <a:rPr lang="en-GB" dirty="0" smtClean="0">
                <a:solidFill>
                  <a:schemeClr val="tx1"/>
                </a:solidFill>
              </a:rPr>
              <a:t>500,000 </a:t>
            </a:r>
            <a:r>
              <a:rPr lang="en-GB" dirty="0">
                <a:solidFill>
                  <a:schemeClr val="tx1"/>
                </a:solidFill>
              </a:rPr>
              <a:t>screen views </a:t>
            </a:r>
          </a:p>
          <a:p>
            <a:pPr marL="268288" indent="-268288" defTabSz="447675">
              <a:spcBef>
                <a:spcPts val="300"/>
              </a:spcBef>
              <a:spcAft>
                <a:spcPts val="0"/>
              </a:spcAft>
              <a:buFont typeface="Wingdings" pitchFamily="2" charset="2"/>
              <a:buChar char="Ø"/>
            </a:pPr>
            <a:r>
              <a:rPr lang="en-GB" dirty="0" smtClean="0">
                <a:solidFill>
                  <a:schemeClr val="tx1"/>
                </a:solidFill>
              </a:rPr>
              <a:t>Most </a:t>
            </a:r>
            <a:r>
              <a:rPr lang="en-GB" dirty="0">
                <a:solidFill>
                  <a:schemeClr val="tx1"/>
                </a:solidFill>
              </a:rPr>
              <a:t>popular sections </a:t>
            </a:r>
            <a:r>
              <a:rPr lang="en-GB" dirty="0" smtClean="0">
                <a:solidFill>
                  <a:schemeClr val="tx1"/>
                </a:solidFill>
              </a:rPr>
              <a:t>mental health (depression/anxiety) and sexual health</a:t>
            </a:r>
          </a:p>
          <a:p>
            <a:pPr marL="179388" indent="-179388" defTabSz="447675">
              <a:spcBef>
                <a:spcPts val="300"/>
              </a:spcBef>
              <a:spcAft>
                <a:spcPts val="0"/>
              </a:spcAft>
              <a:buFont typeface="Wingdings" pitchFamily="2" charset="2"/>
              <a:buChar char="Ø"/>
            </a:pPr>
            <a:r>
              <a:rPr lang="en-GB" dirty="0" smtClean="0">
                <a:solidFill>
                  <a:schemeClr val="tx1"/>
                </a:solidFill>
              </a:rPr>
              <a:t> 16,000 </a:t>
            </a:r>
            <a:r>
              <a:rPr lang="en-GB" dirty="0">
                <a:solidFill>
                  <a:schemeClr val="tx1"/>
                </a:solidFill>
              </a:rPr>
              <a:t>likes on the </a:t>
            </a:r>
            <a:r>
              <a:rPr lang="en-GB" dirty="0" err="1">
                <a:solidFill>
                  <a:schemeClr val="tx1"/>
                </a:solidFill>
              </a:rPr>
              <a:t>NHSGo</a:t>
            </a:r>
            <a:r>
              <a:rPr lang="en-GB" dirty="0">
                <a:solidFill>
                  <a:schemeClr val="tx1"/>
                </a:solidFill>
              </a:rPr>
              <a:t> Facebook page </a:t>
            </a:r>
          </a:p>
          <a:p>
            <a:pPr marL="268288" lvl="0" indent="-268288" defTabSz="447675">
              <a:spcBef>
                <a:spcPts val="300"/>
              </a:spcBef>
              <a:spcAft>
                <a:spcPts val="0"/>
              </a:spcAft>
              <a:buFont typeface="Wingdings" pitchFamily="2" charset="2"/>
              <a:buChar char="Ø"/>
            </a:pPr>
            <a:r>
              <a:rPr lang="en-GB" dirty="0"/>
              <a:t>Winner ‘Championing the Public’ category at </a:t>
            </a:r>
            <a:r>
              <a:rPr lang="en-GB" dirty="0" smtClean="0"/>
              <a:t>PEN National </a:t>
            </a:r>
            <a:r>
              <a:rPr lang="en-GB" dirty="0"/>
              <a:t>Awards </a:t>
            </a:r>
            <a:r>
              <a:rPr lang="en-GB" dirty="0" smtClean="0"/>
              <a:t>2016</a:t>
            </a:r>
          </a:p>
          <a:p>
            <a:pPr marL="268288" indent="-268288" defTabSz="447675">
              <a:spcBef>
                <a:spcPts val="300"/>
              </a:spcBef>
              <a:spcAft>
                <a:spcPts val="0"/>
              </a:spcAft>
              <a:buFont typeface="Wingdings" pitchFamily="2" charset="2"/>
              <a:buChar char="Ø"/>
            </a:pPr>
            <a:r>
              <a:rPr lang="en-GB" dirty="0"/>
              <a:t>Nominated in Nursing Times Awards and Positive Practice in Mental Health Awards 2017</a:t>
            </a:r>
          </a:p>
          <a:p>
            <a:pPr marL="447675" lvl="0" defTabSz="447675">
              <a:spcBef>
                <a:spcPts val="300"/>
              </a:spcBef>
              <a:spcAft>
                <a:spcPts val="0"/>
              </a:spcAft>
            </a:pPr>
            <a:endParaRPr lang="en-GB" dirty="0" smtClean="0"/>
          </a:p>
          <a:p>
            <a:pPr marL="447675" lvl="0" defTabSz="447675">
              <a:spcBef>
                <a:spcPts val="300"/>
              </a:spcBef>
              <a:spcAft>
                <a:spcPts val="0"/>
              </a:spcAft>
            </a:pPr>
            <a:endParaRPr lang="en-GB" dirty="0"/>
          </a:p>
          <a:p>
            <a:endParaRPr lang="en-GB" b="1" dirty="0" smtClean="0">
              <a:solidFill>
                <a:schemeClr val="tx1"/>
              </a:solidFill>
            </a:endParaRPr>
          </a:p>
          <a:p>
            <a:endParaRPr lang="en-GB" b="1" dirty="0">
              <a:solidFill>
                <a:schemeClr val="tx1"/>
              </a:solidFill>
            </a:endParaRPr>
          </a:p>
          <a:p>
            <a:r>
              <a:rPr lang="en-GB" b="1" dirty="0" smtClean="0">
                <a:solidFill>
                  <a:schemeClr val="tx1"/>
                </a:solidFill>
              </a:rPr>
              <a:t> </a:t>
            </a:r>
            <a:endParaRPr lang="en-GB" b="1" dirty="0">
              <a:solidFill>
                <a:schemeClr val="tx1"/>
              </a:solidFill>
            </a:endParaRPr>
          </a:p>
          <a:p>
            <a:endParaRPr lang="en-GB" sz="1400" dirty="0"/>
          </a:p>
        </p:txBody>
      </p:sp>
      <p:sp>
        <p:nvSpPr>
          <p:cNvPr id="6" name="Rectangle 5"/>
          <p:cNvSpPr/>
          <p:nvPr/>
        </p:nvSpPr>
        <p:spPr>
          <a:xfrm>
            <a:off x="2286000" y="-5096411"/>
            <a:ext cx="4572000" cy="707886"/>
          </a:xfrm>
          <a:prstGeom prst="rect">
            <a:avLst/>
          </a:prstGeom>
        </p:spPr>
        <p:txBody>
          <a:bodyPr>
            <a:spAutoFit/>
          </a:bodyPr>
          <a:lstStyle/>
          <a:p>
            <a:endParaRPr lang="en-GB" sz="2000" dirty="0">
              <a:solidFill>
                <a:srgbClr val="000000"/>
              </a:solidFill>
            </a:endParaRPr>
          </a:p>
          <a:p>
            <a:r>
              <a:rPr lang="en-GB" sz="2000" dirty="0">
                <a:solidFill>
                  <a:srgbClr val="000000"/>
                </a:solidFill>
              </a:rPr>
              <a:t> </a:t>
            </a:r>
            <a:endParaRPr lang="en-GB" sz="800" dirty="0">
              <a:solidFill>
                <a:srgbClr val="3F3F3F"/>
              </a:solidFill>
            </a:endParaRPr>
          </a:p>
        </p:txBody>
      </p:sp>
      <p:sp>
        <p:nvSpPr>
          <p:cNvPr id="8" name="TextBox 7"/>
          <p:cNvSpPr txBox="1"/>
          <p:nvPr/>
        </p:nvSpPr>
        <p:spPr>
          <a:xfrm>
            <a:off x="4025753" y="1432605"/>
            <a:ext cx="4976948" cy="2539157"/>
          </a:xfrm>
          <a:prstGeom prst="rect">
            <a:avLst/>
          </a:prstGeom>
          <a:noFill/>
        </p:spPr>
        <p:txBody>
          <a:bodyPr wrap="square" rtlCol="0">
            <a:spAutoFit/>
          </a:bodyPr>
          <a:lstStyle/>
          <a:p>
            <a:r>
              <a:rPr lang="en-GB" b="1" dirty="0" smtClean="0">
                <a:solidFill>
                  <a:srgbClr val="3F3F3F"/>
                </a:solidFill>
              </a:rPr>
              <a:t>3 sections: </a:t>
            </a:r>
          </a:p>
          <a:p>
            <a:pPr marL="285750" indent="-285750">
              <a:spcBef>
                <a:spcPts val="300"/>
              </a:spcBef>
              <a:buFont typeface="Arial" pitchFamily="34" charset="0"/>
              <a:buChar char="•"/>
            </a:pPr>
            <a:r>
              <a:rPr lang="en-GB" dirty="0" smtClean="0">
                <a:solidFill>
                  <a:srgbClr val="3F3F3F"/>
                </a:solidFill>
              </a:rPr>
              <a:t>Health,  services, your rights</a:t>
            </a:r>
          </a:p>
          <a:p>
            <a:pPr marL="285750" indent="-285750">
              <a:spcBef>
                <a:spcPts val="300"/>
              </a:spcBef>
              <a:buFont typeface="Arial" pitchFamily="34" charset="0"/>
              <a:buChar char="•"/>
            </a:pPr>
            <a:r>
              <a:rPr lang="en-GB" dirty="0" smtClean="0">
                <a:solidFill>
                  <a:srgbClr val="3F3F3F"/>
                </a:solidFill>
              </a:rPr>
              <a:t>Validated information direct from NHS Choices </a:t>
            </a:r>
          </a:p>
          <a:p>
            <a:pPr marL="285750" indent="-285750">
              <a:spcBef>
                <a:spcPts val="300"/>
              </a:spcBef>
              <a:buFont typeface="Arial" pitchFamily="34" charset="0"/>
              <a:buChar char="•"/>
            </a:pPr>
            <a:r>
              <a:rPr lang="en-GB" dirty="0" smtClean="0">
                <a:solidFill>
                  <a:srgbClr val="3F3F3F"/>
                </a:solidFill>
              </a:rPr>
              <a:t>London services from </a:t>
            </a:r>
            <a:r>
              <a:rPr lang="en-GB" dirty="0" err="1" smtClean="0">
                <a:solidFill>
                  <a:srgbClr val="3F3F3F"/>
                </a:solidFill>
              </a:rPr>
              <a:t>MiDoS</a:t>
            </a:r>
            <a:r>
              <a:rPr lang="en-GB" dirty="0" smtClean="0">
                <a:solidFill>
                  <a:srgbClr val="3F3F3F"/>
                </a:solidFill>
              </a:rPr>
              <a:t> system </a:t>
            </a:r>
          </a:p>
          <a:p>
            <a:pPr marL="285750" indent="-285750">
              <a:spcBef>
                <a:spcPts val="300"/>
              </a:spcBef>
              <a:buFont typeface="Arial" pitchFamily="34" charset="0"/>
              <a:buChar char="•"/>
            </a:pPr>
            <a:r>
              <a:rPr lang="en-GB" dirty="0" smtClean="0">
                <a:solidFill>
                  <a:srgbClr val="3F3F3F"/>
                </a:solidFill>
              </a:rPr>
              <a:t>No personal data stored</a:t>
            </a:r>
          </a:p>
          <a:p>
            <a:pPr marL="285750" indent="-285750">
              <a:spcBef>
                <a:spcPts val="300"/>
              </a:spcBef>
              <a:buFont typeface="Arial" pitchFamily="34" charset="0"/>
              <a:buChar char="•"/>
            </a:pPr>
            <a:r>
              <a:rPr lang="en-GB" dirty="0" smtClean="0">
                <a:solidFill>
                  <a:srgbClr val="3F3F3F"/>
                </a:solidFill>
              </a:rPr>
              <a:t>Designed by CYP</a:t>
            </a:r>
          </a:p>
          <a:p>
            <a:pPr marL="285750" indent="-285750">
              <a:spcBef>
                <a:spcPts val="300"/>
              </a:spcBef>
              <a:buFont typeface="Arial" pitchFamily="34" charset="0"/>
              <a:buChar char="•"/>
            </a:pPr>
            <a:r>
              <a:rPr lang="en-GB" dirty="0" smtClean="0">
                <a:solidFill>
                  <a:srgbClr val="3F3F3F"/>
                </a:solidFill>
              </a:rPr>
              <a:t>Free and confidential</a:t>
            </a:r>
            <a:endParaRPr lang="en-GB" dirty="0">
              <a:solidFill>
                <a:srgbClr val="3F3F3F"/>
              </a:solidFill>
            </a:endParaRPr>
          </a:p>
        </p:txBody>
      </p:sp>
    </p:spTree>
    <p:extLst>
      <p:ext uri="{BB962C8B-B14F-4D97-AF65-F5344CB8AC3E}">
        <p14:creationId xmlns:p14="http://schemas.microsoft.com/office/powerpoint/2010/main" val="22952011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87624" y="260648"/>
            <a:ext cx="6696744" cy="62646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2195736" y="1196752"/>
            <a:ext cx="4680520" cy="43924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ounded Rectangle 12"/>
          <p:cNvSpPr/>
          <p:nvPr/>
        </p:nvSpPr>
        <p:spPr>
          <a:xfrm>
            <a:off x="1475656" y="6309320"/>
            <a:ext cx="6378440" cy="216000"/>
          </a:xfrm>
          <a:prstGeom prst="roundRect">
            <a:avLst/>
          </a:prstGeom>
          <a:solidFill>
            <a:schemeClr val="tx2">
              <a:lumMod val="40000"/>
              <a:lumOff val="60000"/>
            </a:schemeClr>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a:solidFill>
                  <a:srgbClr val="002060"/>
                </a:solidFill>
              </a:rPr>
              <a:t>Workforce</a:t>
            </a:r>
          </a:p>
        </p:txBody>
      </p:sp>
      <p:sp>
        <p:nvSpPr>
          <p:cNvPr id="18" name="Rounded Rectangle 17"/>
          <p:cNvSpPr/>
          <p:nvPr/>
        </p:nvSpPr>
        <p:spPr>
          <a:xfrm>
            <a:off x="6679151" y="4504806"/>
            <a:ext cx="2160000" cy="11062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smtClean="0">
                <a:solidFill>
                  <a:srgbClr val="002060"/>
                </a:solidFill>
              </a:rPr>
              <a:t>CDOP</a:t>
            </a:r>
            <a:endParaRPr lang="en-GB" sz="1050" dirty="0" smtClean="0">
              <a:solidFill>
                <a:srgbClr val="002060"/>
              </a:solidFill>
            </a:endParaRPr>
          </a:p>
          <a:p>
            <a:pPr algn="ctr"/>
            <a:r>
              <a:rPr lang="en-GB" sz="1050" dirty="0" smtClean="0">
                <a:solidFill>
                  <a:srgbClr val="002060"/>
                </a:solidFill>
              </a:rPr>
              <a:t>Baseline audit</a:t>
            </a:r>
          </a:p>
          <a:p>
            <a:pPr algn="ctr"/>
            <a:r>
              <a:rPr lang="en-GB" sz="1050" dirty="0" smtClean="0">
                <a:solidFill>
                  <a:srgbClr val="002060"/>
                </a:solidFill>
              </a:rPr>
              <a:t>Suicide prevention</a:t>
            </a:r>
          </a:p>
          <a:p>
            <a:pPr algn="ctr"/>
            <a:r>
              <a:rPr lang="en-GB" sz="1050" dirty="0" smtClean="0">
                <a:solidFill>
                  <a:srgbClr val="002060"/>
                </a:solidFill>
              </a:rPr>
              <a:t>Bereavement</a:t>
            </a:r>
          </a:p>
          <a:p>
            <a:pPr algn="ctr"/>
            <a:r>
              <a:rPr lang="en-GB" sz="1050" dirty="0" smtClean="0">
                <a:solidFill>
                  <a:srgbClr val="002060"/>
                </a:solidFill>
              </a:rPr>
              <a:t>Sharing data and learning</a:t>
            </a:r>
          </a:p>
          <a:p>
            <a:pPr algn="ctr"/>
            <a:r>
              <a:rPr lang="en-GB" sz="1050" dirty="0" smtClean="0">
                <a:solidFill>
                  <a:srgbClr val="002060"/>
                </a:solidFill>
              </a:rPr>
              <a:t>Cluster level working</a:t>
            </a:r>
          </a:p>
          <a:p>
            <a:endParaRPr lang="en-GB" sz="1400" dirty="0">
              <a:solidFill>
                <a:srgbClr val="002060"/>
              </a:solidFill>
            </a:endParaRPr>
          </a:p>
        </p:txBody>
      </p:sp>
      <p:sp>
        <p:nvSpPr>
          <p:cNvPr id="19" name="Rounded Rectangle 18"/>
          <p:cNvSpPr/>
          <p:nvPr/>
        </p:nvSpPr>
        <p:spPr>
          <a:xfrm>
            <a:off x="43880" y="3717032"/>
            <a:ext cx="2367880" cy="90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smtClean="0">
                <a:solidFill>
                  <a:srgbClr val="002060"/>
                </a:solidFill>
              </a:rPr>
              <a:t>Urgent and Emergency Care</a:t>
            </a:r>
          </a:p>
          <a:p>
            <a:r>
              <a:rPr lang="en-GB" sz="1050" dirty="0" smtClean="0">
                <a:solidFill>
                  <a:srgbClr val="002060"/>
                </a:solidFill>
              </a:rPr>
              <a:t>Acute care standards</a:t>
            </a:r>
          </a:p>
          <a:p>
            <a:r>
              <a:rPr lang="en-GB" sz="1050" dirty="0" smtClean="0">
                <a:solidFill>
                  <a:srgbClr val="002060"/>
                </a:solidFill>
              </a:rPr>
              <a:t>Peer review</a:t>
            </a:r>
          </a:p>
          <a:p>
            <a:r>
              <a:rPr lang="en-GB" sz="1050" dirty="0" smtClean="0">
                <a:solidFill>
                  <a:srgbClr val="002060"/>
                </a:solidFill>
              </a:rPr>
              <a:t>PAU standards</a:t>
            </a:r>
          </a:p>
          <a:p>
            <a:r>
              <a:rPr lang="en-GB" sz="1050" dirty="0" smtClean="0">
                <a:solidFill>
                  <a:srgbClr val="002060"/>
                </a:solidFill>
              </a:rPr>
              <a:t>L1 and 2 PCC standards and education</a:t>
            </a:r>
          </a:p>
          <a:p>
            <a:endParaRPr lang="en-GB" sz="1050" dirty="0">
              <a:solidFill>
                <a:srgbClr val="002060"/>
              </a:solidFill>
            </a:endParaRPr>
          </a:p>
        </p:txBody>
      </p:sp>
      <p:sp>
        <p:nvSpPr>
          <p:cNvPr id="20" name="Rounded Rectangle 19"/>
          <p:cNvSpPr/>
          <p:nvPr/>
        </p:nvSpPr>
        <p:spPr>
          <a:xfrm>
            <a:off x="1475656" y="6615829"/>
            <a:ext cx="6378439" cy="242171"/>
          </a:xfrm>
          <a:prstGeom prst="roundRect">
            <a:avLst/>
          </a:prstGeom>
          <a:solidFill>
            <a:schemeClr val="tx2">
              <a:lumMod val="40000"/>
              <a:lumOff val="60000"/>
            </a:schemeClr>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smtClean="0">
                <a:solidFill>
                  <a:srgbClr val="002060"/>
                </a:solidFill>
              </a:rPr>
              <a:t>Commissioning development programme</a:t>
            </a:r>
          </a:p>
          <a:p>
            <a:pPr algn="ctr"/>
            <a:endParaRPr lang="en-GB" dirty="0">
              <a:solidFill>
                <a:srgbClr val="002060"/>
              </a:solidFill>
            </a:endParaRPr>
          </a:p>
          <a:p>
            <a:pPr algn="ctr"/>
            <a:endParaRPr lang="en-GB" dirty="0">
              <a:solidFill>
                <a:srgbClr val="002060"/>
              </a:solidFill>
            </a:endParaRPr>
          </a:p>
        </p:txBody>
      </p:sp>
      <p:sp>
        <p:nvSpPr>
          <p:cNvPr id="21" name="Rounded Rectangle 20"/>
          <p:cNvSpPr/>
          <p:nvPr/>
        </p:nvSpPr>
        <p:spPr>
          <a:xfrm>
            <a:off x="1475656" y="5983480"/>
            <a:ext cx="6378440" cy="253832"/>
          </a:xfrm>
          <a:prstGeom prst="roundRect">
            <a:avLst/>
          </a:prstGeom>
          <a:solidFill>
            <a:schemeClr val="tx2">
              <a:lumMod val="40000"/>
              <a:lumOff val="60000"/>
            </a:schemeClr>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smtClean="0">
                <a:solidFill>
                  <a:srgbClr val="002060"/>
                </a:solidFill>
              </a:rPr>
              <a:t>Place </a:t>
            </a:r>
            <a:r>
              <a:rPr lang="en-GB" sz="1400" b="1" dirty="0">
                <a:solidFill>
                  <a:srgbClr val="002060"/>
                </a:solidFill>
              </a:rPr>
              <a:t>based </a:t>
            </a:r>
            <a:r>
              <a:rPr lang="en-GB" sz="1400" b="1" dirty="0" smtClean="0">
                <a:solidFill>
                  <a:srgbClr val="002060"/>
                </a:solidFill>
              </a:rPr>
              <a:t>care and planning (data packs, support for networks)</a:t>
            </a:r>
            <a:endParaRPr lang="en-GB" sz="1400" b="1" dirty="0">
              <a:solidFill>
                <a:srgbClr val="002060"/>
              </a:solidFill>
            </a:endParaRPr>
          </a:p>
        </p:txBody>
      </p:sp>
      <p:sp>
        <p:nvSpPr>
          <p:cNvPr id="9" name="Rounded Rectangle 8"/>
          <p:cNvSpPr/>
          <p:nvPr/>
        </p:nvSpPr>
        <p:spPr>
          <a:xfrm>
            <a:off x="6973960" y="1916832"/>
            <a:ext cx="2160000" cy="14627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a:solidFill>
                  <a:srgbClr val="002060"/>
                </a:solidFill>
              </a:rPr>
              <a:t>Mental </a:t>
            </a:r>
            <a:r>
              <a:rPr lang="en-GB" sz="1400" b="1" dirty="0" smtClean="0">
                <a:solidFill>
                  <a:srgbClr val="002060"/>
                </a:solidFill>
              </a:rPr>
              <a:t>health</a:t>
            </a:r>
          </a:p>
          <a:p>
            <a:pPr algn="ctr"/>
            <a:r>
              <a:rPr lang="en-GB" sz="1050" dirty="0" smtClean="0">
                <a:solidFill>
                  <a:srgbClr val="002060"/>
                </a:solidFill>
              </a:rPr>
              <a:t>LTP refresh support</a:t>
            </a:r>
          </a:p>
          <a:p>
            <a:pPr algn="ctr"/>
            <a:r>
              <a:rPr lang="en-GB" sz="1050" dirty="0" smtClean="0">
                <a:solidFill>
                  <a:srgbClr val="002060"/>
                </a:solidFill>
              </a:rPr>
              <a:t>Guidance for mental health crisis</a:t>
            </a:r>
          </a:p>
          <a:p>
            <a:pPr algn="ctr"/>
            <a:r>
              <a:rPr lang="en-GB" sz="1050" dirty="0" smtClean="0">
                <a:solidFill>
                  <a:srgbClr val="002060"/>
                </a:solidFill>
              </a:rPr>
              <a:t>Models of liaison psychiatry</a:t>
            </a:r>
          </a:p>
          <a:p>
            <a:pPr algn="ctr"/>
            <a:r>
              <a:rPr lang="en-GB" sz="1050" dirty="0" smtClean="0">
                <a:solidFill>
                  <a:srgbClr val="002060"/>
                </a:solidFill>
              </a:rPr>
              <a:t>Benchmarking/KPIs</a:t>
            </a:r>
          </a:p>
          <a:p>
            <a:pPr algn="ctr"/>
            <a:r>
              <a:rPr lang="en-GB" sz="1050" dirty="0" smtClean="0">
                <a:solidFill>
                  <a:srgbClr val="002060"/>
                </a:solidFill>
              </a:rPr>
              <a:t>Eating disorders </a:t>
            </a:r>
            <a:r>
              <a:rPr lang="en-GB" sz="1050" dirty="0" err="1" smtClean="0">
                <a:solidFill>
                  <a:srgbClr val="002060"/>
                </a:solidFill>
              </a:rPr>
              <a:t>CoP</a:t>
            </a:r>
            <a:endParaRPr lang="en-GB" sz="1050" dirty="0" smtClean="0">
              <a:solidFill>
                <a:srgbClr val="002060"/>
              </a:solidFill>
            </a:endParaRPr>
          </a:p>
          <a:p>
            <a:pPr algn="ctr"/>
            <a:r>
              <a:rPr lang="en-GB" sz="1050" dirty="0" smtClean="0">
                <a:solidFill>
                  <a:srgbClr val="002060"/>
                </a:solidFill>
              </a:rPr>
              <a:t>Thrive (Mayor)</a:t>
            </a:r>
          </a:p>
          <a:p>
            <a:pPr algn="ctr"/>
            <a:r>
              <a:rPr lang="en-GB" sz="1050" dirty="0" smtClean="0">
                <a:solidFill>
                  <a:srgbClr val="002060"/>
                </a:solidFill>
              </a:rPr>
              <a:t>Learning disability (theatres)</a:t>
            </a:r>
          </a:p>
        </p:txBody>
      </p:sp>
      <p:sp>
        <p:nvSpPr>
          <p:cNvPr id="11" name="Rounded Rectangle 10"/>
          <p:cNvSpPr/>
          <p:nvPr/>
        </p:nvSpPr>
        <p:spPr>
          <a:xfrm>
            <a:off x="557602" y="4689240"/>
            <a:ext cx="2160000" cy="90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smtClean="0">
                <a:solidFill>
                  <a:srgbClr val="002060"/>
                </a:solidFill>
              </a:rPr>
              <a:t>Schools</a:t>
            </a:r>
          </a:p>
          <a:p>
            <a:pPr algn="ctr"/>
            <a:r>
              <a:rPr lang="en-GB" sz="1050" dirty="0" smtClean="0">
                <a:solidFill>
                  <a:srgbClr val="002060"/>
                </a:solidFill>
              </a:rPr>
              <a:t>Models of school nursing</a:t>
            </a:r>
          </a:p>
          <a:p>
            <a:pPr algn="ctr"/>
            <a:r>
              <a:rPr lang="en-GB" sz="1050" dirty="0" smtClean="0">
                <a:solidFill>
                  <a:srgbClr val="002060"/>
                </a:solidFill>
              </a:rPr>
              <a:t>Guidance for management CYP asthma, epilepsy  and diabetes</a:t>
            </a:r>
          </a:p>
          <a:p>
            <a:endParaRPr lang="en-GB" sz="1050" dirty="0">
              <a:solidFill>
                <a:srgbClr val="002060"/>
              </a:solidFill>
            </a:endParaRPr>
          </a:p>
        </p:txBody>
      </p:sp>
      <p:sp>
        <p:nvSpPr>
          <p:cNvPr id="22" name="Rounded Rectangle 21"/>
          <p:cNvSpPr/>
          <p:nvPr/>
        </p:nvSpPr>
        <p:spPr>
          <a:xfrm>
            <a:off x="539552" y="116632"/>
            <a:ext cx="8272536" cy="360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b="1" dirty="0" smtClean="0">
                <a:solidFill>
                  <a:srgbClr val="002060"/>
                </a:solidFill>
              </a:rPr>
              <a:t>Whole System Approach to Transformation for Children and Young People’s Health</a:t>
            </a:r>
            <a:endParaRPr lang="en-GB" b="1" dirty="0">
              <a:solidFill>
                <a:srgbClr val="002060"/>
              </a:solidFill>
            </a:endParaRPr>
          </a:p>
        </p:txBody>
      </p:sp>
      <p:sp>
        <p:nvSpPr>
          <p:cNvPr id="24" name="Rounded Rectangle 23"/>
          <p:cNvSpPr/>
          <p:nvPr/>
        </p:nvSpPr>
        <p:spPr>
          <a:xfrm>
            <a:off x="1907704" y="548680"/>
            <a:ext cx="5652486" cy="34198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b="1" dirty="0" smtClean="0">
                <a:solidFill>
                  <a:srgbClr val="002060"/>
                </a:solidFill>
              </a:rPr>
              <a:t>System Leadership (CYP Board  and clinical leadership group) </a:t>
            </a:r>
            <a:endParaRPr lang="en-GB" sz="1400" b="1" dirty="0">
              <a:solidFill>
                <a:srgbClr val="002060"/>
              </a:solidFill>
            </a:endParaRPr>
          </a:p>
        </p:txBody>
      </p:sp>
      <p:sp>
        <p:nvSpPr>
          <p:cNvPr id="14" name="Rounded Rectangle 13"/>
          <p:cNvSpPr/>
          <p:nvPr/>
        </p:nvSpPr>
        <p:spPr>
          <a:xfrm>
            <a:off x="5941692" y="980728"/>
            <a:ext cx="2268274" cy="90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smtClean="0">
                <a:solidFill>
                  <a:srgbClr val="002060"/>
                </a:solidFill>
              </a:rPr>
              <a:t>Primary Care</a:t>
            </a:r>
          </a:p>
          <a:p>
            <a:pPr algn="ctr"/>
            <a:r>
              <a:rPr lang="en-GB" sz="1050" dirty="0" smtClean="0">
                <a:solidFill>
                  <a:srgbClr val="002060"/>
                </a:solidFill>
              </a:rPr>
              <a:t>GP federation pilot model care CYP</a:t>
            </a:r>
          </a:p>
          <a:p>
            <a:pPr algn="ctr"/>
            <a:r>
              <a:rPr lang="en-GB" sz="1050" dirty="0" smtClean="0">
                <a:solidFill>
                  <a:srgbClr val="002060"/>
                </a:solidFill>
              </a:rPr>
              <a:t>Population based data</a:t>
            </a:r>
          </a:p>
          <a:p>
            <a:pPr algn="ctr"/>
            <a:r>
              <a:rPr lang="en-GB" sz="1050" dirty="0" smtClean="0">
                <a:solidFill>
                  <a:srgbClr val="002060"/>
                </a:solidFill>
              </a:rPr>
              <a:t>Toolkit for GP federations</a:t>
            </a:r>
            <a:endParaRPr lang="en-GB" sz="1050" dirty="0">
              <a:solidFill>
                <a:srgbClr val="002060"/>
              </a:solidFill>
            </a:endParaRPr>
          </a:p>
        </p:txBody>
      </p:sp>
      <p:sp>
        <p:nvSpPr>
          <p:cNvPr id="25" name="Rounded Rectangle 24"/>
          <p:cNvSpPr/>
          <p:nvPr/>
        </p:nvSpPr>
        <p:spPr>
          <a:xfrm>
            <a:off x="111605" y="2030728"/>
            <a:ext cx="2344851" cy="15969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smtClean="0">
                <a:solidFill>
                  <a:srgbClr val="002060"/>
                </a:solidFill>
              </a:rPr>
              <a:t>Prevention and self care</a:t>
            </a:r>
          </a:p>
          <a:p>
            <a:pPr algn="ctr"/>
            <a:r>
              <a:rPr lang="en-GB" sz="1050" dirty="0" err="1" smtClean="0">
                <a:solidFill>
                  <a:srgbClr val="002060"/>
                </a:solidFill>
              </a:rPr>
              <a:t>NHSGo</a:t>
            </a:r>
            <a:endParaRPr lang="en-GB" sz="1050" dirty="0" smtClean="0">
              <a:solidFill>
                <a:srgbClr val="002060"/>
              </a:solidFill>
            </a:endParaRPr>
          </a:p>
          <a:p>
            <a:pPr algn="ctr"/>
            <a:r>
              <a:rPr lang="en-GB" sz="1050" dirty="0" smtClean="0">
                <a:solidFill>
                  <a:srgbClr val="002060"/>
                </a:solidFill>
              </a:rPr>
              <a:t>Marketing campaign</a:t>
            </a:r>
          </a:p>
          <a:p>
            <a:pPr algn="ctr"/>
            <a:r>
              <a:rPr lang="en-GB" sz="1050" b="1" u="sng" dirty="0" smtClean="0">
                <a:solidFill>
                  <a:srgbClr val="002060"/>
                </a:solidFill>
              </a:rPr>
              <a:t>Community Pharmacies </a:t>
            </a:r>
          </a:p>
          <a:p>
            <a:pPr algn="ctr"/>
            <a:r>
              <a:rPr lang="en-GB" sz="1050" dirty="0" smtClean="0">
                <a:solidFill>
                  <a:srgbClr val="002060"/>
                </a:solidFill>
              </a:rPr>
              <a:t>Audit </a:t>
            </a:r>
            <a:r>
              <a:rPr lang="en-GB" sz="1050" dirty="0">
                <a:solidFill>
                  <a:srgbClr val="002060"/>
                </a:solidFill>
              </a:rPr>
              <a:t>of CYP with asthma</a:t>
            </a:r>
          </a:p>
          <a:p>
            <a:pPr algn="ctr"/>
            <a:r>
              <a:rPr lang="en-GB" sz="1050" dirty="0">
                <a:solidFill>
                  <a:srgbClr val="002060"/>
                </a:solidFill>
              </a:rPr>
              <a:t>Online learning hub for MURs</a:t>
            </a:r>
          </a:p>
          <a:p>
            <a:pPr algn="ctr"/>
            <a:r>
              <a:rPr lang="en-GB" sz="1050" dirty="0">
                <a:solidFill>
                  <a:srgbClr val="002060"/>
                </a:solidFill>
              </a:rPr>
              <a:t>Audit CYP with dental pain</a:t>
            </a:r>
          </a:p>
          <a:p>
            <a:pPr algn="ctr"/>
            <a:r>
              <a:rPr lang="en-GB" sz="1050" dirty="0">
                <a:solidFill>
                  <a:srgbClr val="002060"/>
                </a:solidFill>
              </a:rPr>
              <a:t>Role of pharmacists CYP health</a:t>
            </a:r>
          </a:p>
          <a:p>
            <a:endParaRPr lang="en-GB" sz="1050" dirty="0">
              <a:solidFill>
                <a:srgbClr val="002060"/>
              </a:solidFill>
            </a:endParaRPr>
          </a:p>
        </p:txBody>
      </p:sp>
      <p:pic>
        <p:nvPicPr>
          <p:cNvPr id="27" name="Picture 26"/>
          <p:cNvPicPr/>
          <p:nvPr/>
        </p:nvPicPr>
        <p:blipFill>
          <a:blip r:embed="rId3" cstate="print">
            <a:extLst>
              <a:ext uri="{28A0092B-C50C-407E-A947-70E740481C1C}">
                <a14:useLocalDpi xmlns:a14="http://schemas.microsoft.com/office/drawing/2010/main" val="0"/>
              </a:ext>
            </a:extLst>
          </a:blip>
          <a:stretch>
            <a:fillRect/>
          </a:stretch>
        </p:blipFill>
        <p:spPr>
          <a:xfrm>
            <a:off x="3114150" y="1794361"/>
            <a:ext cx="1601866" cy="414415"/>
          </a:xfrm>
          <a:prstGeom prst="rect">
            <a:avLst/>
          </a:prstGeom>
        </p:spPr>
      </p:pic>
      <p:pic>
        <p:nvPicPr>
          <p:cNvPr id="1033" name="Picture 9" descr="Image result for nh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852680"/>
            <a:ext cx="890240" cy="356096"/>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6973960" y="3501008"/>
            <a:ext cx="2160000" cy="90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a:solidFill>
                  <a:srgbClr val="002060"/>
                </a:solidFill>
              </a:rPr>
              <a:t>Out of </a:t>
            </a:r>
            <a:r>
              <a:rPr lang="en-GB" sz="1400" b="1" dirty="0" smtClean="0">
                <a:solidFill>
                  <a:srgbClr val="002060"/>
                </a:solidFill>
              </a:rPr>
              <a:t>Hospital care</a:t>
            </a:r>
          </a:p>
          <a:p>
            <a:r>
              <a:rPr lang="en-GB" sz="1050" dirty="0" smtClean="0">
                <a:solidFill>
                  <a:srgbClr val="002060"/>
                </a:solidFill>
              </a:rPr>
              <a:t>Compendium models of care</a:t>
            </a:r>
          </a:p>
          <a:p>
            <a:r>
              <a:rPr lang="en-GB" sz="1050" dirty="0" smtClean="0">
                <a:solidFill>
                  <a:srgbClr val="002060"/>
                </a:solidFill>
              </a:rPr>
              <a:t>Standards for OOH care</a:t>
            </a:r>
          </a:p>
          <a:p>
            <a:r>
              <a:rPr lang="en-GB" sz="1050" dirty="0" smtClean="0">
                <a:solidFill>
                  <a:srgbClr val="002060"/>
                </a:solidFill>
              </a:rPr>
              <a:t>Modelling impact different models</a:t>
            </a:r>
          </a:p>
          <a:p>
            <a:pPr algn="ctr"/>
            <a:endParaRPr lang="en-GB" sz="1400" b="1" dirty="0">
              <a:solidFill>
                <a:srgbClr val="002060"/>
              </a:solidFill>
            </a:endParaRPr>
          </a:p>
        </p:txBody>
      </p:sp>
      <p:sp>
        <p:nvSpPr>
          <p:cNvPr id="29" name="Rounded Rectangle 28"/>
          <p:cNvSpPr/>
          <p:nvPr/>
        </p:nvSpPr>
        <p:spPr>
          <a:xfrm>
            <a:off x="7964760" y="5661248"/>
            <a:ext cx="927720" cy="1196751"/>
          </a:xfrm>
          <a:prstGeom prst="roundRect">
            <a:avLst/>
          </a:prstGeom>
          <a:solidFill>
            <a:schemeClr val="tx2">
              <a:lumMod val="40000"/>
              <a:lumOff val="60000"/>
            </a:schemeClr>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GB" sz="1400" b="1" dirty="0" smtClean="0">
                <a:solidFill>
                  <a:srgbClr val="002060"/>
                </a:solidFill>
              </a:rPr>
              <a:t>System wide enablers </a:t>
            </a:r>
            <a:endParaRPr lang="en-GB" sz="1400" b="1" dirty="0">
              <a:solidFill>
                <a:srgbClr val="002060"/>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4394" y="2752329"/>
            <a:ext cx="761662" cy="168478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8547" y="2902720"/>
            <a:ext cx="1337709" cy="1518902"/>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3869" y="2851065"/>
            <a:ext cx="789979" cy="150752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4410" y="2831693"/>
            <a:ext cx="651566" cy="152689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6884" y="2913789"/>
            <a:ext cx="621020" cy="141912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53375" y="2902720"/>
            <a:ext cx="526737" cy="1451451"/>
          </a:xfrm>
          <a:prstGeom prst="rect">
            <a:avLst/>
          </a:prstGeom>
        </p:spPr>
      </p:pic>
      <p:sp>
        <p:nvSpPr>
          <p:cNvPr id="12" name="Rounded Rectangle 11"/>
          <p:cNvSpPr/>
          <p:nvPr/>
        </p:nvSpPr>
        <p:spPr>
          <a:xfrm>
            <a:off x="899592" y="978587"/>
            <a:ext cx="2160000" cy="10102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a:solidFill>
                  <a:srgbClr val="002060"/>
                </a:solidFill>
              </a:rPr>
              <a:t>Long Term </a:t>
            </a:r>
            <a:r>
              <a:rPr lang="en-GB" sz="1400" b="1" dirty="0" smtClean="0">
                <a:solidFill>
                  <a:srgbClr val="002060"/>
                </a:solidFill>
              </a:rPr>
              <a:t>Conditions</a:t>
            </a:r>
          </a:p>
          <a:p>
            <a:pPr algn="ctr"/>
            <a:r>
              <a:rPr lang="en-GB" sz="1050" dirty="0" smtClean="0">
                <a:solidFill>
                  <a:srgbClr val="002060"/>
                </a:solidFill>
              </a:rPr>
              <a:t>Asthma standards</a:t>
            </a:r>
          </a:p>
          <a:p>
            <a:pPr algn="ctr"/>
            <a:r>
              <a:rPr lang="en-GB" sz="1050" dirty="0" smtClean="0">
                <a:solidFill>
                  <a:srgbClr val="002060"/>
                </a:solidFill>
              </a:rPr>
              <a:t>Asthma toolkit</a:t>
            </a:r>
          </a:p>
          <a:p>
            <a:pPr algn="ctr"/>
            <a:r>
              <a:rPr lang="en-GB" sz="1050" dirty="0" smtClean="0">
                <a:solidFill>
                  <a:srgbClr val="002060"/>
                </a:solidFill>
              </a:rPr>
              <a:t>Asthma baseline audit</a:t>
            </a:r>
          </a:p>
          <a:p>
            <a:pPr algn="ctr"/>
            <a:r>
              <a:rPr lang="en-GB" sz="1050" dirty="0" smtClean="0">
                <a:solidFill>
                  <a:srgbClr val="002060"/>
                </a:solidFill>
              </a:rPr>
              <a:t>Epilepsy standards</a:t>
            </a:r>
            <a:endParaRPr lang="en-GB" sz="1050" dirty="0">
              <a:solidFill>
                <a:srgbClr val="002060"/>
              </a:solidFill>
            </a:endParaRPr>
          </a:p>
        </p:txBody>
      </p:sp>
      <p:sp>
        <p:nvSpPr>
          <p:cNvPr id="36" name="Rounded Rectangle 35"/>
          <p:cNvSpPr/>
          <p:nvPr/>
        </p:nvSpPr>
        <p:spPr>
          <a:xfrm>
            <a:off x="1475656" y="5661248"/>
            <a:ext cx="6366537" cy="261583"/>
          </a:xfrm>
          <a:prstGeom prst="roundRect">
            <a:avLst/>
          </a:prstGeom>
          <a:solidFill>
            <a:schemeClr val="tx2">
              <a:lumMod val="40000"/>
              <a:lumOff val="60000"/>
            </a:schemeClr>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GB" sz="1400" b="1" dirty="0">
                <a:solidFill>
                  <a:srgbClr val="002060"/>
                </a:solidFill>
              </a:rPr>
              <a:t>Improved integration of care </a:t>
            </a:r>
            <a:r>
              <a:rPr lang="en-GB" sz="1400" b="1" dirty="0" smtClean="0">
                <a:solidFill>
                  <a:srgbClr val="002060"/>
                </a:solidFill>
              </a:rPr>
              <a:t>across </a:t>
            </a:r>
            <a:r>
              <a:rPr lang="en-GB" sz="1400" b="1" dirty="0">
                <a:solidFill>
                  <a:srgbClr val="002060"/>
                </a:solidFill>
              </a:rPr>
              <a:t>the system for CYP </a:t>
            </a:r>
          </a:p>
          <a:p>
            <a:pPr algn="ctr"/>
            <a:endParaRPr lang="en-GB" dirty="0">
              <a:solidFill>
                <a:srgbClr val="002060"/>
              </a:solidFill>
            </a:endParaRPr>
          </a:p>
        </p:txBody>
      </p:sp>
    </p:spTree>
    <p:extLst>
      <p:ext uri="{BB962C8B-B14F-4D97-AF65-F5344CB8AC3E}">
        <p14:creationId xmlns:p14="http://schemas.microsoft.com/office/powerpoint/2010/main" val="37782185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5</a:t>
            </a:fld>
            <a:endParaRPr lang="en-GB" dirty="0">
              <a:solidFill>
                <a:srgbClr val="3F3F3F">
                  <a:lumMod val="50000"/>
                </a:srgbClr>
              </a:solidFill>
            </a:endParaRPr>
          </a:p>
        </p:txBody>
      </p:sp>
      <p:sp>
        <p:nvSpPr>
          <p:cNvPr id="6" name="Title 1"/>
          <p:cNvSpPr>
            <a:spLocks noGrp="1"/>
          </p:cNvSpPr>
          <p:nvPr>
            <p:ph type="title"/>
          </p:nvPr>
        </p:nvSpPr>
        <p:spPr>
          <a:xfrm>
            <a:off x="119980" y="188640"/>
            <a:ext cx="8916515" cy="540000"/>
          </a:xfrm>
        </p:spPr>
        <p:txBody>
          <a:bodyPr>
            <a:normAutofit fontScale="90000"/>
          </a:bodyPr>
          <a:lstStyle/>
          <a:p>
            <a:r>
              <a:rPr lang="en-GB" dirty="0" smtClean="0"/>
              <a:t>London Health Commission</a:t>
            </a:r>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79" y="951297"/>
            <a:ext cx="2483767" cy="35495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806" y="1556792"/>
            <a:ext cx="2501922" cy="35427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019" y="1988840"/>
            <a:ext cx="2220849" cy="354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278" y="2420888"/>
            <a:ext cx="2510218" cy="35427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79512" y="5858688"/>
            <a:ext cx="7476587" cy="738664"/>
          </a:xfrm>
          <a:prstGeom prst="rect">
            <a:avLst/>
          </a:prstGeom>
          <a:noFill/>
        </p:spPr>
        <p:txBody>
          <a:bodyPr wrap="square" lIns="0" tIns="0" rIns="0" bIns="0" rtlCol="0">
            <a:spAutoFit/>
          </a:bodyPr>
          <a:lstStyle/>
          <a:p>
            <a:pPr>
              <a:buClr>
                <a:srgbClr val="800000"/>
              </a:buClr>
            </a:pPr>
            <a:r>
              <a:rPr lang="en-US" sz="2400" b="1" dirty="0">
                <a:solidFill>
                  <a:srgbClr val="0070C0"/>
                </a:solidFill>
                <a:cs typeface="Arial" pitchFamily="34" charset="0"/>
              </a:rPr>
              <a:t>Healthy London Partnership – </a:t>
            </a:r>
          </a:p>
          <a:p>
            <a:pPr>
              <a:buClr>
                <a:srgbClr val="800000"/>
              </a:buClr>
            </a:pPr>
            <a:r>
              <a:rPr lang="en-US" sz="2400" b="1" dirty="0">
                <a:solidFill>
                  <a:srgbClr val="0070C0"/>
                </a:solidFill>
                <a:cs typeface="Arial" pitchFamily="34" charset="0"/>
              </a:rPr>
              <a:t>The delivery arm of the London Health Commission</a:t>
            </a:r>
          </a:p>
        </p:txBody>
      </p:sp>
      <p:sp>
        <p:nvSpPr>
          <p:cNvPr id="13" name="Title 9"/>
          <p:cNvSpPr txBox="1">
            <a:spLocks/>
          </p:cNvSpPr>
          <p:nvPr/>
        </p:nvSpPr>
        <p:spPr>
          <a:xfrm>
            <a:off x="403225" y="341313"/>
            <a:ext cx="8642350" cy="503783"/>
          </a:xfrm>
          <a:prstGeom prst="rect">
            <a:avLst/>
          </a:prstGeom>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endParaRPr lang="en-GB" dirty="0">
              <a:solidFill>
                <a:prstClr val="white"/>
              </a:solidFill>
            </a:endParaRPr>
          </a:p>
        </p:txBody>
      </p:sp>
    </p:spTree>
    <p:extLst>
      <p:ext uri="{BB962C8B-B14F-4D97-AF65-F5344CB8AC3E}">
        <p14:creationId xmlns:p14="http://schemas.microsoft.com/office/powerpoint/2010/main" val="24761239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solidFill>
            <a:srgbClr val="0072C6"/>
          </a:solidFill>
        </p:spPr>
        <p:txBody>
          <a:bodyPr anchor="ctr"/>
          <a:lstStyle/>
          <a:p>
            <a:pPr algn="ctr"/>
            <a:r>
              <a:rPr lang="en-GB" sz="2000" dirty="0"/>
              <a:t>Goal – London to be world’s healthiest global city</a:t>
            </a:r>
          </a:p>
        </p:txBody>
      </p:sp>
      <p:sp>
        <p:nvSpPr>
          <p:cNvPr id="2" name="Slide Number Placeholder 1"/>
          <p:cNvSpPr>
            <a:spLocks noGrp="1"/>
          </p:cNvSpPr>
          <p:nvPr>
            <p:ph type="sldNum" sz="quarter" idx="14"/>
          </p:nvPr>
        </p:nvSpPr>
        <p:spPr/>
        <p:txBody>
          <a:bodyPr/>
          <a:lstStyle/>
          <a:p>
            <a:fld id="{8FC524A1-7B6A-464D-B8BC-8FE2E057339E}" type="slidenum">
              <a:rPr lang="en-GB" smtClean="0">
                <a:solidFill>
                  <a:srgbClr val="3F3F3F">
                    <a:lumMod val="50000"/>
                  </a:srgbClr>
                </a:solidFill>
              </a:rPr>
              <a:pPr/>
              <a:t>6</a:t>
            </a:fld>
            <a:endParaRPr lang="en-GB" dirty="0">
              <a:solidFill>
                <a:srgbClr val="3F3F3F">
                  <a:lumMod val="50000"/>
                </a:srgb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20932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1560" y="908720"/>
            <a:ext cx="8065311" cy="461665"/>
          </a:xfrm>
          <a:prstGeom prst="rect">
            <a:avLst/>
          </a:prstGeom>
          <a:noFill/>
        </p:spPr>
        <p:txBody>
          <a:bodyPr wrap="square" rtlCol="0">
            <a:spAutoFit/>
          </a:bodyPr>
          <a:lstStyle/>
          <a:p>
            <a:r>
              <a:rPr lang="en-GB" sz="2400" b="1" dirty="0">
                <a:solidFill>
                  <a:srgbClr val="0070C0"/>
                </a:solidFill>
              </a:rPr>
              <a:t>10 programme aims from London Health Commission</a:t>
            </a:r>
          </a:p>
        </p:txBody>
      </p:sp>
    </p:spTree>
    <p:extLst>
      <p:ext uri="{BB962C8B-B14F-4D97-AF65-F5344CB8AC3E}">
        <p14:creationId xmlns:p14="http://schemas.microsoft.com/office/powerpoint/2010/main" val="29333684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2915816" y="2068151"/>
            <a:ext cx="0" cy="2011879"/>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187624" y="2060849"/>
            <a:ext cx="0" cy="2019181"/>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5496" y="188913"/>
            <a:ext cx="9073008" cy="431775"/>
          </a:xfrm>
        </p:spPr>
        <p:txBody>
          <a:bodyPr>
            <a:normAutofit fontScale="90000"/>
          </a:bodyPr>
          <a:lstStyle/>
          <a:p>
            <a:pPr marL="177800" lvl="1" algn="l" rtl="0">
              <a:spcBef>
                <a:spcPts val="600"/>
              </a:spcBef>
            </a:pPr>
            <a:r>
              <a:rPr lang="en-GB" sz="1600" b="1" dirty="0" smtClean="0">
                <a:solidFill>
                  <a:prstClr val="white"/>
                </a:solidFill>
                <a:latin typeface="+mn-lt"/>
              </a:rPr>
              <a:t>Healthy London Partnership Children and Young People Programme Governance </a:t>
            </a:r>
            <a:r>
              <a:rPr lang="en-GB" sz="2000" dirty="0" smtClean="0">
                <a:solidFill>
                  <a:prstClr val="white"/>
                </a:solidFill>
              </a:rPr>
              <a:t/>
            </a:r>
            <a:br>
              <a:rPr lang="en-GB" sz="2000" dirty="0" smtClean="0">
                <a:solidFill>
                  <a:prstClr val="white"/>
                </a:solidFill>
              </a:rPr>
            </a:br>
            <a:endParaRPr lang="en-GB" dirty="0"/>
          </a:p>
        </p:txBody>
      </p:sp>
      <p:sp>
        <p:nvSpPr>
          <p:cNvPr id="2" name="Slide Number Placeholder 1"/>
          <p:cNvSpPr>
            <a:spLocks noGrp="1"/>
          </p:cNvSpPr>
          <p:nvPr>
            <p:ph type="sldNum" sz="quarter" idx="14"/>
          </p:nvPr>
        </p:nvSpPr>
        <p:spPr/>
        <p:txBody>
          <a:bodyPr/>
          <a:lstStyle/>
          <a:p>
            <a:fld id="{8FC524A1-7B6A-464D-B8BC-8FE2E057339E}" type="slidenum">
              <a:rPr lang="en-GB" smtClean="0">
                <a:solidFill>
                  <a:srgbClr val="3F3F3F">
                    <a:lumMod val="50000"/>
                  </a:srgbClr>
                </a:solidFill>
              </a:rPr>
              <a:pPr/>
              <a:t>7</a:t>
            </a:fld>
            <a:endParaRPr lang="en-GB" dirty="0">
              <a:solidFill>
                <a:srgbClr val="3F3F3F">
                  <a:lumMod val="50000"/>
                </a:srgbClr>
              </a:solidFill>
            </a:endParaRPr>
          </a:p>
        </p:txBody>
      </p:sp>
      <p:grpSp>
        <p:nvGrpSpPr>
          <p:cNvPr id="9" name="Group 8"/>
          <p:cNvGrpSpPr/>
          <p:nvPr/>
        </p:nvGrpSpPr>
        <p:grpSpPr>
          <a:xfrm>
            <a:off x="365829" y="980728"/>
            <a:ext cx="8454711" cy="4392488"/>
            <a:chOff x="653793" y="980728"/>
            <a:chExt cx="8454711" cy="4392488"/>
          </a:xfrm>
        </p:grpSpPr>
        <p:sp>
          <p:nvSpPr>
            <p:cNvPr id="13" name="Rectangle 12"/>
            <p:cNvSpPr/>
            <p:nvPr/>
          </p:nvSpPr>
          <p:spPr>
            <a:xfrm>
              <a:off x="3491812" y="2204864"/>
              <a:ext cx="3024336" cy="514247"/>
            </a:xfrm>
            <a:prstGeom prst="rect">
              <a:avLst/>
            </a:prstGeom>
            <a:solidFill>
              <a:schemeClr val="accent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solidFill>
                    <a:prstClr val="white"/>
                  </a:solidFill>
                </a:rPr>
                <a:t>HLP </a:t>
              </a:r>
              <a:r>
                <a:rPr lang="en-GB" sz="1100" dirty="0">
                  <a:solidFill>
                    <a:prstClr val="white"/>
                  </a:solidFill>
                </a:rPr>
                <a:t>C&amp;YP </a:t>
              </a:r>
              <a:r>
                <a:rPr lang="en-GB" sz="1100" dirty="0" smtClean="0">
                  <a:solidFill>
                    <a:prstClr val="white"/>
                  </a:solidFill>
                </a:rPr>
                <a:t>Transformation </a:t>
              </a:r>
              <a:r>
                <a:rPr lang="en-GB" sz="1100" dirty="0">
                  <a:solidFill>
                    <a:prstClr val="white"/>
                  </a:solidFill>
                </a:rPr>
                <a:t>Board</a:t>
              </a:r>
            </a:p>
          </p:txBody>
        </p:sp>
        <p:sp>
          <p:nvSpPr>
            <p:cNvPr id="16" name="Rectangle 15"/>
            <p:cNvSpPr/>
            <p:nvPr/>
          </p:nvSpPr>
          <p:spPr>
            <a:xfrm>
              <a:off x="3707836" y="980728"/>
              <a:ext cx="2520280" cy="578655"/>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a:solidFill>
                    <a:prstClr val="white"/>
                  </a:solidFill>
                </a:rPr>
                <a:t>London Transformation Group </a:t>
              </a:r>
            </a:p>
            <a:p>
              <a:pPr algn="ctr"/>
              <a:r>
                <a:rPr lang="en-GB" sz="1100" dirty="0">
                  <a:solidFill>
                    <a:prstClr val="white"/>
                  </a:solidFill>
                </a:rPr>
                <a:t> (London’s CCGs and NHS England)</a:t>
              </a:r>
            </a:p>
          </p:txBody>
        </p:sp>
        <p:sp>
          <p:nvSpPr>
            <p:cNvPr id="19" name="Rectangle 18"/>
            <p:cNvSpPr/>
            <p:nvPr/>
          </p:nvSpPr>
          <p:spPr>
            <a:xfrm>
              <a:off x="1229736" y="1052736"/>
              <a:ext cx="1110016" cy="577925"/>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a:solidFill>
                    <a:prstClr val="white"/>
                  </a:solidFill>
                </a:rPr>
                <a:t>London Health Board</a:t>
              </a:r>
            </a:p>
          </p:txBody>
        </p:sp>
        <p:cxnSp>
          <p:nvCxnSpPr>
            <p:cNvPr id="20" name="Straight Connector 19"/>
            <p:cNvCxnSpPr/>
            <p:nvPr/>
          </p:nvCxnSpPr>
          <p:spPr>
            <a:xfrm>
              <a:off x="1835628" y="1630660"/>
              <a:ext cx="0" cy="430187"/>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75788" y="3650941"/>
              <a:ext cx="1080189" cy="858179"/>
            </a:xfrm>
            <a:prstGeom prst="rect">
              <a:avLst/>
            </a:pr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t>CYP Clinical Leadership  Group</a:t>
              </a:r>
              <a:endParaRPr lang="en-GB" sz="1100" dirty="0"/>
            </a:p>
          </p:txBody>
        </p:sp>
        <p:sp>
          <p:nvSpPr>
            <p:cNvPr id="23" name="Rectangle 22"/>
            <p:cNvSpPr/>
            <p:nvPr/>
          </p:nvSpPr>
          <p:spPr>
            <a:xfrm>
              <a:off x="4436300" y="3650941"/>
              <a:ext cx="1143744" cy="858179"/>
            </a:xfrm>
            <a:prstGeom prst="rect">
              <a:avLst/>
            </a:pr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t>CYP Commissioning Advisory Group</a:t>
              </a:r>
            </a:p>
          </p:txBody>
        </p:sp>
        <p:cxnSp>
          <p:nvCxnSpPr>
            <p:cNvPr id="28" name="Straight Connector 27"/>
            <p:cNvCxnSpPr/>
            <p:nvPr/>
          </p:nvCxnSpPr>
          <p:spPr>
            <a:xfrm>
              <a:off x="1475588" y="2068150"/>
              <a:ext cx="1728192" cy="0"/>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92212" y="3573016"/>
              <a:ext cx="2016292" cy="1154162"/>
            </a:xfrm>
            <a:prstGeom prst="rect">
              <a:avLst/>
            </a:prstGeom>
            <a:noFill/>
          </p:spPr>
          <p:txBody>
            <a:bodyPr wrap="square" rtlCol="0">
              <a:spAutoFit/>
            </a:bodyPr>
            <a:lstStyle/>
            <a:p>
              <a:r>
                <a:rPr lang="en-GB" sz="1000" dirty="0" smtClean="0">
                  <a:solidFill>
                    <a:prstClr val="black"/>
                  </a:solidFill>
                </a:rPr>
                <a:t>Accountable</a:t>
              </a:r>
            </a:p>
            <a:p>
              <a:r>
                <a:rPr lang="en-GB" sz="1000" dirty="0" smtClean="0">
                  <a:solidFill>
                    <a:prstClr val="black"/>
                  </a:solidFill>
                </a:rPr>
                <a:t> </a:t>
              </a:r>
              <a:endParaRPr lang="en-GB" sz="1000" dirty="0">
                <a:solidFill>
                  <a:prstClr val="black"/>
                </a:solidFill>
              </a:endParaRPr>
            </a:p>
            <a:p>
              <a:r>
                <a:rPr lang="en-GB" sz="1000" dirty="0" smtClean="0">
                  <a:solidFill>
                    <a:prstClr val="black"/>
                  </a:solidFill>
                </a:rPr>
                <a:t>Information </a:t>
              </a:r>
              <a:r>
                <a:rPr lang="en-GB" sz="1000" dirty="0">
                  <a:solidFill>
                    <a:prstClr val="black"/>
                  </a:solidFill>
                </a:rPr>
                <a:t>sharing/ </a:t>
              </a:r>
              <a:r>
                <a:rPr lang="en-GB" sz="1000" dirty="0" smtClean="0">
                  <a:solidFill>
                    <a:prstClr val="black"/>
                  </a:solidFill>
                </a:rPr>
                <a:t>endorsement</a:t>
              </a:r>
            </a:p>
            <a:p>
              <a:endParaRPr lang="en-GB" sz="400" dirty="0" smtClean="0">
                <a:solidFill>
                  <a:prstClr val="black"/>
                </a:solidFill>
              </a:endParaRPr>
            </a:p>
            <a:p>
              <a:endParaRPr lang="en-GB" sz="500" dirty="0" smtClean="0">
                <a:solidFill>
                  <a:prstClr val="black"/>
                </a:solidFill>
              </a:endParaRPr>
            </a:p>
            <a:p>
              <a:r>
                <a:rPr lang="en-GB" sz="1000" dirty="0" smtClean="0">
                  <a:solidFill>
                    <a:prstClr val="black"/>
                  </a:solidFill>
                </a:rPr>
                <a:t>Programme alignment</a:t>
              </a:r>
            </a:p>
            <a:p>
              <a:endParaRPr lang="en-GB" sz="1000" dirty="0">
                <a:solidFill>
                  <a:prstClr val="black"/>
                </a:solidFill>
              </a:endParaRPr>
            </a:p>
          </p:txBody>
        </p:sp>
        <p:sp>
          <p:nvSpPr>
            <p:cNvPr id="31" name="Rectangle 30"/>
            <p:cNvSpPr/>
            <p:nvPr/>
          </p:nvSpPr>
          <p:spPr>
            <a:xfrm>
              <a:off x="653793" y="4725144"/>
              <a:ext cx="1181835" cy="648072"/>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t>Critical Care Clinical Leadership  Group</a:t>
              </a:r>
              <a:endParaRPr lang="en-GB" sz="1100" dirty="0"/>
            </a:p>
          </p:txBody>
        </p:sp>
        <p:sp>
          <p:nvSpPr>
            <p:cNvPr id="32" name="Rectangle 31"/>
            <p:cNvSpPr/>
            <p:nvPr/>
          </p:nvSpPr>
          <p:spPr>
            <a:xfrm>
              <a:off x="3369977" y="4725144"/>
              <a:ext cx="1201955" cy="648072"/>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t>Surgery Clinical Leadership  Group</a:t>
              </a:r>
              <a:endParaRPr lang="en-GB" sz="1100" dirty="0"/>
            </a:p>
          </p:txBody>
        </p:sp>
        <p:sp>
          <p:nvSpPr>
            <p:cNvPr id="33" name="Rectangle 32"/>
            <p:cNvSpPr/>
            <p:nvPr/>
          </p:nvSpPr>
          <p:spPr>
            <a:xfrm>
              <a:off x="4902265" y="4725144"/>
              <a:ext cx="1181835" cy="648072"/>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t>Asthma Clinical Leadership  Group</a:t>
              </a:r>
              <a:endParaRPr lang="en-GB" sz="1100" dirty="0"/>
            </a:p>
          </p:txBody>
        </p:sp>
        <p:sp>
          <p:nvSpPr>
            <p:cNvPr id="34" name="Rectangle 33"/>
            <p:cNvSpPr/>
            <p:nvPr/>
          </p:nvSpPr>
          <p:spPr>
            <a:xfrm>
              <a:off x="6336128" y="4725144"/>
              <a:ext cx="1188132" cy="648072"/>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t>Out of Hospital </a:t>
              </a:r>
              <a:r>
                <a:rPr lang="en-GB" sz="1100" dirty="0"/>
                <a:t>C</a:t>
              </a:r>
              <a:r>
                <a:rPr lang="en-GB" sz="1100" dirty="0" smtClean="0"/>
                <a:t>are Clinical Leadership  Group</a:t>
              </a:r>
              <a:endParaRPr lang="en-GB" sz="1100" dirty="0"/>
            </a:p>
          </p:txBody>
        </p:sp>
        <p:sp>
          <p:nvSpPr>
            <p:cNvPr id="36" name="Rectangle 35"/>
            <p:cNvSpPr/>
            <p:nvPr/>
          </p:nvSpPr>
          <p:spPr>
            <a:xfrm>
              <a:off x="7782585" y="4725144"/>
              <a:ext cx="1181835" cy="648072"/>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a:t>CAMHS Clinical </a:t>
              </a:r>
              <a:r>
                <a:rPr lang="en-GB" sz="1100" dirty="0" smtClean="0"/>
                <a:t>Leadership  Group</a:t>
              </a:r>
              <a:endParaRPr lang="en-GB" sz="1100" dirty="0"/>
            </a:p>
          </p:txBody>
        </p:sp>
        <p:sp>
          <p:nvSpPr>
            <p:cNvPr id="14" name="Rectangle 13"/>
            <p:cNvSpPr/>
            <p:nvPr/>
          </p:nvSpPr>
          <p:spPr>
            <a:xfrm>
              <a:off x="1043540" y="2564904"/>
              <a:ext cx="1944216" cy="275774"/>
            </a:xfrm>
            <a:prstGeom prst="rect">
              <a:avLst/>
            </a:prstGeom>
            <a:solidFill>
              <a:schemeClr val="accent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a:solidFill>
                    <a:prstClr val="white"/>
                  </a:solidFill>
                </a:rPr>
                <a:t>Primary Care Board</a:t>
              </a:r>
            </a:p>
          </p:txBody>
        </p:sp>
      </p:grpSp>
      <p:sp>
        <p:nvSpPr>
          <p:cNvPr id="37" name="Rectangular Callout 36"/>
          <p:cNvSpPr/>
          <p:nvPr/>
        </p:nvSpPr>
        <p:spPr>
          <a:xfrm>
            <a:off x="6642229" y="770346"/>
            <a:ext cx="2458881" cy="2802670"/>
          </a:xfrm>
          <a:prstGeom prst="wedgeRectCallout">
            <a:avLst>
              <a:gd name="adj1" fmla="val -68034"/>
              <a:gd name="adj2" fmla="val 8420"/>
            </a:avLst>
          </a:prstGeom>
          <a:solidFill>
            <a:sysClr val="window" lastClr="FFFFFF"/>
          </a:solidFill>
          <a:ln w="25400" cap="flat" cmpd="sng" algn="ctr">
            <a:solidFill>
              <a:srgbClr val="4F81BD">
                <a:shade val="50000"/>
              </a:srgbClr>
            </a:solid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CCG SRO &amp; SEL SPG (Martin Wilkinson)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NHSE SRO (Will Huxter)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CYP Clinical Director (Russell Viner)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0" dirty="0" smtClean="0">
                <a:solidFill>
                  <a:prstClr val="black"/>
                </a:solidFill>
                <a:latin typeface="Calibri"/>
              </a:rPr>
              <a:t>CCG Clinical Lead (Nicola Burbidge)</a:t>
            </a:r>
            <a:endParaRPr kumimoji="0" lang="en-GB" sz="1050" b="0" i="0" u="none" strike="noStrike" kern="0" cap="none" spc="0" normalizeH="0" baseline="0" noProof="0" dirty="0" smtClean="0">
              <a:ln>
                <a:noFill/>
              </a:ln>
              <a:solidFill>
                <a:prstClr val="black"/>
              </a:solidFill>
              <a:effectLst/>
              <a:uLnTx/>
              <a:uFillTx/>
              <a:latin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SPG rep</a:t>
            </a:r>
            <a:r>
              <a:rPr lang="en-GB" sz="1050" kern="0" dirty="0">
                <a:solidFill>
                  <a:prstClr val="black"/>
                </a:solidFill>
                <a:latin typeface="Calibri"/>
              </a:rPr>
              <a:t> </a:t>
            </a:r>
            <a:r>
              <a:rPr lang="en-GB" sz="1050" kern="0" dirty="0" smtClean="0">
                <a:solidFill>
                  <a:prstClr val="black"/>
                </a:solidFill>
                <a:latin typeface="Calibri"/>
              </a:rPr>
              <a:t>SWL</a:t>
            </a:r>
            <a:r>
              <a:rPr kumimoji="0" lang="en-GB" sz="1050" b="0" i="0" u="none" strike="noStrike" kern="0" cap="none" spc="0" normalizeH="0" baseline="0" noProof="0" dirty="0" smtClean="0">
                <a:ln>
                  <a:noFill/>
                </a:ln>
                <a:solidFill>
                  <a:prstClr val="black"/>
                </a:solidFill>
                <a:effectLst/>
                <a:uLnTx/>
                <a:uFillTx/>
                <a:latin typeface="Calibri"/>
              </a:rPr>
              <a:t> (Adam Doyle)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0" dirty="0" smtClean="0">
                <a:solidFill>
                  <a:prstClr val="black"/>
                </a:solidFill>
                <a:latin typeface="Calibri"/>
              </a:rPr>
              <a:t>SPG rep BHR (Louise Mitchell)</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SPG rep WELC</a:t>
            </a:r>
            <a:r>
              <a:rPr kumimoji="0" lang="en-GB" sz="1050" b="0" i="0" u="none" strike="noStrike" kern="0" cap="none" spc="0" normalizeH="0" noProof="0" dirty="0" smtClean="0">
                <a:ln>
                  <a:noFill/>
                </a:ln>
                <a:solidFill>
                  <a:prstClr val="black"/>
                </a:solidFill>
                <a:effectLst/>
                <a:uLnTx/>
                <a:uFillTx/>
                <a:latin typeface="Calibri"/>
              </a:rPr>
              <a:t> (</a:t>
            </a:r>
            <a:r>
              <a:rPr kumimoji="0" lang="en-GB" sz="1050" b="0" i="0" u="none" strike="noStrike" kern="0" cap="none" spc="0" normalizeH="0" noProof="0" dirty="0" err="1" smtClean="0">
                <a:ln>
                  <a:noFill/>
                </a:ln>
                <a:solidFill>
                  <a:prstClr val="black"/>
                </a:solidFill>
                <a:effectLst/>
                <a:uLnTx/>
                <a:uFillTx/>
                <a:latin typeface="Calibri"/>
              </a:rPr>
              <a:t>Satbinder</a:t>
            </a:r>
            <a:r>
              <a:rPr kumimoji="0" lang="en-GB" sz="1050" b="0" i="0" u="none" strike="noStrike" kern="0" cap="none" spc="0" normalizeH="0" noProof="0" dirty="0" smtClean="0">
                <a:ln>
                  <a:noFill/>
                </a:ln>
                <a:solidFill>
                  <a:prstClr val="black"/>
                </a:solidFill>
                <a:effectLst/>
                <a:uLnTx/>
                <a:uFillTx/>
                <a:latin typeface="Calibri"/>
              </a:rPr>
              <a:t> </a:t>
            </a:r>
            <a:r>
              <a:rPr kumimoji="0" lang="en-GB" sz="1050" b="0" i="0" u="none" strike="noStrike" kern="0" cap="none" spc="0" normalizeH="0" noProof="0" dirty="0" err="1" smtClean="0">
                <a:ln>
                  <a:noFill/>
                </a:ln>
                <a:solidFill>
                  <a:prstClr val="black"/>
                </a:solidFill>
                <a:effectLst/>
                <a:uLnTx/>
                <a:uFillTx/>
                <a:latin typeface="Calibri"/>
              </a:rPr>
              <a:t>Sanghera</a:t>
            </a:r>
            <a:r>
              <a:rPr kumimoji="0" lang="en-GB" sz="1050" b="0" i="0" u="none" strike="noStrike" kern="0" cap="none" spc="0" normalizeH="0" noProof="0" dirty="0" smtClean="0">
                <a:ln>
                  <a:noFill/>
                </a:ln>
                <a:solidFill>
                  <a:prstClr val="black"/>
                </a:solidFill>
                <a:effectLst/>
                <a:uLnTx/>
                <a:uFillTx/>
                <a:latin typeface="Calibri"/>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0" baseline="0" dirty="0" smtClean="0">
                <a:solidFill>
                  <a:prstClr val="black"/>
                </a:solidFill>
                <a:latin typeface="Calibri"/>
              </a:rPr>
              <a:t>SPG</a:t>
            </a:r>
            <a:r>
              <a:rPr lang="en-GB" sz="1050" kern="0" dirty="0" smtClean="0">
                <a:solidFill>
                  <a:prstClr val="black"/>
                </a:solidFill>
                <a:latin typeface="Calibri"/>
              </a:rPr>
              <a:t> rep NCL (Sarah Price)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SPG rep NWL (Matthew </a:t>
            </a:r>
            <a:r>
              <a:rPr kumimoji="0" lang="en-GB" sz="1050" b="0" i="0" u="none" strike="noStrike" kern="0" cap="none" spc="0" normalizeH="0" baseline="0" noProof="0" dirty="0" err="1" smtClean="0">
                <a:ln>
                  <a:noFill/>
                </a:ln>
                <a:solidFill>
                  <a:prstClr val="black"/>
                </a:solidFill>
                <a:effectLst/>
                <a:uLnTx/>
                <a:uFillTx/>
                <a:latin typeface="Calibri"/>
              </a:rPr>
              <a:t>Hannant</a:t>
            </a:r>
            <a:r>
              <a:rPr kumimoji="0" lang="en-GB" sz="1050" b="0" i="0" u="none" strike="noStrike" kern="0" cap="none" spc="0" normalizeH="0" baseline="0" noProof="0" dirty="0" smtClean="0">
                <a:ln>
                  <a:noFill/>
                </a:ln>
                <a:solidFill>
                  <a:prstClr val="black"/>
                </a:solidFill>
                <a:effectLst/>
                <a:uLnTx/>
                <a:uFillTx/>
                <a:latin typeface="Calibri"/>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DPH (Dagmar Zeuner)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PHE (Marilena Korkodolis)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DCSS (</a:t>
            </a:r>
            <a:r>
              <a:rPr kumimoji="0" lang="en-GB" sz="1050" b="0" i="0" u="none" strike="noStrike" kern="0" cap="none" spc="0" normalizeH="0" baseline="0" noProof="0" dirty="0" err="1" smtClean="0">
                <a:ln>
                  <a:noFill/>
                </a:ln>
                <a:solidFill>
                  <a:prstClr val="black"/>
                </a:solidFill>
                <a:effectLst/>
                <a:uLnTx/>
                <a:uFillTx/>
                <a:latin typeface="Calibri"/>
              </a:rPr>
              <a:t>Linzi</a:t>
            </a:r>
            <a:r>
              <a:rPr kumimoji="0" lang="en-GB" sz="1050" b="0" i="0" u="none" strike="noStrike" kern="0" cap="none" spc="0" normalizeH="0" baseline="0" noProof="0" dirty="0" smtClean="0">
                <a:ln>
                  <a:noFill/>
                </a:ln>
                <a:solidFill>
                  <a:prstClr val="black"/>
                </a:solidFill>
                <a:effectLst/>
                <a:uLnTx/>
                <a:uFillTx/>
                <a:latin typeface="Calibri"/>
              </a:rPr>
              <a:t> Roberts-Egan)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CYP/family rep (Emma Rigby)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Programme Manager (Tracy Parr)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smtClean="0">
                <a:ln>
                  <a:noFill/>
                </a:ln>
                <a:solidFill>
                  <a:prstClr val="black"/>
                </a:solidFill>
                <a:effectLst/>
                <a:uLnTx/>
                <a:uFillTx/>
                <a:latin typeface="Calibri"/>
              </a:rPr>
              <a:t>GP lead (Eugenia Lee)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0" noProof="0" dirty="0" smtClean="0">
                <a:solidFill>
                  <a:prstClr val="black"/>
                </a:solidFill>
                <a:latin typeface="Calibri"/>
              </a:rPr>
              <a:t>Strategic Lead CAMHS (</a:t>
            </a:r>
            <a:r>
              <a:rPr lang="en-GB" sz="1050" kern="0" dirty="0" err="1">
                <a:solidFill>
                  <a:prstClr val="black"/>
                </a:solidFill>
                <a:latin typeface="Calibri"/>
              </a:rPr>
              <a:t>S</a:t>
            </a:r>
            <a:r>
              <a:rPr lang="en-GB" sz="1050" kern="0" noProof="0" dirty="0" err="1" smtClean="0">
                <a:solidFill>
                  <a:prstClr val="black"/>
                </a:solidFill>
                <a:latin typeface="Calibri"/>
              </a:rPr>
              <a:t>teve</a:t>
            </a:r>
            <a:r>
              <a:rPr lang="en-GB" sz="1050" kern="0" noProof="0" dirty="0" smtClean="0">
                <a:solidFill>
                  <a:prstClr val="black"/>
                </a:solidFill>
                <a:latin typeface="Calibri"/>
              </a:rPr>
              <a:t> Ryan)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0" cap="none" spc="0" normalizeH="0" baseline="0" dirty="0" smtClean="0">
                <a:ln>
                  <a:noFill/>
                </a:ln>
                <a:solidFill>
                  <a:prstClr val="black"/>
                </a:solidFill>
                <a:effectLst/>
                <a:uLnTx/>
                <a:uFillTx/>
                <a:latin typeface="Calibri"/>
              </a:rPr>
              <a:t>NHSE asthma lead (Dave Finch)</a:t>
            </a:r>
            <a:endParaRPr kumimoji="0" lang="en-GB" sz="1050" b="0" i="0" u="none" strike="noStrike" kern="0" cap="none" spc="0" normalizeH="0" baseline="0" noProof="0" dirty="0" smtClean="0">
              <a:ln>
                <a:noFill/>
              </a:ln>
              <a:solidFill>
                <a:prstClr val="black"/>
              </a:solidFill>
              <a:effectLst/>
              <a:uLnTx/>
              <a:uFillTx/>
              <a:latin typeface="Calibri"/>
            </a:endParaRPr>
          </a:p>
        </p:txBody>
      </p:sp>
      <p:cxnSp>
        <p:nvCxnSpPr>
          <p:cNvPr id="65" name="Straight Connector 64"/>
          <p:cNvCxnSpPr/>
          <p:nvPr/>
        </p:nvCxnSpPr>
        <p:spPr>
          <a:xfrm>
            <a:off x="1187624" y="4080030"/>
            <a:ext cx="1728192" cy="0"/>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329825" y="5733256"/>
            <a:ext cx="8418640" cy="648072"/>
          </a:xfrm>
          <a:prstGeom prst="rect">
            <a:avLst/>
          </a:prstGeom>
          <a:pattFill prst="pct20">
            <a:fgClr>
              <a:srgbClr val="4A7EBB"/>
            </a:fgClr>
            <a:bgClr>
              <a:schemeClr val="bg1"/>
            </a:bgClr>
          </a:patt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rgbClr val="4A7EBB"/>
                </a:solidFill>
                <a:cs typeface="Arial" pitchFamily="34" charset="0"/>
              </a:rPr>
              <a:t>CYP &amp; Families Engagement throughout</a:t>
            </a:r>
            <a:endParaRPr lang="en-GB" sz="1100" b="1" dirty="0">
              <a:solidFill>
                <a:srgbClr val="4A7EBB"/>
              </a:solidFill>
              <a:cs typeface="Arial" pitchFamily="34" charset="0"/>
            </a:endParaRPr>
          </a:p>
        </p:txBody>
      </p:sp>
      <p:cxnSp>
        <p:nvCxnSpPr>
          <p:cNvPr id="70" name="Straight Connector 69"/>
          <p:cNvCxnSpPr/>
          <p:nvPr/>
        </p:nvCxnSpPr>
        <p:spPr>
          <a:xfrm>
            <a:off x="8244408" y="4437111"/>
            <a:ext cx="432082" cy="1"/>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0975" y="4005066"/>
            <a:ext cx="504057" cy="0"/>
          </a:xfrm>
          <a:prstGeom prst="line">
            <a:avLst/>
          </a:prstGeom>
          <a:ln w="19050">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258125" y="3717032"/>
            <a:ext cx="4320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55576" y="2949452"/>
            <a:ext cx="1944216" cy="257123"/>
          </a:xfrm>
          <a:prstGeom prst="rect">
            <a:avLst/>
          </a:prstGeom>
          <a:solidFill>
            <a:schemeClr val="accent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a:solidFill>
                  <a:prstClr val="white"/>
                </a:solidFill>
              </a:rPr>
              <a:t>U and EC </a:t>
            </a:r>
            <a:r>
              <a:rPr lang="en-GB" sz="1100" dirty="0" smtClean="0">
                <a:solidFill>
                  <a:prstClr val="white"/>
                </a:solidFill>
              </a:rPr>
              <a:t> Board</a:t>
            </a:r>
            <a:endParaRPr lang="en-GB" sz="1100" dirty="0">
              <a:solidFill>
                <a:prstClr val="white"/>
              </a:solidFill>
            </a:endParaRPr>
          </a:p>
        </p:txBody>
      </p:sp>
      <p:sp>
        <p:nvSpPr>
          <p:cNvPr id="43" name="Rectangle 42"/>
          <p:cNvSpPr/>
          <p:nvPr/>
        </p:nvSpPr>
        <p:spPr>
          <a:xfrm>
            <a:off x="755576" y="3310250"/>
            <a:ext cx="1944216" cy="257123"/>
          </a:xfrm>
          <a:prstGeom prst="rect">
            <a:avLst/>
          </a:prstGeom>
          <a:solidFill>
            <a:schemeClr val="accent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solidFill>
                  <a:prstClr val="white"/>
                </a:solidFill>
              </a:rPr>
              <a:t> Mental Health Board</a:t>
            </a:r>
            <a:endParaRPr lang="en-GB" sz="1100" dirty="0">
              <a:solidFill>
                <a:prstClr val="white"/>
              </a:solidFill>
            </a:endParaRPr>
          </a:p>
        </p:txBody>
      </p:sp>
      <p:sp>
        <p:nvSpPr>
          <p:cNvPr id="51" name="Rectangle 50"/>
          <p:cNvSpPr/>
          <p:nvPr/>
        </p:nvSpPr>
        <p:spPr>
          <a:xfrm>
            <a:off x="755576" y="2204864"/>
            <a:ext cx="1944216" cy="257123"/>
          </a:xfrm>
          <a:prstGeom prst="rect">
            <a:avLst/>
          </a:prstGeom>
          <a:solidFill>
            <a:schemeClr val="accent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solidFill>
                  <a:prstClr val="white"/>
                </a:solidFill>
              </a:rPr>
              <a:t>Prevention </a:t>
            </a:r>
            <a:r>
              <a:rPr lang="en-GB" sz="1100" dirty="0">
                <a:solidFill>
                  <a:prstClr val="white"/>
                </a:solidFill>
              </a:rPr>
              <a:t>Board</a:t>
            </a:r>
          </a:p>
        </p:txBody>
      </p:sp>
      <p:sp>
        <p:nvSpPr>
          <p:cNvPr id="72" name="Rectangle 71"/>
          <p:cNvSpPr/>
          <p:nvPr/>
        </p:nvSpPr>
        <p:spPr>
          <a:xfrm>
            <a:off x="755576" y="3645024"/>
            <a:ext cx="1944216" cy="257123"/>
          </a:xfrm>
          <a:prstGeom prst="rect">
            <a:avLst/>
          </a:prstGeom>
          <a:solidFill>
            <a:schemeClr val="accent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solidFill>
                  <a:prstClr val="white"/>
                </a:solidFill>
              </a:rPr>
              <a:t>Specialised Services Board</a:t>
            </a:r>
            <a:endParaRPr lang="en-GB" sz="1100" dirty="0">
              <a:solidFill>
                <a:prstClr val="white"/>
              </a:solidFill>
            </a:endParaRPr>
          </a:p>
        </p:txBody>
      </p:sp>
      <p:sp>
        <p:nvSpPr>
          <p:cNvPr id="41" name="Rectangle 40"/>
          <p:cNvSpPr/>
          <p:nvPr/>
        </p:nvSpPr>
        <p:spPr>
          <a:xfrm>
            <a:off x="5364088" y="3645026"/>
            <a:ext cx="1143744" cy="858179"/>
          </a:xfrm>
          <a:prstGeom prst="rect">
            <a:avLst/>
          </a:prstGeom>
          <a:solidFill>
            <a:schemeClr val="accent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t>Young People’s Steering Group</a:t>
            </a:r>
          </a:p>
        </p:txBody>
      </p:sp>
      <p:sp>
        <p:nvSpPr>
          <p:cNvPr id="8" name="TextBox 7"/>
          <p:cNvSpPr txBox="1"/>
          <p:nvPr/>
        </p:nvSpPr>
        <p:spPr>
          <a:xfrm>
            <a:off x="329892" y="6453336"/>
            <a:ext cx="1003801" cy="246221"/>
          </a:xfrm>
          <a:prstGeom prst="rect">
            <a:avLst/>
          </a:prstGeom>
          <a:noFill/>
        </p:spPr>
        <p:txBody>
          <a:bodyPr wrap="none" rtlCol="0">
            <a:spAutoFit/>
          </a:bodyPr>
          <a:lstStyle/>
          <a:p>
            <a:r>
              <a:rPr lang="en-GB" sz="1000" dirty="0" smtClean="0">
                <a:solidFill>
                  <a:srgbClr val="000000"/>
                </a:solidFill>
              </a:rPr>
              <a:t>V0.9 Jan 2016</a:t>
            </a:r>
            <a:endParaRPr lang="en-GB" sz="1000" dirty="0">
              <a:solidFill>
                <a:srgbClr val="000000"/>
              </a:solidFill>
            </a:endParaRPr>
          </a:p>
        </p:txBody>
      </p:sp>
      <p:cxnSp>
        <p:nvCxnSpPr>
          <p:cNvPr id="10" name="Straight Arrow Connector 9"/>
          <p:cNvCxnSpPr/>
          <p:nvPr/>
        </p:nvCxnSpPr>
        <p:spPr>
          <a:xfrm flipV="1">
            <a:off x="4539145" y="1559384"/>
            <a:ext cx="0" cy="64548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935960" y="2719111"/>
            <a:ext cx="3400" cy="92591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3" idx="2"/>
          </p:cNvCxnSpPr>
          <p:nvPr/>
        </p:nvCxnSpPr>
        <p:spPr>
          <a:xfrm flipV="1">
            <a:off x="4715224" y="2719111"/>
            <a:ext cx="792" cy="92591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527126" y="2719111"/>
            <a:ext cx="792" cy="92591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6" idx="1"/>
          </p:cNvCxnSpPr>
          <p:nvPr/>
        </p:nvCxnSpPr>
        <p:spPr>
          <a:xfrm>
            <a:off x="2699792" y="1270056"/>
            <a:ext cx="720080"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99792" y="1270056"/>
            <a:ext cx="0" cy="7980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33981" y="4725144"/>
            <a:ext cx="1181835" cy="648072"/>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100" dirty="0" smtClean="0">
                <a:solidFill>
                  <a:schemeClr val="bg1"/>
                </a:solidFill>
              </a:rPr>
              <a:t>Primary Care Clinical Leadership Group</a:t>
            </a:r>
            <a:endParaRPr lang="en-GB" sz="1100" dirty="0">
              <a:solidFill>
                <a:schemeClr val="bg1"/>
              </a:solidFill>
            </a:endParaRPr>
          </a:p>
        </p:txBody>
      </p:sp>
    </p:spTree>
    <p:extLst>
      <p:ext uri="{BB962C8B-B14F-4D97-AF65-F5344CB8AC3E}">
        <p14:creationId xmlns:p14="http://schemas.microsoft.com/office/powerpoint/2010/main" val="18496871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Slide Number Placeholder 3"/>
          <p:cNvSpPr>
            <a:spLocks noGrp="1"/>
          </p:cNvSpPr>
          <p:nvPr>
            <p:ph type="sldNum" sz="quarter" idx="14"/>
          </p:nvPr>
        </p:nvSpPr>
        <p:spPr/>
        <p:txBody>
          <a:bodyPr/>
          <a:lstStyle/>
          <a:p>
            <a:fld id="{8FC524A1-7B6A-464D-B8BC-8FE2E057339E}" type="slidenum">
              <a:rPr lang="en-GB" smtClean="0"/>
              <a:pPr/>
              <a:t>8</a:t>
            </a:fld>
            <a:endParaRPr lang="en-GB" dirty="0"/>
          </a:p>
        </p:txBody>
      </p:sp>
      <p:pic>
        <p:nvPicPr>
          <p:cNvPr id="16" name="Content Placeholder 15"/>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3456" y="0"/>
            <a:ext cx="9144002" cy="6858000"/>
          </a:xfrm>
        </p:spPr>
      </p:pic>
      <p:sp>
        <p:nvSpPr>
          <p:cNvPr id="5" name="Oval 4"/>
          <p:cNvSpPr/>
          <p:nvPr/>
        </p:nvSpPr>
        <p:spPr>
          <a:xfrm>
            <a:off x="6156176" y="1052736"/>
            <a:ext cx="2952328" cy="540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04998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data </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88309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DE_F6Kta0e6MVzYRZLk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5fLW.T.4UKziIeDkcqG0Q"/>
</p:tagLst>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2017 - HLP updated branding-PPT Template</Template>
  <TotalTime>3799</TotalTime>
  <Words>3357</Words>
  <Application>Microsoft Macintosh PowerPoint</Application>
  <PresentationFormat>On-screen Show (4:3)</PresentationFormat>
  <Paragraphs>688</Paragraphs>
  <Slides>35</Slides>
  <Notes>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39" baseType="lpstr">
      <vt:lpstr>2017 - HLP updated branding-PPT Template</vt:lpstr>
      <vt:lpstr>Custom Design</vt:lpstr>
      <vt:lpstr>Office Theme</vt:lpstr>
      <vt:lpstr>think-cell Slide</vt:lpstr>
      <vt:lpstr>Transforming care for Children and Young People in London   Eugenia Lee GP Lead, Children and Young People’s team HLP </vt:lpstr>
      <vt:lpstr>Summary of session</vt:lpstr>
      <vt:lpstr>Introduction </vt:lpstr>
      <vt:lpstr>PowerPoint Presentation</vt:lpstr>
      <vt:lpstr>London Health Commission</vt:lpstr>
      <vt:lpstr>Goal – London to be world’s healthiest global city</vt:lpstr>
      <vt:lpstr>Healthy London Partnership Children and Young People Programme Governance  </vt:lpstr>
      <vt:lpstr>PowerPoint Presentation</vt:lpstr>
      <vt:lpstr>Some data </vt:lpstr>
      <vt:lpstr>PowerPoint Presentation</vt:lpstr>
      <vt:lpstr>PowerPoint Presentation</vt:lpstr>
      <vt:lpstr>What do children, young people and families think? </vt:lpstr>
      <vt:lpstr>Fragmented CYP Commissioning Responsibilities</vt:lpstr>
      <vt:lpstr>London has higher than expected mortality for 1 – 19 year olds</vt:lpstr>
      <vt:lpstr>Causes of high CYP mortality</vt:lpstr>
      <vt:lpstr>Hospital mortality for children in London is rising compared to other areas of UK</vt:lpstr>
      <vt:lpstr>MORTALITY DATA</vt:lpstr>
      <vt:lpstr>Attendance at A &amp; E by children is very high in London</vt:lpstr>
      <vt:lpstr>Some boroughs have high rates of admission to hospital for asthma</vt:lpstr>
      <vt:lpstr>Your turn </vt:lpstr>
      <vt:lpstr>Pitching </vt:lpstr>
      <vt:lpstr>What is HLP doing? </vt:lpstr>
      <vt:lpstr>Asthma audit highlights</vt:lpstr>
      <vt:lpstr>Future model of care for children and young people</vt:lpstr>
      <vt:lpstr>Asthma Update</vt:lpstr>
      <vt:lpstr>Local activity in London to date</vt:lpstr>
      <vt:lpstr>Primary Care</vt:lpstr>
      <vt:lpstr>UEC, OOH and acute care</vt:lpstr>
      <vt:lpstr>Percentage of Children who can be managed in alternative models instead of ED </vt:lpstr>
      <vt:lpstr>CAMHS</vt:lpstr>
      <vt:lpstr>CAMHS</vt:lpstr>
      <vt:lpstr>CDOP</vt:lpstr>
      <vt:lpstr>Linkages – Child Sexual Assault transformation </vt:lpstr>
      <vt:lpstr>Digital Health Passport</vt:lpstr>
      <vt:lpstr>NHSGo</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slides  for 2017 – please type over</dc:title>
  <dc:creator>Tracy Parr</dc:creator>
  <cp:lastModifiedBy>Brahman Dharmarajah</cp:lastModifiedBy>
  <cp:revision>60</cp:revision>
  <cp:lastPrinted>2018-02-05T11:50:48Z</cp:lastPrinted>
  <dcterms:created xsi:type="dcterms:W3CDTF">2018-01-11T13:46:53Z</dcterms:created>
  <dcterms:modified xsi:type="dcterms:W3CDTF">2018-02-08T14:12:33Z</dcterms:modified>
</cp:coreProperties>
</file>